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9" r:id="rId3"/>
    <p:sldId id="300" r:id="rId4"/>
    <p:sldId id="301" r:id="rId5"/>
    <p:sldId id="327" r:id="rId6"/>
    <p:sldId id="303" r:id="rId7"/>
    <p:sldId id="304" r:id="rId8"/>
    <p:sldId id="305" r:id="rId9"/>
    <p:sldId id="306" r:id="rId10"/>
    <p:sldId id="307" r:id="rId11"/>
    <p:sldId id="308" r:id="rId12"/>
    <p:sldId id="309" r:id="rId13"/>
    <p:sldId id="310" r:id="rId14"/>
    <p:sldId id="311" r:id="rId15"/>
    <p:sldId id="313" r:id="rId16"/>
    <p:sldId id="312" r:id="rId17"/>
    <p:sldId id="314" r:id="rId18"/>
    <p:sldId id="315" r:id="rId19"/>
    <p:sldId id="316" r:id="rId20"/>
    <p:sldId id="317" r:id="rId21"/>
    <p:sldId id="318" r:id="rId22"/>
    <p:sldId id="319" r:id="rId23"/>
    <p:sldId id="320" r:id="rId24"/>
    <p:sldId id="296" r:id="rId25"/>
    <p:sldId id="259" r:id="rId26"/>
    <p:sldId id="261" r:id="rId27"/>
    <p:sldId id="269" r:id="rId28"/>
    <p:sldId id="297" r:id="rId29"/>
    <p:sldId id="266" r:id="rId30"/>
    <p:sldId id="302" r:id="rId31"/>
    <p:sldId id="278" r:id="rId32"/>
    <p:sldId id="290" r:id="rId33"/>
    <p:sldId id="265" r:id="rId34"/>
    <p:sldId id="289" r:id="rId35"/>
    <p:sldId id="284" r:id="rId36"/>
    <p:sldId id="321" r:id="rId37"/>
    <p:sldId id="322" r:id="rId38"/>
    <p:sldId id="323" r:id="rId39"/>
    <p:sldId id="324" r:id="rId40"/>
    <p:sldId id="325" r:id="rId41"/>
    <p:sldId id="32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78" autoAdjust="0"/>
    <p:restoredTop sz="94660"/>
  </p:normalViewPr>
  <p:slideViewPr>
    <p:cSldViewPr snapToGrid="0">
      <p:cViewPr varScale="1">
        <p:scale>
          <a:sx n="116" d="100"/>
          <a:sy n="116" d="100"/>
        </p:scale>
        <p:origin x="2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D637B-4DCC-4DD6-9703-7B51F010ED4C}" type="datetimeFigureOut">
              <a:rPr lang="en-US" smtClean="0"/>
              <a:t>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3DEAC-44CA-4685-94EE-DA498B5CFFB1}" type="slidenum">
              <a:rPr lang="en-US" smtClean="0"/>
              <a:t>‹#›</a:t>
            </a:fld>
            <a:endParaRPr lang="en-US"/>
          </a:p>
        </p:txBody>
      </p:sp>
    </p:spTree>
    <p:extLst>
      <p:ext uri="{BB962C8B-B14F-4D97-AF65-F5344CB8AC3E}">
        <p14:creationId xmlns:p14="http://schemas.microsoft.com/office/powerpoint/2010/main" val="153690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251bb473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007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d7b78e8f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d7b78e8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74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d7b78e8f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d7b78e8f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253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d7b78e8f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d7b78e8f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426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d7b78e8f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d7b78e8f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59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d7b78e8f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d7b78e8f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78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d7b78e8ff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d7b78e8f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561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d7ba3e1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d7ba3e1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2089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d7ba3e13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d7ba3e13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27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d7ba3e13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d7ba3e13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11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d83f2c32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d83f2c32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07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949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d7ba3e13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d7ba3e13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866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d829e3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d829e3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0531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EE8E11-D7EA-4E08-A09F-C16B980EF26D}" type="slidenum">
              <a:rPr lang="en-US" altLang="en-US"/>
              <a:pPr eaLnBrk="1" hangingPunct="1"/>
              <a:t>25</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76205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A97CB6-11A7-4C20-B367-91A08828C1F0}" type="slidenum">
              <a:rPr lang="en-US" altLang="en-US"/>
              <a:pPr eaLnBrk="1" hangingPunct="1"/>
              <a:t>26</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82625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199FBB-23E1-4262-9913-6516C906C9F9}" type="slidenum">
              <a:rPr lang="en-US" altLang="en-US"/>
              <a:pPr eaLnBrk="1" hangingPunct="1"/>
              <a:t>29</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85001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199FBB-23E1-4262-9913-6516C906C9F9}" type="slidenum">
              <a:rPr lang="en-US" altLang="en-US"/>
              <a:pPr eaLnBrk="1" hangingPunct="1"/>
              <a:t>30</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04430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36E523-FAC9-43F0-9248-2905BF3FE708}" type="slidenum">
              <a:rPr lang="en-US" altLang="en-US"/>
              <a:pPr eaLnBrk="1" hangingPunct="1"/>
              <a:t>33</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7567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d71f2dc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d71f2dc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727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d792d904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d792d904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8104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d792d904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d792d904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092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d7bb08bec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d7bb08bec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148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d792d904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d792d904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7012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d792d904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d792d904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749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d792d904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d792d904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10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d8389be2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d8389be2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15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d8389be2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d8389be2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82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d7ac8a8e6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d7ac8a8e6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879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7ac8a8e6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7ac8a8e6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2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d7ac8a8e6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d7ac8a8e6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942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d7ac8a8e6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d7ac8a8e6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69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EFB8CD-B751-4BF6-B117-F8259650BCBD}"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7B06-475B-4979-8AFF-80EEFB0A9B8B}" type="slidenum">
              <a:rPr lang="en-US" smtClean="0"/>
              <a:t>‹#›</a:t>
            </a:fld>
            <a:endParaRPr lang="en-US"/>
          </a:p>
        </p:txBody>
      </p:sp>
    </p:spTree>
    <p:extLst>
      <p:ext uri="{BB962C8B-B14F-4D97-AF65-F5344CB8AC3E}">
        <p14:creationId xmlns:p14="http://schemas.microsoft.com/office/powerpoint/2010/main" val="150735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FB8CD-B751-4BF6-B117-F8259650BCBD}"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7B06-475B-4979-8AFF-80EEFB0A9B8B}" type="slidenum">
              <a:rPr lang="en-US" smtClean="0"/>
              <a:t>‹#›</a:t>
            </a:fld>
            <a:endParaRPr lang="en-US"/>
          </a:p>
        </p:txBody>
      </p:sp>
    </p:spTree>
    <p:extLst>
      <p:ext uri="{BB962C8B-B14F-4D97-AF65-F5344CB8AC3E}">
        <p14:creationId xmlns:p14="http://schemas.microsoft.com/office/powerpoint/2010/main" val="358566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FB8CD-B751-4BF6-B117-F8259650BCBD}"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7B06-475B-4979-8AFF-80EEFB0A9B8B}" type="slidenum">
              <a:rPr lang="en-US" smtClean="0"/>
              <a:t>‹#›</a:t>
            </a:fld>
            <a:endParaRPr lang="en-US"/>
          </a:p>
        </p:txBody>
      </p:sp>
    </p:spTree>
    <p:extLst>
      <p:ext uri="{BB962C8B-B14F-4D97-AF65-F5344CB8AC3E}">
        <p14:creationId xmlns:p14="http://schemas.microsoft.com/office/powerpoint/2010/main" val="2430807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B5FA299-705D-46D1-AF48-2B339D1D2BDA}" type="slidenum">
              <a:rPr lang="en-US" altLang="en-US"/>
              <a:pPr/>
              <a:t>‹#›</a:t>
            </a:fld>
            <a:endParaRPr lang="en-US" altLang="en-US"/>
          </a:p>
        </p:txBody>
      </p:sp>
    </p:spTree>
    <p:extLst>
      <p:ext uri="{BB962C8B-B14F-4D97-AF65-F5344CB8AC3E}">
        <p14:creationId xmlns:p14="http://schemas.microsoft.com/office/powerpoint/2010/main" val="1017430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110358A-C095-4E72-89C1-C0AF0BFD7082}" type="slidenum">
              <a:rPr lang="en-US" altLang="en-US"/>
              <a:pPr/>
              <a:t>‹#›</a:t>
            </a:fld>
            <a:endParaRPr lang="en-US" altLang="en-US"/>
          </a:p>
        </p:txBody>
      </p:sp>
    </p:spTree>
    <p:extLst>
      <p:ext uri="{BB962C8B-B14F-4D97-AF65-F5344CB8AC3E}">
        <p14:creationId xmlns:p14="http://schemas.microsoft.com/office/powerpoint/2010/main" val="162374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8198F27-EDF7-4E9F-A304-356707DBB640}" type="slidenum">
              <a:rPr lang="en-US" altLang="en-US"/>
              <a:pPr/>
              <a:t>‹#›</a:t>
            </a:fld>
            <a:endParaRPr lang="en-US" altLang="en-US"/>
          </a:p>
        </p:txBody>
      </p:sp>
    </p:spTree>
    <p:extLst>
      <p:ext uri="{BB962C8B-B14F-4D97-AF65-F5344CB8AC3E}">
        <p14:creationId xmlns:p14="http://schemas.microsoft.com/office/powerpoint/2010/main" val="65289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566931" y="554200"/>
            <a:ext cx="2444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377471" y="949521"/>
            <a:ext cx="8325600" cy="5114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
        <p:nvSpPr>
          <p:cNvPr id="47" name="Google Shape;47;p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0441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52" name="Google Shape;52;p9"/>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3" name="Google Shape;53;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57189" rtl="0">
              <a:spcBef>
                <a:spcPts val="0"/>
              </a:spcBef>
              <a:spcAft>
                <a:spcPts val="0"/>
              </a:spcAft>
              <a:buClr>
                <a:schemeClr val="lt1"/>
              </a:buClr>
              <a:buSzPts val="1800"/>
              <a:buChar char="●"/>
              <a:defRPr>
                <a:solidFill>
                  <a:schemeClr val="lt1"/>
                </a:solidFill>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85831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4"/>
        <p:cNvGrpSpPr/>
        <p:nvPr/>
      </p:nvGrpSpPr>
      <p:grpSpPr>
        <a:xfrm>
          <a:off x="0" y="0"/>
          <a:ext cx="0" cy="0"/>
          <a:chOff x="0" y="0"/>
          <a:chExt cx="0" cy="0"/>
        </a:xfrm>
      </p:grpSpPr>
      <p:sp>
        <p:nvSpPr>
          <p:cNvPr id="145" name="Google Shape;145;p16"/>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6"/>
          <p:cNvSpPr txBox="1">
            <a:spLocks noGrp="1"/>
          </p:cNvSpPr>
          <p:nvPr>
            <p:ph type="title"/>
          </p:nvPr>
        </p:nvSpPr>
        <p:spPr>
          <a:xfrm>
            <a:off x="415600" y="593367"/>
            <a:ext cx="11360800" cy="817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7" name="Google Shape;147;p16"/>
          <p:cNvSpPr txBox="1">
            <a:spLocks noGrp="1"/>
          </p:cNvSpPr>
          <p:nvPr>
            <p:ph type="body" idx="1"/>
          </p:nvPr>
        </p:nvSpPr>
        <p:spPr>
          <a:xfrm>
            <a:off x="415600" y="1562133"/>
            <a:ext cx="11360800" cy="45296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48" name="Google Shape;148;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2087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3" name="Google Shape;33;p7"/>
          <p:cNvSpPr txBox="1">
            <a:spLocks noGrp="1"/>
          </p:cNvSpPr>
          <p:nvPr>
            <p:ph type="body" idx="1"/>
          </p:nvPr>
        </p:nvSpPr>
        <p:spPr>
          <a:xfrm>
            <a:off x="415600" y="1855171"/>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7"/>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45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FB8CD-B751-4BF6-B117-F8259650BCBD}"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7B06-475B-4979-8AFF-80EEFB0A9B8B}" type="slidenum">
              <a:rPr lang="en-US" smtClean="0"/>
              <a:t>‹#›</a:t>
            </a:fld>
            <a:endParaRPr lang="en-US"/>
          </a:p>
        </p:txBody>
      </p:sp>
    </p:spTree>
    <p:extLst>
      <p:ext uri="{BB962C8B-B14F-4D97-AF65-F5344CB8AC3E}">
        <p14:creationId xmlns:p14="http://schemas.microsoft.com/office/powerpoint/2010/main" val="2467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EFB8CD-B751-4BF6-B117-F8259650BCBD}"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7B06-475B-4979-8AFF-80EEFB0A9B8B}" type="slidenum">
              <a:rPr lang="en-US" smtClean="0"/>
              <a:t>‹#›</a:t>
            </a:fld>
            <a:endParaRPr lang="en-US"/>
          </a:p>
        </p:txBody>
      </p:sp>
    </p:spTree>
    <p:extLst>
      <p:ext uri="{BB962C8B-B14F-4D97-AF65-F5344CB8AC3E}">
        <p14:creationId xmlns:p14="http://schemas.microsoft.com/office/powerpoint/2010/main" val="352368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EFB8CD-B751-4BF6-B117-F8259650BCBD}"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47B06-475B-4979-8AFF-80EEFB0A9B8B}" type="slidenum">
              <a:rPr lang="en-US" smtClean="0"/>
              <a:t>‹#›</a:t>
            </a:fld>
            <a:endParaRPr lang="en-US"/>
          </a:p>
        </p:txBody>
      </p:sp>
    </p:spTree>
    <p:extLst>
      <p:ext uri="{BB962C8B-B14F-4D97-AF65-F5344CB8AC3E}">
        <p14:creationId xmlns:p14="http://schemas.microsoft.com/office/powerpoint/2010/main" val="330610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EFB8CD-B751-4BF6-B117-F8259650BCBD}" type="datetimeFigureOut">
              <a:rPr lang="en-US" smtClean="0"/>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47B06-475B-4979-8AFF-80EEFB0A9B8B}" type="slidenum">
              <a:rPr lang="en-US" smtClean="0"/>
              <a:t>‹#›</a:t>
            </a:fld>
            <a:endParaRPr lang="en-US"/>
          </a:p>
        </p:txBody>
      </p:sp>
    </p:spTree>
    <p:extLst>
      <p:ext uri="{BB962C8B-B14F-4D97-AF65-F5344CB8AC3E}">
        <p14:creationId xmlns:p14="http://schemas.microsoft.com/office/powerpoint/2010/main" val="106684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EFB8CD-B751-4BF6-B117-F8259650BCBD}" type="datetimeFigureOut">
              <a:rPr lang="en-US" smtClean="0"/>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47B06-475B-4979-8AFF-80EEFB0A9B8B}" type="slidenum">
              <a:rPr lang="en-US" smtClean="0"/>
              <a:t>‹#›</a:t>
            </a:fld>
            <a:endParaRPr lang="en-US"/>
          </a:p>
        </p:txBody>
      </p:sp>
    </p:spTree>
    <p:extLst>
      <p:ext uri="{BB962C8B-B14F-4D97-AF65-F5344CB8AC3E}">
        <p14:creationId xmlns:p14="http://schemas.microsoft.com/office/powerpoint/2010/main" val="354732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FB8CD-B751-4BF6-B117-F8259650BCBD}" type="datetimeFigureOut">
              <a:rPr lang="en-US" smtClean="0"/>
              <a:t>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447B06-475B-4979-8AFF-80EEFB0A9B8B}" type="slidenum">
              <a:rPr lang="en-US" smtClean="0"/>
              <a:t>‹#›</a:t>
            </a:fld>
            <a:endParaRPr lang="en-US"/>
          </a:p>
        </p:txBody>
      </p:sp>
    </p:spTree>
    <p:extLst>
      <p:ext uri="{BB962C8B-B14F-4D97-AF65-F5344CB8AC3E}">
        <p14:creationId xmlns:p14="http://schemas.microsoft.com/office/powerpoint/2010/main" val="334046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FB8CD-B751-4BF6-B117-F8259650BCBD}"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47B06-475B-4979-8AFF-80EEFB0A9B8B}" type="slidenum">
              <a:rPr lang="en-US" smtClean="0"/>
              <a:t>‹#›</a:t>
            </a:fld>
            <a:endParaRPr lang="en-US"/>
          </a:p>
        </p:txBody>
      </p:sp>
    </p:spTree>
    <p:extLst>
      <p:ext uri="{BB962C8B-B14F-4D97-AF65-F5344CB8AC3E}">
        <p14:creationId xmlns:p14="http://schemas.microsoft.com/office/powerpoint/2010/main" val="9566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FB8CD-B751-4BF6-B117-F8259650BCBD}"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47B06-475B-4979-8AFF-80EEFB0A9B8B}" type="slidenum">
              <a:rPr lang="en-US" smtClean="0"/>
              <a:t>‹#›</a:t>
            </a:fld>
            <a:endParaRPr lang="en-US"/>
          </a:p>
        </p:txBody>
      </p:sp>
    </p:spTree>
    <p:extLst>
      <p:ext uri="{BB962C8B-B14F-4D97-AF65-F5344CB8AC3E}">
        <p14:creationId xmlns:p14="http://schemas.microsoft.com/office/powerpoint/2010/main" val="311906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FB8CD-B751-4BF6-B117-F8259650BCBD}" type="datetimeFigureOut">
              <a:rPr lang="en-US" smtClean="0"/>
              <a:t>1/19/2019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47B06-475B-4979-8AFF-80EEFB0A9B8B}" type="slidenum">
              <a:rPr lang="en-US" smtClean="0"/>
              <a:t>‹#›</a:t>
            </a:fld>
            <a:endParaRPr lang="en-US"/>
          </a:p>
        </p:txBody>
      </p:sp>
    </p:spTree>
    <p:extLst>
      <p:ext uri="{BB962C8B-B14F-4D97-AF65-F5344CB8AC3E}">
        <p14:creationId xmlns:p14="http://schemas.microsoft.com/office/powerpoint/2010/main" val="346660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APES </a:t>
            </a:r>
            <a:endParaRPr lang="en-US" dirty="0"/>
          </a:p>
        </p:txBody>
      </p:sp>
      <p:sp>
        <p:nvSpPr>
          <p:cNvPr id="3" name="Subtitle 2"/>
          <p:cNvSpPr>
            <a:spLocks noGrp="1"/>
          </p:cNvSpPr>
          <p:nvPr>
            <p:ph type="subTitle" idx="1"/>
          </p:nvPr>
        </p:nvSpPr>
        <p:spPr>
          <a:xfrm>
            <a:off x="1524000" y="1036719"/>
            <a:ext cx="9144000" cy="1655762"/>
          </a:xfrm>
        </p:spPr>
        <p:txBody>
          <a:bodyPr>
            <a:normAutofit/>
          </a:bodyPr>
          <a:lstStyle/>
          <a:p>
            <a:r>
              <a:rPr lang="en-US" sz="4400" dirty="0" smtClean="0"/>
              <a:t>INTRODUCTION TO </a:t>
            </a:r>
          </a:p>
          <a:p>
            <a:r>
              <a:rPr lang="en-US" sz="4400" dirty="0" smtClean="0"/>
              <a:t>AP ENVIRONMENTAL SCIENCE</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532" y="3381859"/>
            <a:ext cx="2971155" cy="2971155"/>
          </a:xfrm>
          <a:prstGeom prst="rect">
            <a:avLst/>
          </a:prstGeom>
        </p:spPr>
      </p:pic>
    </p:spTree>
    <p:extLst>
      <p:ext uri="{BB962C8B-B14F-4D97-AF65-F5344CB8AC3E}">
        <p14:creationId xmlns:p14="http://schemas.microsoft.com/office/powerpoint/2010/main" val="597935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415600" y="593367"/>
            <a:ext cx="11360800" cy="817600"/>
          </a:xfrm>
          <a:prstGeom prst="rect">
            <a:avLst/>
          </a:prstGeom>
        </p:spPr>
        <p:txBody>
          <a:bodyPr spcFirstLastPara="1" vert="horz" wrap="square" lIns="121900" tIns="121900" rIns="121900" bIns="121900" rtlCol="0" anchor="t" anchorCtr="0">
            <a:noAutofit/>
          </a:bodyPr>
          <a:lstStyle/>
          <a:p>
            <a:r>
              <a:rPr lang="en"/>
              <a:t>Using the Scientific Method </a:t>
            </a:r>
            <a:endParaRPr/>
          </a:p>
        </p:txBody>
      </p:sp>
      <p:sp>
        <p:nvSpPr>
          <p:cNvPr id="216" name="Google Shape;216;p30"/>
          <p:cNvSpPr txBox="1">
            <a:spLocks noGrp="1"/>
          </p:cNvSpPr>
          <p:nvPr>
            <p:ph type="body" idx="1"/>
          </p:nvPr>
        </p:nvSpPr>
        <p:spPr>
          <a:xfrm>
            <a:off x="415600" y="1562133"/>
            <a:ext cx="11360800" cy="4529600"/>
          </a:xfrm>
          <a:prstGeom prst="rect">
            <a:avLst/>
          </a:prstGeom>
        </p:spPr>
        <p:txBody>
          <a:bodyPr spcFirstLastPara="1" vert="horz" wrap="square" lIns="121900" tIns="121900" rIns="121900" bIns="121900" rtlCol="0" anchor="t" anchorCtr="0">
            <a:noAutofit/>
          </a:bodyPr>
          <a:lstStyle/>
          <a:p>
            <a:r>
              <a:rPr lang="en"/>
              <a:t>Question: Do organophosphate pesticides have detrimental effects on the central nervous system?</a:t>
            </a:r>
            <a:endParaRPr/>
          </a:p>
          <a:p>
            <a:r>
              <a:rPr lang="en"/>
              <a:t>Hypothesis: Chlorpyrifos causes neurological disorders and negatively affects human health.</a:t>
            </a:r>
            <a:endParaRPr/>
          </a:p>
          <a:p>
            <a:pPr lvl="1" indent="-457189">
              <a:spcBef>
                <a:spcPts val="0"/>
              </a:spcBef>
              <a:buSzPts val="1800"/>
            </a:pPr>
            <a:r>
              <a:rPr lang="en"/>
              <a:t>Researchers also proposed a null hypothesis because the original hypothesis would be hard to prove conclusively.</a:t>
            </a:r>
            <a:endParaRPr/>
          </a:p>
          <a:p>
            <a:pPr lvl="2" indent="-457189">
              <a:spcBef>
                <a:spcPts val="0"/>
              </a:spcBef>
              <a:buSzPts val="1800"/>
            </a:pPr>
            <a:r>
              <a:rPr lang="en" sz="2400" b="1"/>
              <a:t>Null Hypothesis:</a:t>
            </a:r>
            <a:r>
              <a:rPr lang="en" sz="2400"/>
              <a:t> “Chlorpyrifos has no observable negative effects on the central nervous system.”</a:t>
            </a:r>
            <a:endParaRPr sz="2400"/>
          </a:p>
          <a:p>
            <a:pPr indent="0">
              <a:spcBef>
                <a:spcPts val="2133"/>
              </a:spcBef>
              <a:buNone/>
            </a:pPr>
            <a:endParaRPr/>
          </a:p>
          <a:p>
            <a:pPr marL="0" indent="0">
              <a:spcBef>
                <a:spcPts val="2133"/>
              </a:spcBef>
              <a:buNone/>
            </a:pPr>
            <a:endParaRPr/>
          </a:p>
          <a:p>
            <a:pPr marL="1828754" indent="0">
              <a:spcBef>
                <a:spcPts val="2133"/>
              </a:spcBef>
              <a:spcAft>
                <a:spcPts val="2133"/>
              </a:spcAft>
              <a:buNone/>
            </a:pPr>
            <a:endParaRPr/>
          </a:p>
        </p:txBody>
      </p:sp>
    </p:spTree>
    <p:extLst>
      <p:ext uri="{BB962C8B-B14F-4D97-AF65-F5344CB8AC3E}">
        <p14:creationId xmlns:p14="http://schemas.microsoft.com/office/powerpoint/2010/main" val="322814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415600" y="593367"/>
            <a:ext cx="11360800" cy="817600"/>
          </a:xfrm>
          <a:prstGeom prst="rect">
            <a:avLst/>
          </a:prstGeom>
        </p:spPr>
        <p:txBody>
          <a:bodyPr spcFirstLastPara="1" vert="horz" wrap="square" lIns="121900" tIns="121900" rIns="121900" bIns="121900" rtlCol="0" anchor="t" anchorCtr="0">
            <a:noAutofit/>
          </a:bodyPr>
          <a:lstStyle/>
          <a:p>
            <a:r>
              <a:rPr lang="en"/>
              <a:t>Conducting a Controlled Experiment</a:t>
            </a:r>
            <a:endParaRPr/>
          </a:p>
        </p:txBody>
      </p:sp>
      <p:sp>
        <p:nvSpPr>
          <p:cNvPr id="222" name="Google Shape;222;p31"/>
          <p:cNvSpPr txBox="1">
            <a:spLocks noGrp="1"/>
          </p:cNvSpPr>
          <p:nvPr>
            <p:ph type="body" idx="1"/>
          </p:nvPr>
        </p:nvSpPr>
        <p:spPr>
          <a:xfrm>
            <a:off x="415600" y="1369767"/>
            <a:ext cx="7998000" cy="5065200"/>
          </a:xfrm>
          <a:prstGeom prst="rect">
            <a:avLst/>
          </a:prstGeom>
        </p:spPr>
        <p:txBody>
          <a:bodyPr spcFirstLastPara="1" vert="horz" wrap="square" lIns="121900" tIns="121900" rIns="121900" bIns="121900" rtlCol="0" anchor="t" anchorCtr="0">
            <a:noAutofit/>
          </a:bodyPr>
          <a:lstStyle/>
          <a:p>
            <a:r>
              <a:rPr lang="en"/>
              <a:t>Scientists designed the experiments with 2 groups of rats. The first was the experimental group (group exposed to chlorpyrifos). The second group was the </a:t>
            </a:r>
            <a:r>
              <a:rPr lang="en" b="1"/>
              <a:t>control group, </a:t>
            </a:r>
            <a:r>
              <a:rPr lang="en"/>
              <a:t>a group that experiences the same conditions as the experimental group, except for the single variable under study. </a:t>
            </a:r>
            <a:endParaRPr/>
          </a:p>
          <a:p>
            <a:r>
              <a:rPr lang="en"/>
              <a:t>Results: Researchers found that the rats exposed to chlorpyrifos had much lower levels of the enzymes in their brains</a:t>
            </a:r>
            <a:endParaRPr/>
          </a:p>
          <a:p>
            <a:r>
              <a:rPr lang="en"/>
              <a:t>**A natural experiment with human exposure to chlorpyrifos resulted in low birth weights and mental abnormalities</a:t>
            </a:r>
            <a:endParaRPr/>
          </a:p>
          <a:p>
            <a:pPr marL="1219170" indent="0">
              <a:spcBef>
                <a:spcPts val="2133"/>
              </a:spcBef>
              <a:buNone/>
            </a:pPr>
            <a:endParaRPr sz="1867"/>
          </a:p>
          <a:p>
            <a:pPr marL="0" indent="0">
              <a:spcBef>
                <a:spcPts val="2133"/>
              </a:spcBef>
              <a:spcAft>
                <a:spcPts val="2133"/>
              </a:spcAft>
              <a:buNone/>
            </a:pPr>
            <a:endParaRPr sz="1867"/>
          </a:p>
        </p:txBody>
      </p:sp>
      <p:pic>
        <p:nvPicPr>
          <p:cNvPr id="223" name="Google Shape;223;p31"/>
          <p:cNvPicPr preferRelativeResize="0"/>
          <p:nvPr/>
        </p:nvPicPr>
        <p:blipFill rotWithShape="1">
          <a:blip r:embed="rId3">
            <a:alphaModFix/>
          </a:blip>
          <a:srcRect t="24301" r="64101" b="8416"/>
          <a:stretch/>
        </p:blipFill>
        <p:spPr>
          <a:xfrm>
            <a:off x="8413600" y="1292801"/>
            <a:ext cx="3363000" cy="5142167"/>
          </a:xfrm>
          <a:prstGeom prst="rect">
            <a:avLst/>
          </a:prstGeom>
          <a:noFill/>
          <a:ln>
            <a:noFill/>
          </a:ln>
        </p:spPr>
      </p:pic>
    </p:spTree>
    <p:extLst>
      <p:ext uri="{BB962C8B-B14F-4D97-AF65-F5344CB8AC3E}">
        <p14:creationId xmlns:p14="http://schemas.microsoft.com/office/powerpoint/2010/main" val="401929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r>
              <a:rPr lang="en"/>
              <a:t>Matter and Mass</a:t>
            </a:r>
            <a:endParaRPr/>
          </a:p>
        </p:txBody>
      </p:sp>
      <p:sp>
        <p:nvSpPr>
          <p:cNvPr id="66" name="Google Shape;66;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r>
              <a:rPr lang="en" u="sng"/>
              <a:t>Matter</a:t>
            </a:r>
            <a:r>
              <a:rPr lang="en"/>
              <a:t> is anything that occupies space and has mass.</a:t>
            </a:r>
            <a:endParaRPr/>
          </a:p>
          <a:p>
            <a:r>
              <a:rPr lang="en" u="sng"/>
              <a:t>Mass</a:t>
            </a:r>
            <a:r>
              <a:rPr lang="en"/>
              <a:t> of an object is a measurement of the amount of matter it contains. </a:t>
            </a:r>
            <a:endParaRPr/>
          </a:p>
          <a:p>
            <a:pPr marL="0" indent="0">
              <a:spcBef>
                <a:spcPts val="2133"/>
              </a:spcBef>
              <a:buNone/>
            </a:pPr>
            <a:r>
              <a:rPr lang="en"/>
              <a:t>All matter is composed of </a:t>
            </a:r>
            <a:r>
              <a:rPr lang="en" i="1" u="sng"/>
              <a:t>atoms</a:t>
            </a:r>
            <a:r>
              <a:rPr lang="en" i="1"/>
              <a:t>.</a:t>
            </a:r>
            <a:endParaRPr i="1"/>
          </a:p>
          <a:p>
            <a:pPr marL="0" indent="0">
              <a:spcBef>
                <a:spcPts val="2133"/>
              </a:spcBef>
              <a:buNone/>
            </a:pPr>
            <a:r>
              <a:rPr lang="en"/>
              <a:t>An </a:t>
            </a:r>
            <a:r>
              <a:rPr lang="en" u="sng"/>
              <a:t>element</a:t>
            </a:r>
            <a:r>
              <a:rPr lang="en"/>
              <a:t> is a substance that cannot be broken down into smaller components</a:t>
            </a:r>
            <a:endParaRPr/>
          </a:p>
          <a:p>
            <a:pPr>
              <a:spcBef>
                <a:spcPts val="2133"/>
              </a:spcBef>
            </a:pPr>
            <a:r>
              <a:rPr lang="en" u="sng"/>
              <a:t>Molecules</a:t>
            </a:r>
            <a:r>
              <a:rPr lang="en"/>
              <a:t> have more than one atom, </a:t>
            </a:r>
            <a:r>
              <a:rPr lang="en" u="sng"/>
              <a:t>compounds</a:t>
            </a:r>
            <a:r>
              <a:rPr lang="en"/>
              <a:t> have more than one element. </a:t>
            </a:r>
            <a:endParaRPr/>
          </a:p>
          <a:p>
            <a:pPr marL="0" indent="0">
              <a:spcBef>
                <a:spcPts val="2133"/>
              </a:spcBef>
              <a:spcAft>
                <a:spcPts val="2133"/>
              </a:spcAft>
              <a:buNone/>
            </a:pPr>
            <a:r>
              <a:rPr lang="en"/>
              <a:t> </a:t>
            </a:r>
            <a:endParaRPr/>
          </a:p>
        </p:txBody>
      </p:sp>
    </p:spTree>
    <p:extLst>
      <p:ext uri="{BB962C8B-B14F-4D97-AF65-F5344CB8AC3E}">
        <p14:creationId xmlns:p14="http://schemas.microsoft.com/office/powerpoint/2010/main" val="160223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15600" y="546833"/>
            <a:ext cx="7862400" cy="834800"/>
          </a:xfrm>
          <a:prstGeom prst="rect">
            <a:avLst/>
          </a:prstGeom>
        </p:spPr>
        <p:txBody>
          <a:bodyPr spcFirstLastPara="1" vert="horz" wrap="square" lIns="121900" tIns="121900" rIns="121900" bIns="121900" rtlCol="0" anchor="t" anchorCtr="0">
            <a:noAutofit/>
          </a:bodyPr>
          <a:lstStyle/>
          <a:p>
            <a:r>
              <a:rPr lang="en"/>
              <a:t>Structure of an Atom</a:t>
            </a:r>
            <a:endParaRPr/>
          </a:p>
        </p:txBody>
      </p:sp>
      <p:sp>
        <p:nvSpPr>
          <p:cNvPr id="72" name="Google Shape;72;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Every atom consists of two major components: a </a:t>
            </a:r>
            <a:r>
              <a:rPr lang="en" u="sng"/>
              <a:t>nucleus</a:t>
            </a:r>
            <a:r>
              <a:rPr lang="en"/>
              <a:t> surrounded by electrons (negative charge). </a:t>
            </a:r>
            <a:endParaRPr/>
          </a:p>
          <a:p>
            <a:pPr>
              <a:spcBef>
                <a:spcPts val="2133"/>
              </a:spcBef>
            </a:pPr>
            <a:r>
              <a:rPr lang="en"/>
              <a:t>The </a:t>
            </a:r>
            <a:r>
              <a:rPr lang="en" i="1"/>
              <a:t>nucleus </a:t>
            </a:r>
            <a:r>
              <a:rPr lang="en"/>
              <a:t>of an atom contains protons (positive charge) and neutrons (neutral charge). </a:t>
            </a:r>
            <a:endParaRPr/>
          </a:p>
          <a:p>
            <a:r>
              <a:rPr lang="en"/>
              <a:t>The number of protons in a particular atom is called the </a:t>
            </a:r>
            <a:r>
              <a:rPr lang="en" u="sng"/>
              <a:t>atomic number</a:t>
            </a:r>
            <a:r>
              <a:rPr lang="en"/>
              <a:t>. </a:t>
            </a:r>
            <a:endParaRPr/>
          </a:p>
          <a:p>
            <a:pPr marL="0" indent="0">
              <a:spcBef>
                <a:spcPts val="2133"/>
              </a:spcBef>
              <a:spcAft>
                <a:spcPts val="2133"/>
              </a:spcAft>
              <a:buNone/>
            </a:pPr>
            <a:r>
              <a:rPr lang="en"/>
              <a:t>Atoms have </a:t>
            </a:r>
            <a:r>
              <a:rPr lang="en" u="sng"/>
              <a:t>isotopes, </a:t>
            </a:r>
            <a:r>
              <a:rPr lang="en"/>
              <a:t>which are atoms of the same element with different amounts of neutrons. </a:t>
            </a:r>
            <a:endParaRPr/>
          </a:p>
        </p:txBody>
      </p:sp>
      <p:pic>
        <p:nvPicPr>
          <p:cNvPr id="73" name="Google Shape;73;p15"/>
          <p:cNvPicPr preferRelativeResize="0"/>
          <p:nvPr/>
        </p:nvPicPr>
        <p:blipFill rotWithShape="1">
          <a:blip r:embed="rId3">
            <a:alphaModFix/>
          </a:blip>
          <a:srcRect l="6047" t="13422" r="1769" b="7482"/>
          <a:stretch/>
        </p:blipFill>
        <p:spPr>
          <a:xfrm>
            <a:off x="4389067" y="4817667"/>
            <a:ext cx="4451600" cy="1749333"/>
          </a:xfrm>
          <a:prstGeom prst="rect">
            <a:avLst/>
          </a:prstGeom>
          <a:noFill/>
          <a:ln>
            <a:noFill/>
          </a:ln>
        </p:spPr>
      </p:pic>
    </p:spTree>
    <p:extLst>
      <p:ext uri="{BB962C8B-B14F-4D97-AF65-F5344CB8AC3E}">
        <p14:creationId xmlns:p14="http://schemas.microsoft.com/office/powerpoint/2010/main" val="44557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r>
              <a:rPr lang="en"/>
              <a:t>Radioactivity</a:t>
            </a:r>
            <a:endParaRPr/>
          </a:p>
        </p:txBody>
      </p:sp>
      <p:sp>
        <p:nvSpPr>
          <p:cNvPr id="79" name="Google Shape;79;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a:lnSpc>
                <a:spcPct val="100000"/>
              </a:lnSpc>
            </a:pPr>
            <a:r>
              <a:rPr lang="en"/>
              <a:t>The nuclei of isotopes can be </a:t>
            </a:r>
            <a:r>
              <a:rPr lang="en" i="1"/>
              <a:t>stable</a:t>
            </a:r>
            <a:r>
              <a:rPr lang="en"/>
              <a:t> or </a:t>
            </a:r>
            <a:r>
              <a:rPr lang="en" i="1"/>
              <a:t>unstable</a:t>
            </a:r>
            <a:r>
              <a:rPr lang="en"/>
              <a:t>. Radioactive isotopes undergo </a:t>
            </a:r>
            <a:r>
              <a:rPr lang="en" u="sng"/>
              <a:t>radioactive decay</a:t>
            </a:r>
            <a:r>
              <a:rPr lang="en"/>
              <a:t>.</a:t>
            </a:r>
            <a:endParaRPr/>
          </a:p>
          <a:p>
            <a:pPr indent="0">
              <a:lnSpc>
                <a:spcPct val="100000"/>
              </a:lnSpc>
              <a:spcBef>
                <a:spcPts val="2133"/>
              </a:spcBef>
              <a:buNone/>
            </a:pPr>
            <a:endParaRPr/>
          </a:p>
          <a:p>
            <a:pPr>
              <a:lnSpc>
                <a:spcPct val="100000"/>
              </a:lnSpc>
              <a:spcBef>
                <a:spcPts val="2133"/>
              </a:spcBef>
            </a:pPr>
            <a:r>
              <a:rPr lang="en" b="1"/>
              <a:t>Radioactivity</a:t>
            </a:r>
            <a:r>
              <a:rPr lang="en"/>
              <a:t> is an important topic in Environmental Science because it is a source for energy and the process is used for </a:t>
            </a:r>
            <a:r>
              <a:rPr lang="en" u="sng"/>
              <a:t>carbon dating</a:t>
            </a:r>
            <a:r>
              <a:rPr lang="en"/>
              <a:t>, which can be used to determine an organism's age or approximate date of death. </a:t>
            </a:r>
            <a:endParaRPr/>
          </a:p>
          <a:p>
            <a:pPr marL="0" indent="0">
              <a:spcBef>
                <a:spcPts val="2133"/>
              </a:spcBef>
              <a:spcAft>
                <a:spcPts val="2133"/>
              </a:spcAft>
              <a:buNone/>
            </a:pPr>
            <a:endParaRPr/>
          </a:p>
        </p:txBody>
      </p:sp>
      <p:pic>
        <p:nvPicPr>
          <p:cNvPr id="80" name="Google Shape;80;p16"/>
          <p:cNvPicPr preferRelativeResize="0"/>
          <p:nvPr/>
        </p:nvPicPr>
        <p:blipFill>
          <a:blip r:embed="rId3">
            <a:alphaModFix/>
          </a:blip>
          <a:stretch>
            <a:fillRect/>
          </a:stretch>
        </p:blipFill>
        <p:spPr>
          <a:xfrm>
            <a:off x="4534201" y="4627500"/>
            <a:ext cx="3123599" cy="1795200"/>
          </a:xfrm>
          <a:prstGeom prst="rect">
            <a:avLst/>
          </a:prstGeom>
          <a:noFill/>
          <a:ln>
            <a:noFill/>
          </a:ln>
        </p:spPr>
      </p:pic>
    </p:spTree>
    <p:extLst>
      <p:ext uri="{BB962C8B-B14F-4D97-AF65-F5344CB8AC3E}">
        <p14:creationId xmlns:p14="http://schemas.microsoft.com/office/powerpoint/2010/main" val="373506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r>
              <a:rPr lang="en"/>
              <a:t>Chemical Reaction and the Conservation of Matter</a:t>
            </a:r>
            <a:endParaRPr/>
          </a:p>
        </p:txBody>
      </p:sp>
      <p:sp>
        <p:nvSpPr>
          <p:cNvPr id="107" name="Google Shape;107;p20"/>
          <p:cNvSpPr txBox="1">
            <a:spLocks noGrp="1"/>
          </p:cNvSpPr>
          <p:nvPr>
            <p:ph type="body" idx="1"/>
          </p:nvPr>
        </p:nvSpPr>
        <p:spPr>
          <a:xfrm>
            <a:off x="415600" y="2062133"/>
            <a:ext cx="11360800" cy="4029600"/>
          </a:xfrm>
          <a:prstGeom prst="rect">
            <a:avLst/>
          </a:prstGeom>
        </p:spPr>
        <p:txBody>
          <a:bodyPr spcFirstLastPara="1" vert="horz" wrap="square" lIns="121900" tIns="121900" rIns="121900" bIns="121900" rtlCol="0" anchor="t" anchorCtr="0">
            <a:noAutofit/>
          </a:bodyPr>
          <a:lstStyle/>
          <a:p>
            <a:pPr marL="0" indent="0">
              <a:buNone/>
            </a:pPr>
            <a:r>
              <a:rPr lang="en"/>
              <a:t>Chemical Reaction- occurs when atoms separate from molecules or recombine with other molecules </a:t>
            </a:r>
            <a:endParaRPr/>
          </a:p>
          <a:p>
            <a:pPr marL="4267093" indent="0">
              <a:spcBef>
                <a:spcPts val="2133"/>
              </a:spcBef>
              <a:buNone/>
            </a:pPr>
            <a:r>
              <a:rPr lang="en"/>
              <a:t>N2 + O2 → 2NO</a:t>
            </a:r>
            <a:endParaRPr/>
          </a:p>
          <a:p>
            <a:pPr marL="0" indent="0">
              <a:spcBef>
                <a:spcPts val="2133"/>
              </a:spcBef>
              <a:spcAft>
                <a:spcPts val="2133"/>
              </a:spcAft>
              <a:buNone/>
            </a:pPr>
            <a:r>
              <a:rPr lang="en"/>
              <a:t>Conservation of Matter- states that matter cannot be created or destroyed; it can only change form</a:t>
            </a:r>
            <a:endParaRPr/>
          </a:p>
        </p:txBody>
      </p:sp>
    </p:spTree>
    <p:extLst>
      <p:ext uri="{BB962C8B-B14F-4D97-AF65-F5344CB8AC3E}">
        <p14:creationId xmlns:p14="http://schemas.microsoft.com/office/powerpoint/2010/main" val="397308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r>
              <a:rPr lang="en"/>
              <a:t>Properties of Water </a:t>
            </a:r>
            <a:endParaRPr/>
          </a:p>
        </p:txBody>
      </p:sp>
      <p:sp>
        <p:nvSpPr>
          <p:cNvPr id="92" name="Google Shape;92;p18"/>
          <p:cNvSpPr txBox="1">
            <a:spLocks noGrp="1"/>
          </p:cNvSpPr>
          <p:nvPr>
            <p:ph type="body" idx="1"/>
          </p:nvPr>
        </p:nvSpPr>
        <p:spPr>
          <a:xfrm>
            <a:off x="415600" y="1536633"/>
            <a:ext cx="11360800" cy="5072000"/>
          </a:xfrm>
          <a:prstGeom prst="rect">
            <a:avLst/>
          </a:prstGeom>
        </p:spPr>
        <p:txBody>
          <a:bodyPr spcFirstLastPara="1" vert="horz" wrap="square" lIns="121900" tIns="121900" rIns="121900" bIns="121900" rtlCol="0" anchor="t" anchorCtr="0">
            <a:noAutofit/>
          </a:bodyPr>
          <a:lstStyle/>
          <a:p>
            <a:pPr marL="0" indent="0">
              <a:buNone/>
            </a:pPr>
            <a:r>
              <a:rPr lang="en"/>
              <a:t>*Water (H2O) is a polar molecule that covalently bonds and forms a Hydrogen Bonds between other water molecules </a:t>
            </a:r>
            <a:endParaRPr/>
          </a:p>
          <a:p>
            <a:pPr marL="0" indent="0">
              <a:spcBef>
                <a:spcPts val="2133"/>
              </a:spcBef>
              <a:buNone/>
            </a:pPr>
            <a:r>
              <a:rPr lang="en"/>
              <a:t>*Surface Tension- results from the </a:t>
            </a:r>
            <a:r>
              <a:rPr lang="en" u="sng"/>
              <a:t>cohesion</a:t>
            </a:r>
            <a:r>
              <a:rPr lang="en"/>
              <a:t> of water molecules </a:t>
            </a:r>
            <a:endParaRPr/>
          </a:p>
          <a:p>
            <a:pPr marL="0" indent="0">
              <a:spcBef>
                <a:spcPts val="2133"/>
              </a:spcBef>
              <a:buNone/>
            </a:pPr>
            <a:r>
              <a:rPr lang="en"/>
              <a:t>*Capillary Action- occurs when </a:t>
            </a:r>
            <a:r>
              <a:rPr lang="en" u="sng"/>
              <a:t>adhesion</a:t>
            </a:r>
            <a:r>
              <a:rPr lang="en"/>
              <a:t> of water molecules to a surface is stronger than cohesion between the molecules</a:t>
            </a:r>
            <a:endParaRPr/>
          </a:p>
          <a:p>
            <a:pPr>
              <a:spcBef>
                <a:spcPts val="2133"/>
              </a:spcBef>
            </a:pPr>
            <a:r>
              <a:rPr lang="en"/>
              <a:t>Boiling- 100</a:t>
            </a:r>
            <a:r>
              <a:rPr lang="en" sz="2667"/>
              <a:t>℃ </a:t>
            </a:r>
            <a:r>
              <a:rPr lang="en"/>
              <a:t>(212</a:t>
            </a:r>
            <a:r>
              <a:rPr lang="en" sz="2667"/>
              <a:t>℉</a:t>
            </a:r>
            <a:r>
              <a:rPr lang="en"/>
              <a:t>)</a:t>
            </a:r>
            <a:endParaRPr/>
          </a:p>
          <a:p>
            <a:r>
              <a:rPr lang="en"/>
              <a:t>Freezing- 0</a:t>
            </a:r>
            <a:r>
              <a:rPr lang="en" sz="2667"/>
              <a:t>℃</a:t>
            </a:r>
            <a:r>
              <a:rPr lang="en"/>
              <a:t> ( 32</a:t>
            </a:r>
            <a:r>
              <a:rPr lang="en" sz="2667"/>
              <a:t>℉</a:t>
            </a:r>
            <a:r>
              <a:rPr lang="en"/>
              <a:t>) </a:t>
            </a:r>
            <a:endParaRPr/>
          </a:p>
        </p:txBody>
      </p:sp>
      <p:pic>
        <p:nvPicPr>
          <p:cNvPr id="93" name="Google Shape;93;p18"/>
          <p:cNvPicPr preferRelativeResize="0"/>
          <p:nvPr/>
        </p:nvPicPr>
        <p:blipFill>
          <a:blip r:embed="rId3">
            <a:alphaModFix/>
          </a:blip>
          <a:stretch>
            <a:fillRect/>
          </a:stretch>
        </p:blipFill>
        <p:spPr>
          <a:xfrm>
            <a:off x="4418267" y="4357567"/>
            <a:ext cx="3447200" cy="2251068"/>
          </a:xfrm>
          <a:prstGeom prst="rect">
            <a:avLst/>
          </a:prstGeom>
          <a:noFill/>
          <a:ln>
            <a:noFill/>
          </a:ln>
        </p:spPr>
      </p:pic>
      <p:pic>
        <p:nvPicPr>
          <p:cNvPr id="94" name="Google Shape;94;p18"/>
          <p:cNvPicPr preferRelativeResize="0"/>
          <p:nvPr/>
        </p:nvPicPr>
        <p:blipFill>
          <a:blip r:embed="rId4">
            <a:alphaModFix/>
          </a:blip>
          <a:stretch>
            <a:fillRect/>
          </a:stretch>
        </p:blipFill>
        <p:spPr>
          <a:xfrm>
            <a:off x="8102167" y="4357567"/>
            <a:ext cx="3447200" cy="2251067"/>
          </a:xfrm>
          <a:prstGeom prst="rect">
            <a:avLst/>
          </a:prstGeom>
          <a:noFill/>
          <a:ln>
            <a:noFill/>
          </a:ln>
        </p:spPr>
      </p:pic>
    </p:spTree>
    <p:extLst>
      <p:ext uri="{BB962C8B-B14F-4D97-AF65-F5344CB8AC3E}">
        <p14:creationId xmlns:p14="http://schemas.microsoft.com/office/powerpoint/2010/main" val="405474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pPr>
              <a:buClr>
                <a:srgbClr val="000000"/>
              </a:buClr>
              <a:buSzPts val="1100"/>
            </a:pPr>
            <a:r>
              <a:rPr lang="en"/>
              <a:t>Acid/Bases</a:t>
            </a:r>
            <a:endParaRPr/>
          </a:p>
          <a:p>
            <a:endParaRPr/>
          </a:p>
        </p:txBody>
      </p:sp>
      <p:sp>
        <p:nvSpPr>
          <p:cNvPr id="100" name="Google Shape;100;p19"/>
          <p:cNvSpPr txBox="1">
            <a:spLocks noGrp="1"/>
          </p:cNvSpPr>
          <p:nvPr>
            <p:ph type="body" idx="1"/>
          </p:nvPr>
        </p:nvSpPr>
        <p:spPr>
          <a:xfrm>
            <a:off x="415600" y="1711467"/>
            <a:ext cx="9464800" cy="4224000"/>
          </a:xfrm>
          <a:prstGeom prst="rect">
            <a:avLst/>
          </a:prstGeom>
        </p:spPr>
        <p:txBody>
          <a:bodyPr spcFirstLastPara="1" vert="horz" wrap="square" lIns="121900" tIns="121900" rIns="121900" bIns="121900" rtlCol="0" anchor="t" anchorCtr="0">
            <a:noAutofit/>
          </a:bodyPr>
          <a:lstStyle/>
          <a:p>
            <a:pPr marL="0" indent="0">
              <a:buNone/>
            </a:pPr>
            <a:r>
              <a:rPr lang="en" i="1"/>
              <a:t>Acid-</a:t>
            </a:r>
            <a:r>
              <a:rPr lang="en"/>
              <a:t> a substance that contributes </a:t>
            </a:r>
            <a:r>
              <a:rPr lang="en" u="sng"/>
              <a:t>hydrogen</a:t>
            </a:r>
            <a:r>
              <a:rPr lang="en"/>
              <a:t> ions to a solution</a:t>
            </a:r>
            <a:endParaRPr/>
          </a:p>
          <a:p>
            <a:pPr marL="0" indent="0">
              <a:spcBef>
                <a:spcPts val="2133"/>
              </a:spcBef>
              <a:buNone/>
            </a:pPr>
            <a:endParaRPr/>
          </a:p>
          <a:p>
            <a:pPr marL="0" indent="0">
              <a:spcBef>
                <a:spcPts val="2133"/>
              </a:spcBef>
              <a:buNone/>
            </a:pPr>
            <a:r>
              <a:rPr lang="en" i="1"/>
              <a:t>Base- </a:t>
            </a:r>
            <a:r>
              <a:rPr lang="en"/>
              <a:t>a substance that contributes </a:t>
            </a:r>
            <a:r>
              <a:rPr lang="en" u="sng"/>
              <a:t>hydroxide</a:t>
            </a:r>
            <a:r>
              <a:rPr lang="en"/>
              <a:t> ions to a solution</a:t>
            </a:r>
            <a:endParaRPr/>
          </a:p>
          <a:p>
            <a:pPr marL="0" indent="0">
              <a:spcBef>
                <a:spcPts val="2133"/>
              </a:spcBef>
              <a:buNone/>
            </a:pPr>
            <a:endParaRPr/>
          </a:p>
          <a:p>
            <a:pPr marL="0" indent="0">
              <a:spcBef>
                <a:spcPts val="2133"/>
              </a:spcBef>
              <a:buNone/>
            </a:pPr>
            <a:r>
              <a:rPr lang="en" i="1"/>
              <a:t>pH</a:t>
            </a:r>
            <a:r>
              <a:rPr lang="en"/>
              <a:t>- indicates the relative strength of </a:t>
            </a:r>
            <a:r>
              <a:rPr lang="en" u="sng"/>
              <a:t>acids</a:t>
            </a:r>
            <a:r>
              <a:rPr lang="en"/>
              <a:t> and </a:t>
            </a:r>
            <a:r>
              <a:rPr lang="en" u="sng"/>
              <a:t>bases</a:t>
            </a:r>
            <a:r>
              <a:rPr lang="en"/>
              <a:t> in a substance</a:t>
            </a:r>
            <a:endParaRPr/>
          </a:p>
          <a:p>
            <a:pPr marL="0" indent="0">
              <a:spcBef>
                <a:spcPts val="2133"/>
              </a:spcBef>
              <a:spcAft>
                <a:spcPts val="2133"/>
              </a:spcAft>
              <a:buNone/>
            </a:pPr>
            <a:endParaRPr/>
          </a:p>
        </p:txBody>
      </p:sp>
      <p:pic>
        <p:nvPicPr>
          <p:cNvPr id="101" name="Google Shape;101;p19"/>
          <p:cNvPicPr preferRelativeResize="0"/>
          <p:nvPr/>
        </p:nvPicPr>
        <p:blipFill>
          <a:blip r:embed="rId3">
            <a:alphaModFix/>
          </a:blip>
          <a:stretch>
            <a:fillRect/>
          </a:stretch>
        </p:blipFill>
        <p:spPr>
          <a:xfrm>
            <a:off x="9479833" y="619034"/>
            <a:ext cx="2542635" cy="5956935"/>
          </a:xfrm>
          <a:prstGeom prst="rect">
            <a:avLst/>
          </a:prstGeom>
          <a:noFill/>
          <a:ln>
            <a:noFill/>
          </a:ln>
        </p:spPr>
      </p:pic>
    </p:spTree>
    <p:extLst>
      <p:ext uri="{BB962C8B-B14F-4D97-AF65-F5344CB8AC3E}">
        <p14:creationId xmlns:p14="http://schemas.microsoft.com/office/powerpoint/2010/main" val="408468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r>
              <a:rPr lang="en"/>
              <a:t>Energy</a:t>
            </a:r>
            <a:endParaRPr/>
          </a:p>
        </p:txBody>
      </p:sp>
      <p:sp>
        <p:nvSpPr>
          <p:cNvPr id="66" name="Google Shape;66;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b="1"/>
              <a:t>Energy</a:t>
            </a:r>
            <a:r>
              <a:rPr lang="en"/>
              <a:t> is the ability to do work, or transfer heat.  </a:t>
            </a:r>
            <a:endParaRPr/>
          </a:p>
          <a:p>
            <a:pPr marL="0" indent="0">
              <a:spcBef>
                <a:spcPts val="2133"/>
              </a:spcBef>
              <a:buNone/>
            </a:pPr>
            <a:r>
              <a:rPr lang="en"/>
              <a:t>A basic unit of energy is a joule.  A joule is the amount of energy used when a 1 watt light bulb is turned on for 1 second.  </a:t>
            </a:r>
            <a:endParaRPr/>
          </a:p>
          <a:p>
            <a:pPr marL="0" indent="0">
              <a:spcBef>
                <a:spcPts val="2133"/>
              </a:spcBef>
              <a:buNone/>
            </a:pPr>
            <a:r>
              <a:rPr lang="en"/>
              <a:t>Power is the rate at which work is done: </a:t>
            </a:r>
            <a:r>
              <a:rPr lang="en" b="1"/>
              <a:t>energy=power X time</a:t>
            </a:r>
            <a:r>
              <a:rPr lang="en"/>
              <a:t> and </a:t>
            </a:r>
            <a:r>
              <a:rPr lang="en" b="1"/>
              <a:t>power= energy/time</a:t>
            </a:r>
            <a:endParaRPr b="1"/>
          </a:p>
          <a:p>
            <a:pPr marL="0" indent="0">
              <a:spcBef>
                <a:spcPts val="2133"/>
              </a:spcBef>
              <a:buNone/>
            </a:pPr>
            <a:r>
              <a:rPr lang="en"/>
              <a:t>Forms of energy can be interchangeable and converted into one another.  Potential energy, kinetic energy, light energy, chemical energy, and sound energy are all important energy forms in the environmental sciences.</a:t>
            </a:r>
            <a:endParaRPr/>
          </a:p>
          <a:p>
            <a:pPr marL="0" indent="0">
              <a:spcBef>
                <a:spcPts val="2133"/>
              </a:spcBef>
              <a:spcAft>
                <a:spcPts val="2133"/>
              </a:spcAft>
              <a:buNone/>
            </a:pPr>
            <a:endParaRPr/>
          </a:p>
        </p:txBody>
      </p:sp>
      <p:pic>
        <p:nvPicPr>
          <p:cNvPr id="67" name="Google Shape;67;p14"/>
          <p:cNvPicPr preferRelativeResize="0"/>
          <p:nvPr/>
        </p:nvPicPr>
        <p:blipFill>
          <a:blip r:embed="rId3">
            <a:alphaModFix/>
          </a:blip>
          <a:stretch>
            <a:fillRect/>
          </a:stretch>
        </p:blipFill>
        <p:spPr>
          <a:xfrm>
            <a:off x="6847035" y="89401"/>
            <a:ext cx="1900800" cy="1267200"/>
          </a:xfrm>
          <a:prstGeom prst="rect">
            <a:avLst/>
          </a:prstGeom>
          <a:noFill/>
          <a:ln>
            <a:noFill/>
          </a:ln>
        </p:spPr>
      </p:pic>
    </p:spTree>
    <p:extLst>
      <p:ext uri="{BB962C8B-B14F-4D97-AF65-F5344CB8AC3E}">
        <p14:creationId xmlns:p14="http://schemas.microsoft.com/office/powerpoint/2010/main" val="159090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r>
              <a:rPr lang="en"/>
              <a:t>Energy (Cont.)</a:t>
            </a:r>
            <a:endParaRPr/>
          </a:p>
        </p:txBody>
      </p:sp>
      <p:sp>
        <p:nvSpPr>
          <p:cNvPr id="73" name="Google Shape;73;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b="1"/>
              <a:t>Electromagnetic energy</a:t>
            </a:r>
            <a:r>
              <a:rPr lang="en"/>
              <a:t> is also a form of energy that's important that includes, but not limited to, visible light, ultraviolet light, and infrared energy, which we perceive as heat.</a:t>
            </a:r>
            <a:endParaRPr/>
          </a:p>
          <a:p>
            <a:pPr marL="0" indent="0">
              <a:spcBef>
                <a:spcPts val="2133"/>
              </a:spcBef>
              <a:buNone/>
            </a:pPr>
            <a:r>
              <a:rPr lang="en" b="1"/>
              <a:t>Electromagnetic radiation</a:t>
            </a:r>
            <a:r>
              <a:rPr lang="en"/>
              <a:t> is carried by </a:t>
            </a:r>
            <a:r>
              <a:rPr lang="en" b="1"/>
              <a:t>Photons</a:t>
            </a:r>
            <a:r>
              <a:rPr lang="en"/>
              <a:t>, massless packets of energy that travel at the at the speed of light and can move even through the vacuum of space.</a:t>
            </a:r>
            <a:endParaRPr/>
          </a:p>
          <a:p>
            <a:pPr marL="0" indent="0">
              <a:spcBef>
                <a:spcPts val="2133"/>
              </a:spcBef>
              <a:buNone/>
            </a:pPr>
            <a:r>
              <a:rPr lang="en"/>
              <a:t>Many stationary objects contains a great deal of </a:t>
            </a:r>
            <a:r>
              <a:rPr lang="en" b="1"/>
              <a:t>potential energy</a:t>
            </a:r>
            <a:r>
              <a:rPr lang="en"/>
              <a:t>-energy that has been stored but not yet released.</a:t>
            </a:r>
            <a:endParaRPr/>
          </a:p>
          <a:p>
            <a:pPr marL="0" indent="0">
              <a:spcBef>
                <a:spcPts val="2133"/>
              </a:spcBef>
              <a:spcAft>
                <a:spcPts val="2133"/>
              </a:spcAft>
              <a:buNone/>
            </a:pPr>
            <a:r>
              <a:rPr lang="en" b="1"/>
              <a:t>Kinetic energy</a:t>
            </a:r>
            <a:r>
              <a:rPr lang="en"/>
              <a:t> is the energy of motion.</a:t>
            </a:r>
            <a:endParaRPr/>
          </a:p>
        </p:txBody>
      </p:sp>
      <p:pic>
        <p:nvPicPr>
          <p:cNvPr id="74" name="Google Shape;74;p15"/>
          <p:cNvPicPr preferRelativeResize="0"/>
          <p:nvPr/>
        </p:nvPicPr>
        <p:blipFill>
          <a:blip r:embed="rId3">
            <a:alphaModFix/>
          </a:blip>
          <a:stretch>
            <a:fillRect/>
          </a:stretch>
        </p:blipFill>
        <p:spPr>
          <a:xfrm>
            <a:off x="7249900" y="-74333"/>
            <a:ext cx="2473617" cy="1733765"/>
          </a:xfrm>
          <a:prstGeom prst="rect">
            <a:avLst/>
          </a:prstGeom>
          <a:noFill/>
          <a:ln>
            <a:noFill/>
          </a:ln>
        </p:spPr>
      </p:pic>
    </p:spTree>
    <p:extLst>
      <p:ext uri="{BB962C8B-B14F-4D97-AF65-F5344CB8AC3E}">
        <p14:creationId xmlns:p14="http://schemas.microsoft.com/office/powerpoint/2010/main" val="429138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77467" y="516567"/>
            <a:ext cx="11508800" cy="5967200"/>
          </a:xfrm>
          <a:prstGeom prst="rect">
            <a:avLst/>
          </a:prstGeom>
        </p:spPr>
        <p:txBody>
          <a:bodyPr spcFirstLastPara="1" vert="horz" wrap="square" lIns="121900" tIns="121900" rIns="121900" bIns="121900" rtlCol="0" anchor="t" anchorCtr="0">
            <a:noAutofit/>
          </a:bodyPr>
          <a:lstStyle/>
          <a:p>
            <a:r>
              <a:rPr lang="en" sz="4800">
                <a:solidFill>
                  <a:schemeClr val="accent5"/>
                </a:solidFill>
              </a:rPr>
              <a:t>Environmental </a:t>
            </a:r>
            <a:r>
              <a:rPr lang="en" sz="4800">
                <a:solidFill>
                  <a:srgbClr val="FFFF00"/>
                </a:solidFill>
              </a:rPr>
              <a:t>Studies</a:t>
            </a:r>
            <a:endParaRPr sz="4800">
              <a:solidFill>
                <a:srgbClr val="FFFF00"/>
              </a:solidFill>
            </a:endParaRPr>
          </a:p>
          <a:p>
            <a:r>
              <a:rPr lang="en" sz="3200">
                <a:solidFill>
                  <a:srgbClr val="FFFFFF"/>
                </a:solidFill>
              </a:rPr>
              <a:t>Includes additional subjects</a:t>
            </a:r>
            <a:endParaRPr sz="3200">
              <a:solidFill>
                <a:srgbClr val="FFFFFF"/>
              </a:solidFill>
            </a:endParaRPr>
          </a:p>
          <a:p>
            <a:pPr marL="609585" indent="-457189">
              <a:buClr>
                <a:srgbClr val="FFFFFF"/>
              </a:buClr>
              <a:buSzPts val="1800"/>
              <a:buChar char="●"/>
            </a:pPr>
            <a:r>
              <a:rPr lang="en" sz="2400">
                <a:solidFill>
                  <a:srgbClr val="FFFFFF"/>
                </a:solidFill>
              </a:rPr>
              <a:t>Environmental policy</a:t>
            </a:r>
            <a:endParaRPr sz="2400">
              <a:solidFill>
                <a:srgbClr val="FFFFFF"/>
              </a:solidFill>
            </a:endParaRPr>
          </a:p>
          <a:p>
            <a:pPr marL="609585" indent="-457189">
              <a:buClr>
                <a:srgbClr val="FFFFFF"/>
              </a:buClr>
              <a:buSzPts val="1800"/>
              <a:buChar char="●"/>
            </a:pPr>
            <a:r>
              <a:rPr lang="en" sz="2400">
                <a:solidFill>
                  <a:srgbClr val="FFFFFF"/>
                </a:solidFill>
              </a:rPr>
              <a:t>Economics</a:t>
            </a:r>
            <a:endParaRPr sz="2400">
              <a:solidFill>
                <a:srgbClr val="FFFFFF"/>
              </a:solidFill>
            </a:endParaRPr>
          </a:p>
          <a:p>
            <a:pPr marL="609585" indent="-457189">
              <a:buClr>
                <a:srgbClr val="FFFFFF"/>
              </a:buClr>
              <a:buSzPts val="1800"/>
              <a:buChar char="●"/>
            </a:pPr>
            <a:r>
              <a:rPr lang="en" sz="2400">
                <a:solidFill>
                  <a:srgbClr val="FFFFFF"/>
                </a:solidFill>
              </a:rPr>
              <a:t>Literature </a:t>
            </a:r>
            <a:endParaRPr sz="2400">
              <a:solidFill>
                <a:srgbClr val="FFFFFF"/>
              </a:solidFill>
            </a:endParaRPr>
          </a:p>
          <a:p>
            <a:pPr marL="609585" indent="-457189">
              <a:buClr>
                <a:srgbClr val="FFFFFF"/>
              </a:buClr>
              <a:buSzPts val="1800"/>
              <a:buChar char="●"/>
            </a:pPr>
            <a:r>
              <a:rPr lang="en" sz="2400">
                <a:solidFill>
                  <a:srgbClr val="FFFFFF"/>
                </a:solidFill>
              </a:rPr>
              <a:t>Ethics </a:t>
            </a:r>
            <a:endParaRPr sz="2400">
              <a:solidFill>
                <a:srgbClr val="FFFFFF"/>
              </a:solidFill>
            </a:endParaRPr>
          </a:p>
          <a:p>
            <a:pPr marL="609585"/>
            <a:endParaRPr sz="3200">
              <a:solidFill>
                <a:srgbClr val="FFFFFF"/>
              </a:solidFill>
            </a:endParaRPr>
          </a:p>
          <a:p>
            <a:r>
              <a:rPr lang="en" sz="3200">
                <a:solidFill>
                  <a:srgbClr val="FFFFFF"/>
                </a:solidFill>
              </a:rPr>
              <a:t>Understanding Environmental </a:t>
            </a:r>
            <a:endParaRPr sz="3200">
              <a:solidFill>
                <a:srgbClr val="FFFFFF"/>
              </a:solidFill>
            </a:endParaRPr>
          </a:p>
          <a:p>
            <a:r>
              <a:rPr lang="en" sz="3200">
                <a:solidFill>
                  <a:srgbClr val="FFFFFF"/>
                </a:solidFill>
              </a:rPr>
              <a:t>Sciences can help us become </a:t>
            </a:r>
            <a:endParaRPr sz="3200">
              <a:solidFill>
                <a:srgbClr val="FFFFFF"/>
              </a:solidFill>
            </a:endParaRPr>
          </a:p>
          <a:p>
            <a:r>
              <a:rPr lang="en" sz="3200">
                <a:solidFill>
                  <a:srgbClr val="FFFFFF"/>
                </a:solidFill>
              </a:rPr>
              <a:t>aware of the impact and</a:t>
            </a:r>
            <a:endParaRPr sz="3200">
              <a:solidFill>
                <a:srgbClr val="FFFFFF"/>
              </a:solidFill>
            </a:endParaRPr>
          </a:p>
          <a:p>
            <a:r>
              <a:rPr lang="en" sz="3200">
                <a:solidFill>
                  <a:srgbClr val="FFFFFF"/>
                </a:solidFill>
              </a:rPr>
              <a:t>consequences of human </a:t>
            </a:r>
            <a:endParaRPr sz="3200">
              <a:solidFill>
                <a:srgbClr val="FFFFFF"/>
              </a:solidFill>
            </a:endParaRPr>
          </a:p>
          <a:p>
            <a:r>
              <a:rPr lang="en" sz="3200">
                <a:solidFill>
                  <a:srgbClr val="FFFFFF"/>
                </a:solidFill>
              </a:rPr>
              <a:t>activities on our Earth’s ecosystems.</a:t>
            </a:r>
            <a:endParaRPr sz="3200">
              <a:solidFill>
                <a:srgbClr val="FFFFFF"/>
              </a:solidFill>
            </a:endParaRPr>
          </a:p>
        </p:txBody>
      </p:sp>
      <p:pic>
        <p:nvPicPr>
          <p:cNvPr id="79" name="Google Shape;79;p14"/>
          <p:cNvPicPr preferRelativeResize="0"/>
          <p:nvPr/>
        </p:nvPicPr>
        <p:blipFill rotWithShape="1">
          <a:blip r:embed="rId3">
            <a:alphaModFix/>
          </a:blip>
          <a:srcRect r="30699" b="8642"/>
          <a:stretch/>
        </p:blipFill>
        <p:spPr>
          <a:xfrm>
            <a:off x="7512667" y="1638768"/>
            <a:ext cx="4302335" cy="4150265"/>
          </a:xfrm>
          <a:prstGeom prst="rect">
            <a:avLst/>
          </a:prstGeom>
          <a:noFill/>
          <a:ln>
            <a:noFill/>
          </a:ln>
        </p:spPr>
      </p:pic>
    </p:spTree>
    <p:extLst>
      <p:ext uri="{BB962C8B-B14F-4D97-AF65-F5344CB8AC3E}">
        <p14:creationId xmlns:p14="http://schemas.microsoft.com/office/powerpoint/2010/main" val="4170472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15600" y="740800"/>
            <a:ext cx="3744000" cy="1007600"/>
          </a:xfrm>
          <a:prstGeom prst="rect">
            <a:avLst/>
          </a:prstGeom>
        </p:spPr>
        <p:txBody>
          <a:bodyPr spcFirstLastPara="1" vert="horz" wrap="square" lIns="121900" tIns="121900" rIns="121900" bIns="121900" rtlCol="0" anchor="b" anchorCtr="0">
            <a:noAutofit/>
          </a:bodyPr>
          <a:lstStyle/>
          <a:p>
            <a:r>
              <a:rPr lang="en"/>
              <a:t>Matter and energy flow in the environment</a:t>
            </a:r>
            <a:endParaRPr/>
          </a:p>
        </p:txBody>
      </p:sp>
      <p:sp>
        <p:nvSpPr>
          <p:cNvPr id="80" name="Google Shape;80;p16"/>
          <p:cNvSpPr txBox="1">
            <a:spLocks noGrp="1"/>
          </p:cNvSpPr>
          <p:nvPr>
            <p:ph type="body" idx="1"/>
          </p:nvPr>
        </p:nvSpPr>
        <p:spPr>
          <a:xfrm>
            <a:off x="415600" y="2067000"/>
            <a:ext cx="5781200" cy="4318000"/>
          </a:xfrm>
          <a:prstGeom prst="rect">
            <a:avLst/>
          </a:prstGeom>
        </p:spPr>
        <p:txBody>
          <a:bodyPr spcFirstLastPara="1" vert="horz" wrap="square" lIns="121900" tIns="121900" rIns="121900" bIns="121900" rtlCol="0" anchor="t" anchorCtr="0">
            <a:noAutofit/>
          </a:bodyPr>
          <a:lstStyle/>
          <a:p>
            <a:pPr indent="-457189">
              <a:buSzPts val="1800"/>
            </a:pPr>
            <a:r>
              <a:rPr lang="en" sz="2400"/>
              <a:t>In order for scientist to even understand a system, they have to study the whole system functions and not just pieces of it.</a:t>
            </a:r>
            <a:endParaRPr sz="2400"/>
          </a:p>
          <a:p>
            <a:pPr indent="-457189">
              <a:buSzPts val="1800"/>
            </a:pPr>
            <a:r>
              <a:rPr lang="en" sz="2400"/>
              <a:t>Studying the system allows scientist to determine how matter and energy flows in the environment.</a:t>
            </a:r>
            <a:endParaRPr sz="2400"/>
          </a:p>
        </p:txBody>
      </p:sp>
      <p:pic>
        <p:nvPicPr>
          <p:cNvPr id="81" name="Google Shape;81;p16"/>
          <p:cNvPicPr preferRelativeResize="0"/>
          <p:nvPr/>
        </p:nvPicPr>
        <p:blipFill>
          <a:blip r:embed="rId3">
            <a:alphaModFix/>
          </a:blip>
          <a:stretch>
            <a:fillRect/>
          </a:stretch>
        </p:blipFill>
        <p:spPr>
          <a:xfrm>
            <a:off x="6093201" y="1541084"/>
            <a:ext cx="5588801" cy="3937360"/>
          </a:xfrm>
          <a:prstGeom prst="rect">
            <a:avLst/>
          </a:prstGeom>
          <a:noFill/>
          <a:ln>
            <a:noFill/>
          </a:ln>
        </p:spPr>
      </p:pic>
    </p:spTree>
    <p:extLst>
      <p:ext uri="{BB962C8B-B14F-4D97-AF65-F5344CB8AC3E}">
        <p14:creationId xmlns:p14="http://schemas.microsoft.com/office/powerpoint/2010/main" val="3998843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r>
              <a:rPr lang="en"/>
              <a:t>Inputs and Outputs</a:t>
            </a:r>
            <a:endParaRPr/>
          </a:p>
        </p:txBody>
      </p:sp>
      <p:sp>
        <p:nvSpPr>
          <p:cNvPr id="87" name="Google Shape;87;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indent="-423323">
              <a:buSzPts val="1400"/>
            </a:pPr>
            <a:r>
              <a:rPr lang="en" sz="1867" b="1"/>
              <a:t>Inputs</a:t>
            </a:r>
            <a:r>
              <a:rPr lang="en" sz="1867"/>
              <a:t>, which are additions to a given system</a:t>
            </a:r>
            <a:endParaRPr sz="1867"/>
          </a:p>
          <a:p>
            <a:pPr indent="-423323">
              <a:buSzPts val="1400"/>
            </a:pPr>
            <a:r>
              <a:rPr lang="en" sz="1867" b="1"/>
              <a:t>Output,</a:t>
            </a:r>
            <a:r>
              <a:rPr lang="en" sz="1867"/>
              <a:t> are losses from the system</a:t>
            </a:r>
            <a:endParaRPr sz="1867"/>
          </a:p>
          <a:p>
            <a:pPr indent="-423323">
              <a:buSzPts val="1400"/>
            </a:pPr>
            <a:r>
              <a:rPr lang="en" sz="1867"/>
              <a:t>Scientist who study systems often conduct a system analysis, and are able to identify, the inputs,outputs, and changes in the system under various condition</a:t>
            </a:r>
            <a:endParaRPr sz="1867"/>
          </a:p>
          <a:p>
            <a:pPr indent="-423323">
              <a:buSzPts val="1400"/>
            </a:pPr>
            <a:r>
              <a:rPr lang="en" sz="1867"/>
              <a:t>For instance, the mono lake </a:t>
            </a:r>
            <a:endParaRPr sz="1867"/>
          </a:p>
          <a:p>
            <a:pPr indent="0">
              <a:spcBef>
                <a:spcPts val="2133"/>
              </a:spcBef>
              <a:buNone/>
            </a:pPr>
            <a:r>
              <a:rPr lang="en" sz="1867"/>
              <a:t>-the input is water and salt</a:t>
            </a:r>
            <a:endParaRPr sz="1867"/>
          </a:p>
          <a:p>
            <a:pPr indent="0">
              <a:spcBef>
                <a:spcPts val="2133"/>
              </a:spcBef>
              <a:buNone/>
            </a:pPr>
            <a:r>
              <a:rPr lang="en" sz="1867"/>
              <a:t>-output is that water would be evaporated from the lake and the Brine Shrimp removed by migrating birds.</a:t>
            </a:r>
            <a:endParaRPr sz="1867"/>
          </a:p>
          <a:p>
            <a:pPr indent="0">
              <a:spcBef>
                <a:spcPts val="2133"/>
              </a:spcBef>
              <a:buNone/>
            </a:pPr>
            <a:r>
              <a:rPr lang="en" sz="1867"/>
              <a:t>-leads to a terminal lake that gets saltier every year.</a:t>
            </a:r>
            <a:endParaRPr sz="1867"/>
          </a:p>
          <a:p>
            <a:pPr indent="0">
              <a:spcBef>
                <a:spcPts val="2133"/>
              </a:spcBef>
              <a:spcAft>
                <a:spcPts val="2133"/>
              </a:spcAft>
              <a:buNone/>
            </a:pPr>
            <a:endParaRPr sz="1867"/>
          </a:p>
        </p:txBody>
      </p:sp>
      <p:pic>
        <p:nvPicPr>
          <p:cNvPr id="88" name="Google Shape;88;p17"/>
          <p:cNvPicPr preferRelativeResize="0"/>
          <p:nvPr/>
        </p:nvPicPr>
        <p:blipFill>
          <a:blip r:embed="rId3">
            <a:alphaModFix/>
          </a:blip>
          <a:stretch>
            <a:fillRect/>
          </a:stretch>
        </p:blipFill>
        <p:spPr>
          <a:xfrm>
            <a:off x="7623966" y="4645367"/>
            <a:ext cx="4292932" cy="2016700"/>
          </a:xfrm>
          <a:prstGeom prst="rect">
            <a:avLst/>
          </a:prstGeom>
          <a:noFill/>
          <a:ln>
            <a:noFill/>
          </a:ln>
        </p:spPr>
      </p:pic>
    </p:spTree>
    <p:extLst>
      <p:ext uri="{BB962C8B-B14F-4D97-AF65-F5344CB8AC3E}">
        <p14:creationId xmlns:p14="http://schemas.microsoft.com/office/powerpoint/2010/main" val="2783170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pPr>
              <a:buClr>
                <a:srgbClr val="000000"/>
              </a:buClr>
              <a:buSzPts val="1100"/>
            </a:pPr>
            <a:r>
              <a:rPr lang="en"/>
              <a:t>Law of T. describe how energy behaves</a:t>
            </a:r>
            <a:endParaRPr/>
          </a:p>
          <a:p>
            <a:endParaRPr/>
          </a:p>
        </p:txBody>
      </p:sp>
      <p:sp>
        <p:nvSpPr>
          <p:cNvPr id="94" name="Google Shape;94;p18"/>
          <p:cNvSpPr txBox="1">
            <a:spLocks noGrp="1"/>
          </p:cNvSpPr>
          <p:nvPr>
            <p:ph type="body" idx="1"/>
          </p:nvPr>
        </p:nvSpPr>
        <p:spPr>
          <a:xfrm>
            <a:off x="415600" y="1536633"/>
            <a:ext cx="11360800" cy="4555200"/>
          </a:xfrm>
          <a:prstGeom prst="rect">
            <a:avLst/>
          </a:prstGeom>
          <a:ln>
            <a:noFill/>
          </a:ln>
        </p:spPr>
        <p:txBody>
          <a:bodyPr spcFirstLastPara="1" vert="horz" wrap="square" lIns="121900" tIns="121900" rIns="121900" bIns="121900" rtlCol="0" anchor="t" anchorCtr="0">
            <a:noAutofit/>
          </a:bodyPr>
          <a:lstStyle/>
          <a:p>
            <a:pPr marL="0" indent="0">
              <a:buNone/>
            </a:pPr>
            <a:r>
              <a:rPr lang="en"/>
              <a:t>The First law of Thermodynamics state that energy is neither created nor destroyed, but it can change from one form to another</a:t>
            </a:r>
            <a:endParaRPr/>
          </a:p>
          <a:p>
            <a:pPr marL="0" indent="0">
              <a:spcBef>
                <a:spcPts val="2133"/>
              </a:spcBef>
              <a:buNone/>
            </a:pPr>
            <a:endParaRPr/>
          </a:p>
          <a:p>
            <a:pPr marL="0" indent="0">
              <a:spcBef>
                <a:spcPts val="2133"/>
              </a:spcBef>
              <a:buNone/>
            </a:pPr>
            <a:endParaRPr/>
          </a:p>
          <a:p>
            <a:pPr marL="0" indent="0">
              <a:lnSpc>
                <a:spcPct val="100000"/>
              </a:lnSpc>
              <a:spcBef>
                <a:spcPts val="2133"/>
              </a:spcBef>
              <a:buNone/>
            </a:pPr>
            <a:r>
              <a:rPr lang="en"/>
              <a:t> The Second law of Thermodynamics tells us that when energy is transformed, the quality of energy remains the same, but its ability to do work diminishes.</a:t>
            </a:r>
            <a:endParaRPr/>
          </a:p>
          <a:p>
            <a:pPr marL="0" indent="0">
              <a:spcBef>
                <a:spcPts val="2133"/>
              </a:spcBef>
              <a:spcAft>
                <a:spcPts val="2133"/>
              </a:spcAft>
              <a:buNone/>
            </a:pPr>
            <a:endParaRPr/>
          </a:p>
        </p:txBody>
      </p:sp>
      <p:pic>
        <p:nvPicPr>
          <p:cNvPr id="95" name="Google Shape;95;p18"/>
          <p:cNvPicPr preferRelativeResize="0"/>
          <p:nvPr/>
        </p:nvPicPr>
        <p:blipFill>
          <a:blip r:embed="rId3">
            <a:alphaModFix/>
          </a:blip>
          <a:stretch>
            <a:fillRect/>
          </a:stretch>
        </p:blipFill>
        <p:spPr>
          <a:xfrm>
            <a:off x="5757434" y="4856734"/>
            <a:ext cx="3829033" cy="1787633"/>
          </a:xfrm>
          <a:prstGeom prst="rect">
            <a:avLst/>
          </a:prstGeom>
          <a:noFill/>
          <a:ln>
            <a:noFill/>
          </a:ln>
        </p:spPr>
      </p:pic>
      <p:pic>
        <p:nvPicPr>
          <p:cNvPr id="96" name="Google Shape;96;p18"/>
          <p:cNvPicPr preferRelativeResize="0"/>
          <p:nvPr/>
        </p:nvPicPr>
        <p:blipFill>
          <a:blip r:embed="rId4">
            <a:alphaModFix/>
          </a:blip>
          <a:stretch>
            <a:fillRect/>
          </a:stretch>
        </p:blipFill>
        <p:spPr>
          <a:xfrm>
            <a:off x="6712800" y="2069902"/>
            <a:ext cx="2873665" cy="1940433"/>
          </a:xfrm>
          <a:prstGeom prst="rect">
            <a:avLst/>
          </a:prstGeom>
          <a:noFill/>
          <a:ln>
            <a:noFill/>
          </a:ln>
        </p:spPr>
      </p:pic>
    </p:spTree>
    <p:extLst>
      <p:ext uri="{BB962C8B-B14F-4D97-AF65-F5344CB8AC3E}">
        <p14:creationId xmlns:p14="http://schemas.microsoft.com/office/powerpoint/2010/main" val="4275854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pPr>
              <a:buClr>
                <a:srgbClr val="000000"/>
              </a:buClr>
              <a:buSzPts val="1100"/>
            </a:pPr>
            <a:r>
              <a:rPr lang="en"/>
              <a:t>Law of T. describe how energy behaves</a:t>
            </a:r>
            <a:endParaRPr/>
          </a:p>
          <a:p>
            <a:endParaRPr/>
          </a:p>
        </p:txBody>
      </p:sp>
      <p:sp>
        <p:nvSpPr>
          <p:cNvPr id="102" name="Google Shape;102;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Energy Efficiency is the ratio of the amount of energy expended in the form you want to the total amount of energy that is introduced into the system.</a:t>
            </a:r>
            <a:endParaRPr/>
          </a:p>
          <a:p>
            <a:pPr marL="0" indent="0">
              <a:spcBef>
                <a:spcPts val="2133"/>
              </a:spcBef>
              <a:buNone/>
            </a:pPr>
            <a:r>
              <a:rPr lang="en"/>
              <a:t>Scientists estimate that only 16% of the energy used in the United States ends up performing useful work. The remaining 84% is either unavoidably wasted because of the second law of thermodynamics (41%) or unnecessarily wasted (43%). </a:t>
            </a:r>
            <a:endParaRPr/>
          </a:p>
          <a:p>
            <a:pPr marL="0" indent="0">
              <a:spcBef>
                <a:spcPts val="2133"/>
              </a:spcBef>
              <a:spcAft>
                <a:spcPts val="2133"/>
              </a:spcAft>
              <a:buNone/>
            </a:pPr>
            <a:endParaRPr/>
          </a:p>
        </p:txBody>
      </p:sp>
      <p:pic>
        <p:nvPicPr>
          <p:cNvPr id="103" name="Google Shape;103;p19"/>
          <p:cNvPicPr preferRelativeResize="0"/>
          <p:nvPr/>
        </p:nvPicPr>
        <p:blipFill>
          <a:blip r:embed="rId3">
            <a:alphaModFix/>
          </a:blip>
          <a:stretch>
            <a:fillRect/>
          </a:stretch>
        </p:blipFill>
        <p:spPr>
          <a:xfrm>
            <a:off x="5929867" y="3886248"/>
            <a:ext cx="2457667" cy="2612467"/>
          </a:xfrm>
          <a:prstGeom prst="rect">
            <a:avLst/>
          </a:prstGeom>
          <a:noFill/>
          <a:ln>
            <a:noFill/>
          </a:ln>
        </p:spPr>
      </p:pic>
    </p:spTree>
    <p:extLst>
      <p:ext uri="{BB962C8B-B14F-4D97-AF65-F5344CB8AC3E}">
        <p14:creationId xmlns:p14="http://schemas.microsoft.com/office/powerpoint/2010/main" val="252678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INTERACTIVE COMPONENTS</a:t>
            </a:r>
            <a:endParaRPr lang="en-US" dirty="0"/>
          </a:p>
        </p:txBody>
      </p:sp>
      <p:sp>
        <p:nvSpPr>
          <p:cNvPr id="3" name="TextBox 2"/>
          <p:cNvSpPr txBox="1"/>
          <p:nvPr/>
        </p:nvSpPr>
        <p:spPr>
          <a:xfrm>
            <a:off x="464694" y="1858780"/>
            <a:ext cx="5756224" cy="3970318"/>
          </a:xfrm>
          <a:prstGeom prst="rect">
            <a:avLst/>
          </a:prstGeom>
          <a:noFill/>
        </p:spPr>
        <p:txBody>
          <a:bodyPr wrap="square" rtlCol="0">
            <a:spAutoFit/>
          </a:bodyPr>
          <a:lstStyle/>
          <a:p>
            <a:r>
              <a:rPr lang="en-US" sz="2800" u="sng" dirty="0" smtClean="0"/>
              <a:t>GEOSPHERE </a:t>
            </a:r>
            <a:r>
              <a:rPr lang="en-US" sz="2800" dirty="0" smtClean="0"/>
              <a:t>= makes up the Earth’s </a:t>
            </a:r>
            <a:endParaRPr lang="en-US" sz="2800" dirty="0"/>
          </a:p>
          <a:p>
            <a:r>
              <a:rPr lang="en-US" sz="2800" dirty="0" smtClean="0"/>
              <a:t>			interior (rock)</a:t>
            </a:r>
          </a:p>
          <a:p>
            <a:r>
              <a:rPr lang="en-US" sz="2800" u="sng" dirty="0" smtClean="0"/>
              <a:t>ATMOSPHERE</a:t>
            </a:r>
            <a:r>
              <a:rPr lang="en-US" sz="2800" dirty="0" smtClean="0"/>
              <a:t> = makes up the gases </a:t>
            </a:r>
          </a:p>
          <a:p>
            <a:r>
              <a:rPr lang="en-US" sz="2800" dirty="0"/>
              <a:t>	</a:t>
            </a:r>
            <a:r>
              <a:rPr lang="en-US" sz="2800" dirty="0" smtClean="0"/>
              <a:t>	     surrounding Earth (air)</a:t>
            </a:r>
          </a:p>
          <a:p>
            <a:r>
              <a:rPr lang="en-US" sz="2800" u="sng" dirty="0" smtClean="0"/>
              <a:t>HYDROSPHERE</a:t>
            </a:r>
            <a:r>
              <a:rPr lang="en-US" sz="2800" dirty="0" smtClean="0"/>
              <a:t>= makes up the areas </a:t>
            </a:r>
          </a:p>
          <a:p>
            <a:r>
              <a:rPr lang="en-US" sz="2800" dirty="0"/>
              <a:t>	</a:t>
            </a:r>
            <a:r>
              <a:rPr lang="en-US" sz="2800" dirty="0" smtClean="0"/>
              <a:t>		of water </a:t>
            </a:r>
          </a:p>
          <a:p>
            <a:r>
              <a:rPr lang="en-US" sz="2800" u="sng" dirty="0" smtClean="0"/>
              <a:t>BIOSPHERE</a:t>
            </a:r>
            <a:r>
              <a:rPr lang="en-US" sz="2800" dirty="0" smtClean="0"/>
              <a:t> = makes up all the living </a:t>
            </a:r>
          </a:p>
          <a:p>
            <a:r>
              <a:rPr lang="en-US" sz="2800" dirty="0"/>
              <a:t>	</a:t>
            </a:r>
            <a:r>
              <a:rPr lang="en-US" sz="2800" dirty="0" smtClean="0"/>
              <a:t>	things within the other</a:t>
            </a:r>
          </a:p>
          <a:p>
            <a:r>
              <a:rPr lang="en-US" sz="2800" dirty="0"/>
              <a:t> </a:t>
            </a:r>
            <a:r>
              <a:rPr lang="en-US" sz="2800" dirty="0" smtClean="0"/>
              <a:t>                       parts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71" y="1454045"/>
            <a:ext cx="4993301" cy="3794909"/>
          </a:xfrm>
          <a:prstGeom prst="rect">
            <a:avLst/>
          </a:prstGeom>
        </p:spPr>
      </p:pic>
      <p:sp>
        <p:nvSpPr>
          <p:cNvPr id="5" name="TextBox 4"/>
          <p:cNvSpPr txBox="1"/>
          <p:nvPr/>
        </p:nvSpPr>
        <p:spPr>
          <a:xfrm>
            <a:off x="6555371" y="5506877"/>
            <a:ext cx="5067760" cy="830997"/>
          </a:xfrm>
          <a:prstGeom prst="rect">
            <a:avLst/>
          </a:prstGeom>
          <a:noFill/>
        </p:spPr>
        <p:txBody>
          <a:bodyPr wrap="square" rtlCol="0">
            <a:spAutoFit/>
          </a:bodyPr>
          <a:lstStyle/>
          <a:p>
            <a:r>
              <a:rPr lang="en-US" sz="2400" dirty="0" smtClean="0"/>
              <a:t>EARTH IS AN INTEGRATED SYSTEM OF  4  INTERACTING COMPONENTS</a:t>
            </a:r>
            <a:endParaRPr lang="en-US" sz="2400" dirty="0"/>
          </a:p>
        </p:txBody>
      </p:sp>
      <p:sp>
        <p:nvSpPr>
          <p:cNvPr id="6" name="Rectangle 5"/>
          <p:cNvSpPr/>
          <p:nvPr/>
        </p:nvSpPr>
        <p:spPr>
          <a:xfrm>
            <a:off x="7135318" y="4242216"/>
            <a:ext cx="1379095" cy="50966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latin typeface="Arial Narrow" panose="020B0606020202030204" pitchFamily="34" charset="0"/>
              </a:rPr>
              <a:t>G</a:t>
            </a:r>
            <a:r>
              <a:rPr lang="en-US" b="1" dirty="0" smtClean="0">
                <a:ln w="0"/>
                <a:solidFill>
                  <a:schemeClr val="tx1"/>
                </a:solidFill>
                <a:effectLst>
                  <a:outerShdw blurRad="38100" dist="19050" dir="2700000" algn="tl" rotWithShape="0">
                    <a:schemeClr val="dk1">
                      <a:alpha val="40000"/>
                    </a:schemeClr>
                  </a:outerShdw>
                </a:effectLst>
                <a:latin typeface="Arial Narrow" panose="020B0606020202030204" pitchFamily="34" charset="0"/>
              </a:rPr>
              <a:t>EOSPHERE</a:t>
            </a:r>
            <a:endParaRPr lang="en-US" b="1" dirty="0">
              <a:solidFill>
                <a:sysClr val="windowText" lastClr="000000"/>
              </a:solidFill>
              <a:latin typeface="Arial Narrow" panose="020B0606020202030204" pitchFamily="34" charset="0"/>
            </a:endParaRPr>
          </a:p>
        </p:txBody>
      </p:sp>
    </p:spTree>
    <p:extLst>
      <p:ext uri="{BB962C8B-B14F-4D97-AF65-F5344CB8AC3E}">
        <p14:creationId xmlns:p14="http://schemas.microsoft.com/office/powerpoint/2010/main" val="1983596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Sustainability</a:t>
            </a:r>
          </a:p>
        </p:txBody>
      </p:sp>
      <p:sp>
        <p:nvSpPr>
          <p:cNvPr id="10243" name="Rectangle 3"/>
          <p:cNvSpPr>
            <a:spLocks noGrp="1" noChangeArrowheads="1"/>
          </p:cNvSpPr>
          <p:nvPr>
            <p:ph type="body" sz="half" idx="1"/>
          </p:nvPr>
        </p:nvSpPr>
        <p:spPr>
          <a:xfrm>
            <a:off x="609600" y="2101851"/>
            <a:ext cx="5486400" cy="1035487"/>
          </a:xfrm>
        </p:spPr>
        <p:txBody>
          <a:bodyPr>
            <a:normAutofit/>
          </a:bodyPr>
          <a:lstStyle/>
          <a:p>
            <a:pPr eaLnBrk="1" hangingPunct="1">
              <a:lnSpc>
                <a:spcPct val="90000"/>
              </a:lnSpc>
            </a:pPr>
            <a:r>
              <a:rPr lang="en-US" altLang="en-US" dirty="0"/>
              <a:t>The ability of a specified system to survive and function over </a:t>
            </a:r>
            <a:r>
              <a:rPr lang="en-US" altLang="en-US" dirty="0" smtClean="0"/>
              <a:t>time</a:t>
            </a:r>
            <a:endParaRPr lang="en-US" altLang="en-US" dirty="0"/>
          </a:p>
        </p:txBody>
      </p:sp>
      <p:pic>
        <p:nvPicPr>
          <p:cNvPr id="10244" name="Picture 4" descr="BL00381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7292046" y="1417638"/>
            <a:ext cx="4033837" cy="2343150"/>
          </a:xfrm>
        </p:spPr>
      </p:pic>
      <p:sp>
        <p:nvSpPr>
          <p:cNvPr id="2" name="Rectangle 1"/>
          <p:cNvSpPr/>
          <p:nvPr/>
        </p:nvSpPr>
        <p:spPr>
          <a:xfrm>
            <a:off x="5953083" y="4329513"/>
            <a:ext cx="6096000" cy="1569660"/>
          </a:xfrm>
          <a:prstGeom prst="rect">
            <a:avLst/>
          </a:prstGeom>
        </p:spPr>
        <p:txBody>
          <a:bodyPr>
            <a:spAutoFit/>
          </a:bodyPr>
          <a:lstStyle/>
          <a:p>
            <a:pPr marL="285750" indent="-285750"/>
            <a:r>
              <a:rPr lang="en-US" altLang="en-US" sz="2400" dirty="0" smtClean="0"/>
              <a:t>*  An environmentally </a:t>
            </a:r>
            <a:r>
              <a:rPr lang="en-US" altLang="en-US" sz="2400" dirty="0"/>
              <a:t>sustainable </a:t>
            </a:r>
            <a:r>
              <a:rPr lang="en-US" altLang="en-US" sz="2400" dirty="0" smtClean="0"/>
              <a:t>society </a:t>
            </a:r>
            <a:r>
              <a:rPr lang="en-US" altLang="en-US" sz="2400" dirty="0"/>
              <a:t>meets basic needs of its people </a:t>
            </a:r>
            <a:r>
              <a:rPr lang="en-US" altLang="en-US" sz="2400" dirty="0" smtClean="0"/>
              <a:t>without </a:t>
            </a:r>
            <a:r>
              <a:rPr lang="en-US" altLang="en-US" sz="2400" dirty="0"/>
              <a:t>degrading the natural capital that </a:t>
            </a:r>
            <a:r>
              <a:rPr lang="en-US" altLang="en-US" sz="2400" dirty="0" smtClean="0"/>
              <a:t>supplies their ecological services.</a:t>
            </a:r>
            <a:endParaRPr lang="en-US" altLang="en-US" sz="2400" dirty="0"/>
          </a:p>
        </p:txBody>
      </p:sp>
      <p:sp>
        <p:nvSpPr>
          <p:cNvPr id="3" name="Rectangle 2"/>
          <p:cNvSpPr/>
          <p:nvPr/>
        </p:nvSpPr>
        <p:spPr>
          <a:xfrm>
            <a:off x="609600" y="3221386"/>
            <a:ext cx="5200567" cy="2308324"/>
          </a:xfrm>
          <a:prstGeom prst="rect">
            <a:avLst/>
          </a:prstGeom>
        </p:spPr>
        <p:txBody>
          <a:bodyPr wrap="square">
            <a:spAutoFit/>
          </a:bodyPr>
          <a:lstStyle/>
          <a:p>
            <a:r>
              <a:rPr lang="en-US" dirty="0" smtClean="0"/>
              <a:t>* </a:t>
            </a:r>
            <a:r>
              <a:rPr lang="en-US" sz="2400" b="1" u="sng" dirty="0" smtClean="0"/>
              <a:t>Natural </a:t>
            </a:r>
            <a:r>
              <a:rPr lang="en-US" sz="2400" b="1" u="sng" dirty="0"/>
              <a:t>capital </a:t>
            </a:r>
            <a:r>
              <a:rPr lang="en-US" sz="2400" dirty="0" smtClean="0"/>
              <a:t>refers the </a:t>
            </a:r>
            <a:r>
              <a:rPr lang="en-US" sz="2400" dirty="0"/>
              <a:t>land, air, water, living organisms and all formations of the Earth's biosphere that provide us with ecosystem goods and services </a:t>
            </a:r>
            <a:r>
              <a:rPr lang="en-US" sz="2400" dirty="0" smtClean="0"/>
              <a:t>needed for </a:t>
            </a:r>
            <a:r>
              <a:rPr lang="en-US" sz="2400" dirty="0"/>
              <a:t>survival and well-being. </a:t>
            </a:r>
          </a:p>
        </p:txBody>
      </p:sp>
    </p:spTree>
    <p:extLst>
      <p:ext uri="{BB962C8B-B14F-4D97-AF65-F5344CB8AC3E}">
        <p14:creationId xmlns:p14="http://schemas.microsoft.com/office/powerpoint/2010/main" val="3734341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2" descr="http://www.kirklandwa.gov/Assets/Kirkland+Green/Kirkland+Green+Images/Natural+Resour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953" y="2763836"/>
            <a:ext cx="21748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a:xfrm>
            <a:off x="1918138" y="207965"/>
            <a:ext cx="8229600" cy="1143000"/>
          </a:xfrm>
        </p:spPr>
        <p:txBody>
          <a:bodyPr/>
          <a:lstStyle/>
          <a:p>
            <a:pPr eaLnBrk="1" hangingPunct="1"/>
            <a:r>
              <a:rPr lang="en-US" altLang="en-US" dirty="0" smtClean="0"/>
              <a:t>Earth Resources</a:t>
            </a:r>
          </a:p>
        </p:txBody>
      </p:sp>
      <p:graphicFrame>
        <p:nvGraphicFramePr>
          <p:cNvPr id="253955" name="Group 3"/>
          <p:cNvGraphicFramePr>
            <a:graphicFrameLocks noGrp="1"/>
          </p:cNvGraphicFramePr>
          <p:nvPr>
            <p:ph type="tbl" idx="1"/>
            <p:extLst>
              <p:ext uri="{D42A27DB-BD31-4B8C-83A1-F6EECF244321}">
                <p14:modId xmlns:p14="http://schemas.microsoft.com/office/powerpoint/2010/main" val="3382301937"/>
              </p:ext>
            </p:extLst>
          </p:nvPr>
        </p:nvGraphicFramePr>
        <p:xfrm>
          <a:off x="1340068" y="1975592"/>
          <a:ext cx="5391807" cy="4064845"/>
        </p:xfrm>
        <a:graphic>
          <a:graphicData uri="http://schemas.openxmlformats.org/drawingml/2006/table">
            <a:tbl>
              <a:tblPr/>
              <a:tblGrid>
                <a:gridCol w="1417725"/>
                <a:gridCol w="2578616"/>
                <a:gridCol w="1395466"/>
              </a:tblGrid>
              <a:tr h="90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Renewable</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rPr>
                        <a:t>Non-Renewable</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rPr>
                        <a:t>Potentially Renewable</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558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Direct solar energy</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Fossil fuels</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Fresh air</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960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Winds, tides, flowing water</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Metallic minerals (iron, copper, aluminum)</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Fresh water</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0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Nonmetallic minerals (clay, sand, phosphates)</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Fertile soil</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25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Plants and animals (biodiversity)</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19486" name="Picture 30" descr="http://www.andersonperry.com/images/NaturalResourcesDes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7012" y="505619"/>
            <a:ext cx="3363913"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996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24759" y="381000"/>
            <a:ext cx="8907517" cy="1143000"/>
          </a:xfrm>
          <a:noFill/>
        </p:spPr>
        <p:txBody>
          <a:bodyPr>
            <a:normAutofit/>
          </a:bodyPr>
          <a:lstStyle/>
          <a:p>
            <a:r>
              <a:rPr lang="en-US" altLang="en-US" b="1" dirty="0" smtClean="0">
                <a:ea typeface="ＭＳ Ｐゴシック" panose="020B0600070205080204" pitchFamily="34" charset="-128"/>
              </a:rPr>
              <a:t>Four Global Environmental Problems</a:t>
            </a:r>
          </a:p>
        </p:txBody>
      </p:sp>
      <p:sp>
        <p:nvSpPr>
          <p:cNvPr id="6147" name="Rectangle 3"/>
          <p:cNvSpPr>
            <a:spLocks noGrp="1" noChangeArrowheads="1"/>
          </p:cNvSpPr>
          <p:nvPr>
            <p:ph type="body" idx="1"/>
          </p:nvPr>
        </p:nvSpPr>
        <p:spPr>
          <a:xfrm>
            <a:off x="1024759" y="1776248"/>
            <a:ext cx="10247586" cy="4025462"/>
          </a:xfrm>
          <a:noFill/>
        </p:spPr>
        <p:txBody>
          <a:bodyPr>
            <a:normAutofit/>
          </a:bodyPr>
          <a:lstStyle/>
          <a:p>
            <a:pPr marL="0" indent="0">
              <a:buNone/>
            </a:pPr>
            <a:r>
              <a:rPr lang="en-US" altLang="en-US" sz="4800" dirty="0" smtClean="0">
                <a:ea typeface="ＭＳ Ｐゴシック" panose="020B0600070205080204" pitchFamily="34" charset="-128"/>
              </a:rPr>
              <a:t>1. Over </a:t>
            </a:r>
            <a:r>
              <a:rPr lang="en-US" altLang="en-US" sz="4800" dirty="0" smtClean="0">
                <a:ea typeface="ＭＳ Ｐゴシック" panose="020B0600070205080204" pitchFamily="34" charset="-128"/>
              </a:rPr>
              <a:t>Population          </a:t>
            </a:r>
            <a:endParaRPr lang="en-US" altLang="en-US" sz="4800" dirty="0">
              <a:ea typeface="ＭＳ Ｐゴシック" panose="020B0600070205080204" pitchFamily="34" charset="-128"/>
            </a:endParaRPr>
          </a:p>
          <a:p>
            <a:pPr marL="0" indent="0">
              <a:buNone/>
            </a:pPr>
            <a:r>
              <a:rPr lang="en-US" altLang="en-US" sz="4800" dirty="0" smtClean="0">
                <a:ea typeface="ＭＳ Ｐゴシック" panose="020B0600070205080204" pitchFamily="34" charset="-128"/>
              </a:rPr>
              <a:t>2. Pollution</a:t>
            </a:r>
            <a:endParaRPr lang="en-US" altLang="en-US" sz="4800" dirty="0">
              <a:ea typeface="ＭＳ Ｐゴシック" panose="020B0600070205080204" pitchFamily="34" charset="-128"/>
            </a:endParaRPr>
          </a:p>
          <a:p>
            <a:pPr marL="0" indent="0">
              <a:buNone/>
            </a:pPr>
            <a:r>
              <a:rPr lang="en-US" altLang="en-US" sz="4800" dirty="0" smtClean="0">
                <a:ea typeface="ＭＳ Ｐゴシック" panose="020B0600070205080204" pitchFamily="34" charset="-128"/>
              </a:rPr>
              <a:t>3. Global Warming</a:t>
            </a:r>
            <a:endParaRPr lang="en-US" altLang="en-US" sz="4800" dirty="0">
              <a:ea typeface="ＭＳ Ｐゴシック" panose="020B0600070205080204" pitchFamily="34" charset="-128"/>
            </a:endParaRPr>
          </a:p>
          <a:p>
            <a:pPr marL="0" indent="0">
              <a:buNone/>
            </a:pPr>
            <a:r>
              <a:rPr lang="en-US" altLang="en-US" sz="4800" dirty="0" smtClean="0">
                <a:ea typeface="ＭＳ Ｐゴシック" panose="020B0600070205080204" pitchFamily="34" charset="-128"/>
              </a:rPr>
              <a:t>4. Loss </a:t>
            </a:r>
            <a:r>
              <a:rPr lang="en-US" altLang="en-US" sz="4800" dirty="0">
                <a:ea typeface="ＭＳ Ｐゴシック" panose="020B0600070205080204" pitchFamily="34" charset="-128"/>
              </a:rPr>
              <a:t>of biodiversity</a:t>
            </a:r>
          </a:p>
        </p:txBody>
      </p:sp>
    </p:spTree>
    <p:extLst>
      <p:ext uri="{BB962C8B-B14F-4D97-AF65-F5344CB8AC3E}">
        <p14:creationId xmlns:p14="http://schemas.microsoft.com/office/powerpoint/2010/main" val="299962636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071" y="1090801"/>
            <a:ext cx="8776776" cy="5371992"/>
          </a:xfrm>
          <a:prstGeom prst="rect">
            <a:avLst/>
          </a:prstGeom>
        </p:spPr>
      </p:pic>
      <p:sp>
        <p:nvSpPr>
          <p:cNvPr id="3" name="TextBox 2"/>
          <p:cNvSpPr txBox="1"/>
          <p:nvPr/>
        </p:nvSpPr>
        <p:spPr>
          <a:xfrm>
            <a:off x="313707" y="160239"/>
            <a:ext cx="7140978" cy="584775"/>
          </a:xfrm>
          <a:prstGeom prst="rect">
            <a:avLst/>
          </a:prstGeom>
          <a:noFill/>
        </p:spPr>
        <p:txBody>
          <a:bodyPr wrap="square" rtlCol="0">
            <a:spAutoFit/>
          </a:bodyPr>
          <a:lstStyle/>
          <a:p>
            <a:r>
              <a:rPr lang="en-US" sz="3200" dirty="0" smtClean="0"/>
              <a:t> POPULATION GROWTH</a:t>
            </a:r>
            <a:endParaRPr lang="en-US" sz="3200" dirty="0"/>
          </a:p>
        </p:txBody>
      </p:sp>
      <p:pic>
        <p:nvPicPr>
          <p:cNvPr id="4" name="Picture 2" descr="0101"/>
          <p:cNvPicPr>
            <a:picLocks noChangeAspect="1" noChangeArrowheads="1"/>
          </p:cNvPicPr>
          <p:nvPr/>
        </p:nvPicPr>
        <p:blipFill rotWithShape="1">
          <a:blip r:embed="rId3">
            <a:extLst>
              <a:ext uri="{28A0092B-C50C-407E-A947-70E740481C1C}">
                <a14:useLocalDpi xmlns:a14="http://schemas.microsoft.com/office/drawing/2010/main" val="0"/>
              </a:ext>
            </a:extLst>
          </a:blip>
          <a:srcRect l="14465" r="32932" b="21564"/>
          <a:stretch/>
        </p:blipFill>
        <p:spPr bwMode="auto">
          <a:xfrm>
            <a:off x="2975675" y="1513596"/>
            <a:ext cx="3750589" cy="339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89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46841" y="316238"/>
            <a:ext cx="6511159" cy="1143000"/>
          </a:xfrm>
        </p:spPr>
        <p:txBody>
          <a:bodyPr/>
          <a:lstStyle/>
          <a:p>
            <a:pPr eaLnBrk="1" hangingPunct="1"/>
            <a:r>
              <a:rPr lang="en-US" altLang="en-US" dirty="0" smtClean="0"/>
              <a:t>Pollution</a:t>
            </a:r>
            <a:endParaRPr lang="en-US" altLang="en-US" dirty="0" smtClean="0"/>
          </a:p>
        </p:txBody>
      </p:sp>
      <p:sp>
        <p:nvSpPr>
          <p:cNvPr id="29699" name="Rectangle 3"/>
          <p:cNvSpPr>
            <a:spLocks noGrp="1" noChangeArrowheads="1"/>
          </p:cNvSpPr>
          <p:nvPr>
            <p:ph type="body" sz="half" idx="1"/>
          </p:nvPr>
        </p:nvSpPr>
        <p:spPr>
          <a:xfrm>
            <a:off x="894156" y="4487722"/>
            <a:ext cx="9818586" cy="1757853"/>
          </a:xfrm>
        </p:spPr>
        <p:txBody>
          <a:bodyPr>
            <a:normAutofit/>
          </a:bodyPr>
          <a:lstStyle/>
          <a:p>
            <a:pPr eaLnBrk="1" hangingPunct="1">
              <a:lnSpc>
                <a:spcPct val="90000"/>
              </a:lnSpc>
            </a:pPr>
            <a:r>
              <a:rPr lang="en-US" altLang="en-US" dirty="0" smtClean="0"/>
              <a:t>Pollution is </a:t>
            </a:r>
            <a:r>
              <a:rPr lang="en-US" altLang="en-US" dirty="0" smtClean="0"/>
              <a:t>any ANTHROPOGENIC FACTOR that is added </a:t>
            </a:r>
            <a:r>
              <a:rPr lang="en-US" altLang="en-US" dirty="0"/>
              <a:t>to </a:t>
            </a:r>
            <a:r>
              <a:rPr lang="en-US" altLang="en-US" dirty="0" smtClean="0"/>
              <a:t>our </a:t>
            </a:r>
            <a:r>
              <a:rPr lang="en-US" altLang="en-US" dirty="0" smtClean="0"/>
              <a:t>air</a:t>
            </a:r>
            <a:r>
              <a:rPr lang="en-US" altLang="en-US" dirty="0"/>
              <a:t>, water, soil, or </a:t>
            </a:r>
            <a:r>
              <a:rPr lang="en-US" altLang="en-US" dirty="0" smtClean="0"/>
              <a:t>food by which  threatens </a:t>
            </a:r>
            <a:r>
              <a:rPr lang="en-US" altLang="en-US" dirty="0"/>
              <a:t>the </a:t>
            </a:r>
            <a:r>
              <a:rPr lang="en-US" altLang="en-US" dirty="0" smtClean="0"/>
              <a:t>health and survival </a:t>
            </a:r>
            <a:r>
              <a:rPr lang="en-US" altLang="en-US" dirty="0" smtClean="0"/>
              <a:t>of </a:t>
            </a:r>
            <a:r>
              <a:rPr lang="en-US" altLang="en-US" dirty="0" smtClean="0"/>
              <a:t>humans and/or </a:t>
            </a:r>
            <a:r>
              <a:rPr lang="en-US" altLang="en-US" dirty="0"/>
              <a:t>other living </a:t>
            </a:r>
            <a:r>
              <a:rPr lang="en-US" altLang="en-US" dirty="0" smtClean="0"/>
              <a:t>organisms</a:t>
            </a:r>
          </a:p>
          <a:p>
            <a:pPr eaLnBrk="1" hangingPunct="1">
              <a:lnSpc>
                <a:spcPct val="90000"/>
              </a:lnSpc>
            </a:pPr>
            <a:endParaRPr lang="en-US" altLang="en-US" dirty="0"/>
          </a:p>
          <a:p>
            <a:pPr eaLnBrk="1" hangingPunct="1">
              <a:lnSpc>
                <a:spcPct val="90000"/>
              </a:lnSpc>
            </a:pPr>
            <a:endParaRPr lang="en-US" altLang="en-US" dirty="0" smtClean="0"/>
          </a:p>
          <a:p>
            <a:pPr eaLnBrk="1" hangingPunct="1">
              <a:lnSpc>
                <a:spcPct val="90000"/>
              </a:lnSpc>
            </a:pPr>
            <a:endParaRPr lang="en-US" altLang="en-US" dirty="0"/>
          </a:p>
          <a:p>
            <a:pPr marL="0" indent="0" eaLnBrk="1" hangingPunct="1">
              <a:lnSpc>
                <a:spcPct val="90000"/>
              </a:lnSpc>
              <a:buNone/>
            </a:pPr>
            <a:endParaRPr lang="en-US" altLang="en-US" dirty="0"/>
          </a:p>
        </p:txBody>
      </p:sp>
      <p:sp>
        <p:nvSpPr>
          <p:cNvPr id="3" name="TextBox 2"/>
          <p:cNvSpPr txBox="1"/>
          <p:nvPr/>
        </p:nvSpPr>
        <p:spPr>
          <a:xfrm>
            <a:off x="253554" y="1531415"/>
            <a:ext cx="4410725" cy="1815882"/>
          </a:xfrm>
          <a:prstGeom prst="rect">
            <a:avLst/>
          </a:prstGeom>
          <a:noFill/>
          <a:ln w="38100">
            <a:solidFill>
              <a:schemeClr val="tx1"/>
            </a:solidFill>
          </a:ln>
        </p:spPr>
        <p:txBody>
          <a:bodyPr wrap="square" rtlCol="0">
            <a:spAutoFit/>
          </a:bodyPr>
          <a:lstStyle/>
          <a:p>
            <a:r>
              <a:rPr lang="en-US" sz="2800" dirty="0" smtClean="0"/>
              <a:t>Anthropogenic means “having its origin in the influence of human activity on nature”</a:t>
            </a:r>
            <a:endParaRPr lang="en-US" sz="2800" dirty="0"/>
          </a:p>
        </p:txBody>
      </p:sp>
      <p:pic>
        <p:nvPicPr>
          <p:cNvPr id="1032"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553" b="53728"/>
          <a:stretch/>
        </p:blipFill>
        <p:spPr bwMode="auto">
          <a:xfrm>
            <a:off x="5286006" y="1577184"/>
            <a:ext cx="6819307" cy="1560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929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5985167" y="694700"/>
            <a:ext cx="6206800" cy="6068400"/>
          </a:xfrm>
          <a:prstGeom prst="rect">
            <a:avLst/>
          </a:prstGeom>
        </p:spPr>
        <p:txBody>
          <a:bodyPr spcFirstLastPara="1" vert="horz" wrap="square" lIns="121900" tIns="121900" rIns="121900" bIns="121900" rtlCol="0" anchor="ctr" anchorCtr="0">
            <a:noAutofit/>
          </a:bodyPr>
          <a:lstStyle/>
          <a:p>
            <a:pPr marL="609585" indent="-457189" algn="l">
              <a:buClr>
                <a:schemeClr val="dk2"/>
              </a:buClr>
              <a:buSzPts val="1800"/>
              <a:buChar char="●"/>
            </a:pPr>
            <a:r>
              <a:rPr lang="en" sz="2400" dirty="0">
                <a:solidFill>
                  <a:srgbClr val="FFFF00"/>
                </a:solidFill>
              </a:rPr>
              <a:t>The cod itself is a system</a:t>
            </a:r>
            <a:endParaRPr sz="2400" dirty="0">
              <a:solidFill>
                <a:srgbClr val="FFFF00"/>
              </a:solidFill>
            </a:endParaRPr>
          </a:p>
          <a:p>
            <a:pPr marL="609585" indent="-457189" algn="l">
              <a:buClr>
                <a:schemeClr val="dk2"/>
              </a:buClr>
              <a:buSzPts val="1800"/>
              <a:buChar char="●"/>
            </a:pPr>
            <a:r>
              <a:rPr lang="en" sz="2400" dirty="0">
                <a:solidFill>
                  <a:srgbClr val="FFFF00"/>
                </a:solidFill>
              </a:rPr>
              <a:t>The predator-prey relationship between two fish is a system</a:t>
            </a:r>
            <a:endParaRPr sz="2400" dirty="0">
              <a:solidFill>
                <a:srgbClr val="FFFF00"/>
              </a:solidFill>
            </a:endParaRPr>
          </a:p>
          <a:p>
            <a:pPr marL="609585" indent="-457189" algn="l">
              <a:buClr>
                <a:schemeClr val="dk2"/>
              </a:buClr>
              <a:buSzPts val="1800"/>
              <a:buChar char="●"/>
            </a:pPr>
            <a:r>
              <a:rPr lang="en" sz="2400" dirty="0">
                <a:solidFill>
                  <a:srgbClr val="FFFF00"/>
                </a:solidFill>
              </a:rPr>
              <a:t>Ocean currents and their effects on fish populations is a system</a:t>
            </a:r>
            <a:endParaRPr sz="2400" dirty="0">
              <a:solidFill>
                <a:srgbClr val="FFFF00"/>
              </a:solidFill>
            </a:endParaRPr>
          </a:p>
          <a:p>
            <a:pPr marL="609585" indent="-457189" algn="l">
              <a:buClr>
                <a:schemeClr val="dk2"/>
              </a:buClr>
              <a:buSzPts val="1800"/>
              <a:buChar char="●"/>
            </a:pPr>
            <a:r>
              <a:rPr lang="en" sz="2400" dirty="0">
                <a:solidFill>
                  <a:srgbClr val="FFFF00"/>
                </a:solidFill>
              </a:rPr>
              <a:t>Human activities and laws are part of a larger system</a:t>
            </a:r>
            <a:endParaRPr sz="2400" dirty="0">
              <a:solidFill>
                <a:srgbClr val="FFFF00"/>
              </a:solidFill>
            </a:endParaRPr>
          </a:p>
          <a:p>
            <a:pPr algn="l"/>
            <a:r>
              <a:rPr lang="en" sz="3200" dirty="0">
                <a:solidFill>
                  <a:srgbClr val="FFFF00"/>
                </a:solidFill>
              </a:rPr>
              <a:t>Ultimately, all four of these systems not only coexist, but constantly interact.</a:t>
            </a:r>
            <a:endParaRPr sz="3200" dirty="0">
              <a:solidFill>
                <a:srgbClr val="FFFF00"/>
              </a:solidFill>
            </a:endParaRPr>
          </a:p>
        </p:txBody>
      </p:sp>
      <p:pic>
        <p:nvPicPr>
          <p:cNvPr id="85" name="Google Shape;85;p15"/>
          <p:cNvPicPr preferRelativeResize="0"/>
          <p:nvPr/>
        </p:nvPicPr>
        <p:blipFill rotWithShape="1">
          <a:blip r:embed="rId3">
            <a:alphaModFix/>
          </a:blip>
          <a:srcRect r="63504"/>
          <a:stretch/>
        </p:blipFill>
        <p:spPr>
          <a:xfrm>
            <a:off x="855034" y="522400"/>
            <a:ext cx="4310732" cy="6240667"/>
          </a:xfrm>
          <a:prstGeom prst="rect">
            <a:avLst/>
          </a:prstGeom>
          <a:noFill/>
          <a:ln>
            <a:noFill/>
          </a:ln>
        </p:spPr>
      </p:pic>
      <p:sp>
        <p:nvSpPr>
          <p:cNvPr id="86" name="Google Shape;86;p15"/>
          <p:cNvSpPr txBox="1"/>
          <p:nvPr/>
        </p:nvSpPr>
        <p:spPr>
          <a:xfrm>
            <a:off x="745781" y="-100"/>
            <a:ext cx="5393600" cy="694800"/>
          </a:xfrm>
          <a:prstGeom prst="rect">
            <a:avLst/>
          </a:prstGeom>
          <a:noFill/>
          <a:ln>
            <a:noFill/>
          </a:ln>
        </p:spPr>
        <p:txBody>
          <a:bodyPr spcFirstLastPara="1" wrap="square" lIns="121900" tIns="121900" rIns="121900" bIns="121900" anchor="t" anchorCtr="0">
            <a:noAutofit/>
          </a:bodyPr>
          <a:lstStyle/>
          <a:p>
            <a:r>
              <a:rPr lang="en" sz="4000" dirty="0">
                <a:latin typeface="Righteous"/>
                <a:ea typeface="Righteous"/>
                <a:cs typeface="Righteous"/>
                <a:sym typeface="Righteous"/>
              </a:rPr>
              <a:t>Systems Vary in Size</a:t>
            </a:r>
            <a:endParaRPr sz="4000" dirty="0">
              <a:latin typeface="Righteous"/>
              <a:ea typeface="Righteous"/>
              <a:cs typeface="Righteous"/>
              <a:sym typeface="Righteous"/>
            </a:endParaRPr>
          </a:p>
        </p:txBody>
      </p:sp>
    </p:spTree>
    <p:extLst>
      <p:ext uri="{BB962C8B-B14F-4D97-AF65-F5344CB8AC3E}">
        <p14:creationId xmlns:p14="http://schemas.microsoft.com/office/powerpoint/2010/main" val="3179963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46841" y="316238"/>
            <a:ext cx="6511159" cy="1143000"/>
          </a:xfrm>
        </p:spPr>
        <p:txBody>
          <a:bodyPr/>
          <a:lstStyle/>
          <a:p>
            <a:pPr eaLnBrk="1" hangingPunct="1"/>
            <a:r>
              <a:rPr lang="en-US" altLang="en-US" dirty="0" smtClean="0"/>
              <a:t>Global </a:t>
            </a:r>
            <a:r>
              <a:rPr lang="en-US" altLang="en-US" dirty="0" smtClean="0"/>
              <a:t>Warming</a:t>
            </a:r>
          </a:p>
        </p:txBody>
      </p:sp>
      <p:sp>
        <p:nvSpPr>
          <p:cNvPr id="8" name="Rectangle 3"/>
          <p:cNvSpPr txBox="1">
            <a:spLocks noChangeArrowheads="1"/>
          </p:cNvSpPr>
          <p:nvPr/>
        </p:nvSpPr>
        <p:spPr>
          <a:xfrm>
            <a:off x="240822" y="3389962"/>
            <a:ext cx="6285187" cy="133744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en-US" sz="2800" dirty="0" smtClean="0">
                <a:ea typeface="ＭＳ Ｐゴシック" panose="020B0600070205080204" pitchFamily="34" charset="-128"/>
              </a:rPr>
              <a:t>EXAMPLE: </a:t>
            </a:r>
            <a:r>
              <a:rPr lang="en-US" altLang="en-US" sz="2800" u="sng" dirty="0" smtClean="0">
                <a:ea typeface="ＭＳ Ｐゴシック" panose="020B0600070205080204" pitchFamily="34" charset="-128"/>
              </a:rPr>
              <a:t>Burning fossil fuels </a:t>
            </a:r>
            <a:r>
              <a:rPr lang="en-US" altLang="en-US" sz="2800" dirty="0" smtClean="0">
                <a:ea typeface="ＭＳ Ｐゴシック" panose="020B0600070205080204" pitchFamily="34" charset="-128"/>
              </a:rPr>
              <a:t>( oil, natural gas , and coal) has caused increases in global carbon dioxide</a:t>
            </a:r>
          </a:p>
          <a:p>
            <a:endParaRPr lang="en-US" altLang="en-US" dirty="0" smtClean="0">
              <a:ea typeface="ＭＳ Ｐゴシック" panose="020B0600070205080204" pitchFamily="34" charset="-128"/>
            </a:endParaRPr>
          </a:p>
        </p:txBody>
      </p:sp>
      <p:sp>
        <p:nvSpPr>
          <p:cNvPr id="9" name="Rectangle 3"/>
          <p:cNvSpPr txBox="1">
            <a:spLocks noChangeArrowheads="1"/>
          </p:cNvSpPr>
          <p:nvPr/>
        </p:nvSpPr>
        <p:spPr>
          <a:xfrm>
            <a:off x="240822" y="4727402"/>
            <a:ext cx="8539655" cy="16168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en-US" sz="2800" dirty="0" smtClean="0">
                <a:ea typeface="ＭＳ Ｐゴシック" panose="020B0600070205080204" pitchFamily="34" charset="-128"/>
              </a:rPr>
              <a:t>CO</a:t>
            </a:r>
            <a:r>
              <a:rPr lang="en-US" altLang="en-US" sz="2800" baseline="-25000" dirty="0" smtClean="0">
                <a:ea typeface="ＭＳ Ｐゴシック" panose="020B0600070205080204" pitchFamily="34" charset="-128"/>
              </a:rPr>
              <a:t>2 </a:t>
            </a:r>
            <a:r>
              <a:rPr lang="en-US" altLang="en-US" sz="2800" dirty="0" smtClean="0">
                <a:ea typeface="ＭＳ Ｐゴシック" panose="020B0600070205080204" pitchFamily="34" charset="-128"/>
              </a:rPr>
              <a:t>blocks infrared radiation and therefore traps heat in the atmospheric</a:t>
            </a:r>
          </a:p>
          <a:p>
            <a:pPr lvl="1"/>
            <a:r>
              <a:rPr lang="en-US" altLang="en-US" sz="2800" dirty="0" smtClean="0">
                <a:ea typeface="ＭＳ Ｐゴシック" panose="020B0600070205080204" pitchFamily="34" charset="-128"/>
              </a:rPr>
              <a:t>Results in displacement of plants, rise in sea level, changes in climate and weather</a:t>
            </a:r>
          </a:p>
          <a:p>
            <a:endParaRPr lang="en-US" altLang="en-US" dirty="0" smtClean="0">
              <a:ea typeface="ＭＳ Ｐゴシック" panose="020B0600070205080204" pitchFamily="34" charset="-128"/>
            </a:endParaRPr>
          </a:p>
        </p:txBody>
      </p:sp>
      <p:pic>
        <p:nvPicPr>
          <p:cNvPr id="2050" name="Picture 2" descr="Image result for what is global warming"/>
          <p:cNvPicPr>
            <a:picLocks noChangeAspect="1" noChangeArrowheads="1"/>
          </p:cNvPicPr>
          <p:nvPr/>
        </p:nvPicPr>
        <p:blipFill rotWithShape="1">
          <a:blip r:embed="rId3">
            <a:extLst>
              <a:ext uri="{28A0092B-C50C-407E-A947-70E740481C1C}">
                <a14:useLocalDpi xmlns:a14="http://schemas.microsoft.com/office/drawing/2010/main" val="0"/>
              </a:ext>
            </a:extLst>
          </a:blip>
          <a:srcRect l="1960" t="30063" r="55978" b="31471"/>
          <a:stretch/>
        </p:blipFill>
        <p:spPr bwMode="auto">
          <a:xfrm>
            <a:off x="7516537" y="1029730"/>
            <a:ext cx="3868156" cy="26530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55677" y="1535185"/>
            <a:ext cx="6195912" cy="1200329"/>
          </a:xfrm>
          <a:prstGeom prst="rect">
            <a:avLst/>
          </a:prstGeom>
          <a:noFill/>
        </p:spPr>
        <p:txBody>
          <a:bodyPr wrap="square" rtlCol="0">
            <a:spAutoFit/>
          </a:bodyPr>
          <a:lstStyle/>
          <a:p>
            <a:r>
              <a:rPr lang="en-US" sz="2400" dirty="0" smtClean="0"/>
              <a:t>Global Warming is an increase in the temperatures of the Earth caused by people polluting our air with harmful greenhouse gases</a:t>
            </a:r>
            <a:endParaRPr lang="en-US" sz="2400" dirty="0"/>
          </a:p>
        </p:txBody>
      </p:sp>
    </p:spTree>
    <p:extLst>
      <p:ext uri="{BB962C8B-B14F-4D97-AF65-F5344CB8AC3E}">
        <p14:creationId xmlns:p14="http://schemas.microsoft.com/office/powerpoint/2010/main" val="264676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P spid="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0" y="304800"/>
            <a:ext cx="9144000" cy="1143000"/>
          </a:xfrm>
          <a:noFill/>
        </p:spPr>
        <p:txBody>
          <a:bodyPr/>
          <a:lstStyle/>
          <a:p>
            <a:r>
              <a:rPr lang="en-US" altLang="en-US" dirty="0" smtClean="0">
                <a:ea typeface="ＭＳ Ｐゴシック" panose="020B0600070205080204" pitchFamily="34" charset="-128"/>
              </a:rPr>
              <a:t>Loss of Biodiversity</a:t>
            </a:r>
          </a:p>
        </p:txBody>
      </p:sp>
      <p:sp>
        <p:nvSpPr>
          <p:cNvPr id="10243" name="Rectangle 3"/>
          <p:cNvSpPr>
            <a:spLocks noGrp="1" noChangeArrowheads="1"/>
          </p:cNvSpPr>
          <p:nvPr>
            <p:ph type="body" idx="1"/>
          </p:nvPr>
        </p:nvSpPr>
        <p:spPr>
          <a:xfrm>
            <a:off x="4414345" y="1960179"/>
            <a:ext cx="7362496" cy="3762704"/>
          </a:xfrm>
          <a:noFill/>
        </p:spPr>
        <p:txBody>
          <a:bodyPr>
            <a:normAutofit fontScale="85000" lnSpcReduction="20000"/>
          </a:bodyPr>
          <a:lstStyle/>
          <a:p>
            <a:pPr lvl="1"/>
            <a:r>
              <a:rPr lang="en-US" altLang="en-US" sz="3500" dirty="0" smtClean="0">
                <a:ea typeface="ＭＳ Ｐゴシック" panose="020B0600070205080204" pitchFamily="34" charset="-128"/>
              </a:rPr>
              <a:t>Increasing populations increases </a:t>
            </a:r>
            <a:r>
              <a:rPr lang="en-US" altLang="en-US" sz="3500" dirty="0" smtClean="0">
                <a:ea typeface="ＭＳ Ｐゴシック" panose="020B0600070205080204" pitchFamily="34" charset="-128"/>
              </a:rPr>
              <a:t>resource consumption which converts forests</a:t>
            </a:r>
            <a:r>
              <a:rPr lang="en-US" altLang="en-US" sz="3500" dirty="0">
                <a:ea typeface="ＭＳ Ｐゴシック" panose="020B0600070205080204" pitchFamily="34" charset="-128"/>
              </a:rPr>
              <a:t>, </a:t>
            </a:r>
            <a:r>
              <a:rPr lang="en-US" altLang="en-US" sz="3500" dirty="0" smtClean="0">
                <a:ea typeface="ＭＳ Ｐゴシック" panose="020B0600070205080204" pitchFamily="34" charset="-128"/>
              </a:rPr>
              <a:t>wetlands</a:t>
            </a:r>
            <a:r>
              <a:rPr lang="en-US" altLang="en-US" sz="3500" dirty="0" smtClean="0">
                <a:ea typeface="ＭＳ Ｐゴシック" panose="020B0600070205080204" pitchFamily="34" charset="-128"/>
              </a:rPr>
              <a:t>, etc</a:t>
            </a:r>
            <a:r>
              <a:rPr lang="en-US" altLang="en-US" sz="3500" dirty="0">
                <a:ea typeface="ＭＳ Ｐゴシック" panose="020B0600070205080204" pitchFamily="34" charset="-128"/>
              </a:rPr>
              <a:t>. </a:t>
            </a:r>
            <a:r>
              <a:rPr lang="en-US" altLang="en-US" sz="3500" dirty="0" smtClean="0">
                <a:ea typeface="ＭＳ Ｐゴシック" panose="020B0600070205080204" pitchFamily="34" charset="-128"/>
              </a:rPr>
              <a:t>into agricultural </a:t>
            </a:r>
            <a:r>
              <a:rPr lang="en-US" altLang="en-US" sz="3500" dirty="0">
                <a:ea typeface="ＭＳ Ｐゴシック" panose="020B0600070205080204" pitchFamily="34" charset="-128"/>
              </a:rPr>
              <a:t>and urban </a:t>
            </a:r>
            <a:r>
              <a:rPr lang="en-US" altLang="en-US" sz="3500" dirty="0" smtClean="0">
                <a:ea typeface="ＭＳ Ｐゴシック" panose="020B0600070205080204" pitchFamily="34" charset="-128"/>
              </a:rPr>
              <a:t>development which then leads to loss of ecosystems which results in loss of biodiversity</a:t>
            </a:r>
          </a:p>
          <a:p>
            <a:pPr marL="457200" lvl="1" indent="0">
              <a:buNone/>
            </a:pPr>
            <a:endParaRPr lang="en-US" altLang="en-US" sz="3500" dirty="0" smtClean="0">
              <a:ea typeface="ＭＳ Ｐゴシック" panose="020B0600070205080204" pitchFamily="34" charset="-128"/>
            </a:endParaRPr>
          </a:p>
          <a:p>
            <a:pPr lvl="1"/>
            <a:r>
              <a:rPr lang="en-US" altLang="en-US" sz="3500" dirty="0" smtClean="0">
                <a:ea typeface="ＭＳ Ｐゴシック" panose="020B0600070205080204" pitchFamily="34" charset="-128"/>
              </a:rPr>
              <a:t>Biodiversity </a:t>
            </a:r>
            <a:r>
              <a:rPr lang="en-US" altLang="en-US" sz="3500" dirty="0" smtClean="0">
                <a:ea typeface="ＭＳ Ｐゴシック" panose="020B0600070205080204" pitchFamily="34" charset="-128"/>
              </a:rPr>
              <a:t>is needed for the sustainability </a:t>
            </a:r>
            <a:r>
              <a:rPr lang="en-US" altLang="en-US" sz="3500" dirty="0" smtClean="0">
                <a:ea typeface="ＭＳ Ｐゴシック" panose="020B0600070205080204" pitchFamily="34" charset="-128"/>
              </a:rPr>
              <a:t>of natural systems that provide crops </a:t>
            </a:r>
            <a:r>
              <a:rPr lang="en-US" altLang="en-US" sz="3500" dirty="0" smtClean="0">
                <a:ea typeface="ＭＳ Ｐゴシック" panose="020B0600070205080204" pitchFamily="34" charset="-128"/>
              </a:rPr>
              <a:t>(food) and medicine </a:t>
            </a:r>
            <a:r>
              <a:rPr lang="en-US" altLang="en-US" sz="3500" dirty="0" smtClean="0">
                <a:ea typeface="ＭＳ Ｐゴシック" panose="020B0600070205080204" pitchFamily="34" charset="-128"/>
              </a:rPr>
              <a:t>development.</a:t>
            </a:r>
            <a:endParaRPr lang="en-US" altLang="en-US" sz="3500" dirty="0" smtClean="0">
              <a:ea typeface="ＭＳ Ｐゴシック" panose="020B0600070205080204" pitchFamily="34" charset="-128"/>
            </a:endParaRPr>
          </a:p>
          <a:p>
            <a:pPr marL="457200" lvl="1" indent="0">
              <a:buNone/>
            </a:pPr>
            <a:endParaRPr lang="en-US" altLang="en-US" sz="3500" dirty="0">
              <a:ea typeface="ＭＳ Ｐゴシック" panose="020B0600070205080204" pitchFamily="34" charset="-128"/>
            </a:endParaRPr>
          </a:p>
          <a:p>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pic>
        <p:nvPicPr>
          <p:cNvPr id="4" name="Picture 5" descr="te-coll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676" y="1960179"/>
            <a:ext cx="3343538" cy="345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64650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anim calcmode="lin" valueType="num">
                                      <p:cBhvr additive="base">
                                        <p:cTn id="11"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 t="452" r="-7185" b="94623"/>
          <a:stretch/>
        </p:blipFill>
        <p:spPr>
          <a:xfrm>
            <a:off x="418453" y="216975"/>
            <a:ext cx="8462075" cy="40295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 t="22247" r="2740" b="12499"/>
          <a:stretch/>
        </p:blipFill>
        <p:spPr>
          <a:xfrm>
            <a:off x="2968694" y="2027286"/>
            <a:ext cx="5450376" cy="2709472"/>
          </a:xfrm>
          <a:prstGeom prst="rect">
            <a:avLst/>
          </a:prstGeom>
        </p:spPr>
      </p:pic>
      <p:sp>
        <p:nvSpPr>
          <p:cNvPr id="6" name="TextBox 5"/>
          <p:cNvSpPr txBox="1"/>
          <p:nvPr/>
        </p:nvSpPr>
        <p:spPr>
          <a:xfrm>
            <a:off x="1286359" y="674638"/>
            <a:ext cx="9004516" cy="1323439"/>
          </a:xfrm>
          <a:prstGeom prst="rect">
            <a:avLst/>
          </a:prstGeom>
          <a:noFill/>
        </p:spPr>
        <p:txBody>
          <a:bodyPr wrap="square" rtlCol="0">
            <a:spAutoFit/>
          </a:bodyPr>
          <a:lstStyle/>
          <a:p>
            <a:r>
              <a:rPr lang="en-US" sz="2000" dirty="0" smtClean="0"/>
              <a:t>It is a measure of how much biologically productive land and water</a:t>
            </a:r>
          </a:p>
          <a:p>
            <a:r>
              <a:rPr lang="en-US" sz="2000" dirty="0" smtClean="0"/>
              <a:t>(cropland, grazing land, forest and fishing grounds) is required to produce all the resources (food, timber, building materials, fuel, water) an individual or a population consumes and to absorb the waste they generate. </a:t>
            </a:r>
            <a:endParaRPr lang="en-US" sz="2000" dirty="0"/>
          </a:p>
        </p:txBody>
      </p:sp>
      <p:sp>
        <p:nvSpPr>
          <p:cNvPr id="7" name="Rectangle 6"/>
          <p:cNvSpPr/>
          <p:nvPr/>
        </p:nvSpPr>
        <p:spPr>
          <a:xfrm>
            <a:off x="4324027" y="5284922"/>
            <a:ext cx="4386020" cy="764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7408" y="4911766"/>
            <a:ext cx="11524592" cy="1511183"/>
          </a:xfrm>
          <a:prstGeom prst="rect">
            <a:avLst/>
          </a:prstGeom>
        </p:spPr>
        <p:txBody>
          <a:bodyPr wrap="square">
            <a:spAutoFit/>
          </a:bodyPr>
          <a:lstStyle/>
          <a:p>
            <a:pPr>
              <a:lnSpc>
                <a:spcPct val="90000"/>
              </a:lnSpc>
              <a:spcBef>
                <a:spcPct val="40000"/>
              </a:spcBef>
            </a:pPr>
            <a:r>
              <a:rPr lang="en-US" altLang="en-US" dirty="0" smtClean="0">
                <a:solidFill>
                  <a:srgbClr val="003FC1"/>
                </a:solidFill>
                <a:latin typeface="Arial Rounded MT Bold" panose="020F0704030504030204" pitchFamily="34" charset="0"/>
                <a:ea typeface="ＭＳ Ｐゴシック" panose="020B0600070205080204" pitchFamily="34" charset="-128"/>
                <a:cs typeface="ＭＳ Ｐゴシック" panose="020B0600070205080204" pitchFamily="34" charset="-128"/>
              </a:rPr>
              <a:t>The measuring units used in Ecological Footprints are in global </a:t>
            </a:r>
            <a:r>
              <a:rPr lang="en-US" altLang="en-US" u="sng" dirty="0" smtClean="0">
                <a:solidFill>
                  <a:srgbClr val="003FC1"/>
                </a:solidFill>
                <a:latin typeface="Arial Rounded MT Bold" panose="020F0704030504030204" pitchFamily="34" charset="0"/>
                <a:ea typeface="ＭＳ Ｐゴシック" panose="020B0600070205080204" pitchFamily="34" charset="-128"/>
                <a:cs typeface="ＭＳ Ｐゴシック" panose="020B0600070205080204" pitchFamily="34" charset="-128"/>
              </a:rPr>
              <a:t>HECTARES (</a:t>
            </a:r>
            <a:r>
              <a:rPr lang="en-US" altLang="en-US" u="sng" dirty="0" err="1" smtClean="0">
                <a:solidFill>
                  <a:srgbClr val="003FC1"/>
                </a:solidFill>
                <a:latin typeface="Arial Rounded MT Bold" panose="020F0704030504030204" pitchFamily="34" charset="0"/>
                <a:ea typeface="ＭＳ Ｐゴシック" panose="020B0600070205080204" pitchFamily="34" charset="-128"/>
                <a:cs typeface="ＭＳ Ｐゴシック" panose="020B0600070205080204" pitchFamily="34" charset="-128"/>
              </a:rPr>
              <a:t>gHa</a:t>
            </a:r>
            <a:r>
              <a:rPr lang="en-US" altLang="en-US" u="sng" dirty="0" smtClean="0">
                <a:solidFill>
                  <a:srgbClr val="003FC1"/>
                </a:solidFill>
                <a:latin typeface="Arial Rounded MT Bold" panose="020F0704030504030204" pitchFamily="34" charset="0"/>
                <a:ea typeface="ＭＳ Ｐゴシック" panose="020B0600070205080204" pitchFamily="34" charset="-128"/>
                <a:cs typeface="ＭＳ Ｐゴシック" panose="020B0600070205080204" pitchFamily="34" charset="-128"/>
              </a:rPr>
              <a:t>) </a:t>
            </a:r>
            <a:endParaRPr lang="en-US" altLang="en-US" u="sng" dirty="0">
              <a:solidFill>
                <a:srgbClr val="003FC1"/>
              </a:solidFill>
              <a:ea typeface="ＭＳ Ｐゴシック" panose="020B0600070205080204" pitchFamily="34" charset="-128"/>
              <a:cs typeface="ＭＳ Ｐゴシック" panose="020B0600070205080204" pitchFamily="34" charset="-128"/>
            </a:endParaRPr>
          </a:p>
          <a:p>
            <a:pPr lvl="1">
              <a:lnSpc>
                <a:spcPct val="90000"/>
              </a:lnSpc>
              <a:spcBef>
                <a:spcPct val="40000"/>
              </a:spcBef>
            </a:pPr>
            <a:r>
              <a:rPr lang="en-US" altLang="en-US" dirty="0" smtClean="0">
                <a:solidFill>
                  <a:srgbClr val="003FC1"/>
                </a:solidFill>
                <a:latin typeface="Arial Rounded MT Bold" panose="020F0704030504030204" pitchFamily="34" charset="0"/>
                <a:ea typeface="ＭＳ Ｐゴシック" panose="020B0600070205080204" pitchFamily="34" charset="-128"/>
              </a:rPr>
              <a:t>Ex. A </a:t>
            </a:r>
            <a:r>
              <a:rPr lang="en-US" altLang="en-US" dirty="0">
                <a:solidFill>
                  <a:srgbClr val="003FC1"/>
                </a:solidFill>
                <a:latin typeface="Arial Rounded MT Bold" panose="020F0704030504030204" pitchFamily="34" charset="0"/>
                <a:ea typeface="ＭＳ Ｐゴシック" panose="020B0600070205080204" pitchFamily="34" charset="-128"/>
              </a:rPr>
              <a:t>hectare of land </a:t>
            </a:r>
            <a:r>
              <a:rPr lang="en-US" altLang="en-US" dirty="0" smtClean="0">
                <a:solidFill>
                  <a:srgbClr val="003FC1"/>
                </a:solidFill>
                <a:latin typeface="Arial Rounded MT Bold" panose="020F0704030504030204" pitchFamily="34" charset="0"/>
                <a:ea typeface="ＭＳ Ｐゴシック" panose="020B0600070205080204" pitchFamily="34" charset="-128"/>
              </a:rPr>
              <a:t>includes it’s </a:t>
            </a:r>
            <a:r>
              <a:rPr lang="ja-JP" altLang="en-US" dirty="0" smtClean="0">
                <a:solidFill>
                  <a:srgbClr val="003FC1"/>
                </a:solidFill>
                <a:latin typeface="Arial Rounded MT Bold" panose="020F0704030504030204" pitchFamily="34" charset="0"/>
              </a:rPr>
              <a:t>“</a:t>
            </a:r>
            <a:r>
              <a:rPr lang="en-US" altLang="ja-JP" dirty="0" smtClean="0">
                <a:solidFill>
                  <a:srgbClr val="003FC1"/>
                </a:solidFill>
                <a:latin typeface="Arial Rounded MT Bold" panose="020F0704030504030204" pitchFamily="34" charset="0"/>
              </a:rPr>
              <a:t>bio-productive capacity” (from </a:t>
            </a:r>
            <a:r>
              <a:rPr lang="en-US" altLang="ja-JP" dirty="0">
                <a:solidFill>
                  <a:srgbClr val="003FC1"/>
                </a:solidFill>
                <a:latin typeface="Arial Rounded MT Bold" panose="020F0704030504030204" pitchFamily="34" charset="0"/>
              </a:rPr>
              <a:t>nutrient cycling, energy production, </a:t>
            </a:r>
            <a:r>
              <a:rPr lang="en-US" altLang="ja-JP" dirty="0" smtClean="0">
                <a:solidFill>
                  <a:srgbClr val="003FC1"/>
                </a:solidFill>
                <a:latin typeface="Arial Rounded MT Bold" panose="020F0704030504030204" pitchFamily="34" charset="0"/>
              </a:rPr>
              <a:t>etc</a:t>
            </a:r>
            <a:r>
              <a:rPr lang="en-US" altLang="ja-JP" dirty="0">
                <a:solidFill>
                  <a:srgbClr val="003FC1"/>
                </a:solidFill>
                <a:latin typeface="Arial Rounded MT Bold" panose="020F0704030504030204" pitchFamily="34" charset="0"/>
              </a:rPr>
              <a:t>.)</a:t>
            </a:r>
          </a:p>
          <a:p>
            <a:pPr lvl="1">
              <a:lnSpc>
                <a:spcPct val="90000"/>
              </a:lnSpc>
              <a:spcBef>
                <a:spcPct val="40000"/>
              </a:spcBef>
            </a:pPr>
            <a:r>
              <a:rPr lang="en-US" altLang="en-US" sz="2800" dirty="0" smtClean="0">
                <a:solidFill>
                  <a:srgbClr val="003FC1"/>
                </a:solidFill>
                <a:latin typeface="Arial Rounded MT Bold" panose="020F0704030504030204" pitchFamily="34" charset="0"/>
                <a:ea typeface="ＭＳ Ｐゴシック" panose="020B0600070205080204" pitchFamily="34" charset="-128"/>
              </a:rPr>
              <a:t>A </a:t>
            </a:r>
            <a:r>
              <a:rPr lang="en-US" altLang="en-US" sz="2800" dirty="0">
                <a:solidFill>
                  <a:srgbClr val="003FC1"/>
                </a:solidFill>
                <a:latin typeface="Arial Rounded MT Bold" panose="020F0704030504030204" pitchFamily="34" charset="0"/>
                <a:ea typeface="ＭＳ Ｐゴシック" panose="020B0600070205080204" pitchFamily="34" charset="-128"/>
              </a:rPr>
              <a:t>hectare = 2.5 </a:t>
            </a:r>
            <a:r>
              <a:rPr lang="en-US" altLang="en-US" sz="2800" dirty="0" smtClean="0">
                <a:solidFill>
                  <a:srgbClr val="003FC1"/>
                </a:solidFill>
                <a:latin typeface="Arial Rounded MT Bold" panose="020F0704030504030204" pitchFamily="34" charset="0"/>
                <a:ea typeface="ＭＳ Ｐゴシック" panose="020B0600070205080204" pitchFamily="34" charset="-128"/>
              </a:rPr>
              <a:t>acres</a:t>
            </a:r>
            <a:r>
              <a:rPr lang="en-US" altLang="en-US" sz="2800" dirty="0">
                <a:solidFill>
                  <a:srgbClr val="003FC1"/>
                </a:solidFill>
                <a:latin typeface="Arial Rounded MT Bold" panose="020F0704030504030204" pitchFamily="34" charset="0"/>
                <a:ea typeface="ＭＳ Ｐゴシック" panose="020B0600070205080204" pitchFamily="34" charset="-128"/>
              </a:rPr>
              <a:t> </a:t>
            </a:r>
            <a:r>
              <a:rPr lang="en-US" altLang="en-US" sz="2800" dirty="0" smtClean="0">
                <a:solidFill>
                  <a:srgbClr val="003FC1"/>
                </a:solidFill>
                <a:latin typeface="Arial Rounded MT Bold" panose="020F0704030504030204" pitchFamily="34" charset="0"/>
                <a:ea typeface="ＭＳ Ｐゴシック" panose="020B0600070205080204" pitchFamily="34" charset="-128"/>
              </a:rPr>
              <a:t>  </a:t>
            </a:r>
            <a:r>
              <a:rPr lang="en-US" altLang="en-US" sz="2200" dirty="0" smtClean="0">
                <a:solidFill>
                  <a:srgbClr val="003FC1"/>
                </a:solidFill>
                <a:ea typeface="ＭＳ Ｐゴシック" panose="020B0600070205080204" pitchFamily="34" charset="-128"/>
              </a:rPr>
              <a:t>(1 </a:t>
            </a:r>
            <a:r>
              <a:rPr lang="en-US" altLang="en-US" sz="2200" dirty="0">
                <a:solidFill>
                  <a:srgbClr val="003FC1"/>
                </a:solidFill>
                <a:ea typeface="ＭＳ Ｐゴシック" panose="020B0600070205080204" pitchFamily="34" charset="-128"/>
              </a:rPr>
              <a:t>hectare is 2 complete football fields with </a:t>
            </a:r>
            <a:r>
              <a:rPr lang="en-US" altLang="en-US" sz="2200" dirty="0" smtClean="0">
                <a:solidFill>
                  <a:srgbClr val="003FC1"/>
                </a:solidFill>
                <a:ea typeface="ＭＳ Ｐゴシック" panose="020B0600070205080204" pitchFamily="34" charset="-128"/>
              </a:rPr>
              <a:t>end zones</a:t>
            </a:r>
            <a:r>
              <a:rPr lang="en-US" altLang="en-US" sz="2200" dirty="0">
                <a:solidFill>
                  <a:srgbClr val="003FC1"/>
                </a:solidFill>
                <a:ea typeface="ＭＳ Ｐゴシック" panose="020B0600070205080204" pitchFamily="34" charset="-128"/>
              </a:rPr>
              <a:t>)</a:t>
            </a:r>
            <a:r>
              <a:rPr lang="en-US" altLang="en-US" dirty="0">
                <a:solidFill>
                  <a:srgbClr val="003FC1"/>
                </a:solidFill>
                <a:ea typeface="ＭＳ Ｐゴシック" panose="020B0600070205080204" pitchFamily="34" charset="-128"/>
              </a:rPr>
              <a:t> </a:t>
            </a:r>
          </a:p>
        </p:txBody>
      </p:sp>
    </p:spTree>
    <p:extLst>
      <p:ext uri="{BB962C8B-B14F-4D97-AF65-F5344CB8AC3E}">
        <p14:creationId xmlns:p14="http://schemas.microsoft.com/office/powerpoint/2010/main" val="2167206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1" descr="0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552" y="1012868"/>
            <a:ext cx="9091448" cy="534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Grp="1" noChangeArrowheads="1"/>
          </p:cNvSpPr>
          <p:nvPr>
            <p:ph type="title"/>
          </p:nvPr>
        </p:nvSpPr>
        <p:spPr>
          <a:xfrm>
            <a:off x="1905000" y="1"/>
            <a:ext cx="8763000" cy="1139825"/>
          </a:xfrm>
        </p:spPr>
        <p:txBody>
          <a:bodyPr/>
          <a:lstStyle/>
          <a:p>
            <a:pPr eaLnBrk="1" hangingPunct="1"/>
            <a:r>
              <a:rPr lang="en-US" altLang="en-US" smtClean="0"/>
              <a:t>Our Ecological Footprint</a:t>
            </a:r>
          </a:p>
        </p:txBody>
      </p:sp>
      <p:sp>
        <p:nvSpPr>
          <p:cNvPr id="5" name="Rectangle 4"/>
          <p:cNvSpPr/>
          <p:nvPr/>
        </p:nvSpPr>
        <p:spPr>
          <a:xfrm>
            <a:off x="5760201" y="4664990"/>
            <a:ext cx="6003011" cy="2012859"/>
          </a:xfrm>
          <a:prstGeom prst="rect">
            <a:avLst/>
          </a:prstGeom>
        </p:spPr>
        <p:txBody>
          <a:bodyPr wrap="square">
            <a:spAutoFit/>
          </a:bodyPr>
          <a:lstStyle/>
          <a:p>
            <a:pPr>
              <a:spcBef>
                <a:spcPct val="40000"/>
              </a:spcBef>
              <a:spcAft>
                <a:spcPct val="0"/>
              </a:spcAft>
            </a:pPr>
            <a:r>
              <a:rPr lang="en-US" altLang="en-US" sz="2400" dirty="0">
                <a:solidFill>
                  <a:srgbClr val="003FC1"/>
                </a:solidFill>
                <a:latin typeface="Arial Rounded MT Bold" panose="020F0704030504030204" pitchFamily="34" charset="0"/>
                <a:ea typeface="ＭＳ Ｐゴシック" panose="020B0600070205080204" pitchFamily="34" charset="-128"/>
                <a:cs typeface="ＭＳ Ｐゴシック" panose="020B0600070205080204" pitchFamily="34" charset="-128"/>
              </a:rPr>
              <a:t>Current estimates indicate that humans are over-shooting the Earth</a:t>
            </a:r>
            <a:r>
              <a:rPr lang="ja-JP" altLang="en-US" sz="2400" dirty="0">
                <a:solidFill>
                  <a:srgbClr val="003FC1"/>
                </a:solidFill>
                <a:latin typeface="Arial Rounded MT Bold" panose="020F0704030504030204" pitchFamily="34" charset="0"/>
                <a:cs typeface="ＭＳ Ｐゴシック" panose="020B0600070205080204" pitchFamily="34" charset="-128"/>
              </a:rPr>
              <a:t>’</a:t>
            </a:r>
            <a:r>
              <a:rPr lang="en-US" altLang="ja-JP" sz="2400" dirty="0">
                <a:solidFill>
                  <a:srgbClr val="003FC1"/>
                </a:solidFill>
                <a:latin typeface="Arial Rounded MT Bold" panose="020F0704030504030204" pitchFamily="34" charset="0"/>
                <a:cs typeface="ＭＳ Ｐゴシック" panose="020B0600070205080204" pitchFamily="34" charset="-128"/>
              </a:rPr>
              <a:t>s carrying capacity (bio-capacity)  by 25-50%</a:t>
            </a:r>
            <a:endParaRPr lang="en-US" altLang="ja-JP" dirty="0">
              <a:solidFill>
                <a:srgbClr val="003FC1"/>
              </a:solidFill>
              <a:cs typeface="ＭＳ Ｐゴシック" panose="020B0600070205080204" pitchFamily="34" charset="-128"/>
            </a:endParaRPr>
          </a:p>
          <a:p>
            <a:pPr lvl="1">
              <a:spcBef>
                <a:spcPct val="40000"/>
              </a:spcBef>
              <a:spcAft>
                <a:spcPct val="0"/>
              </a:spcAft>
            </a:pPr>
            <a:r>
              <a:rPr lang="en-US" altLang="en-US" sz="2200" dirty="0">
                <a:solidFill>
                  <a:srgbClr val="003FC1"/>
                </a:solidFill>
                <a:latin typeface="Arial Rounded MT Bold" panose="020F0704030504030204" pitchFamily="34" charset="0"/>
                <a:ea typeface="ＭＳ Ｐゴシック" panose="020B0600070205080204" pitchFamily="34" charset="-128"/>
              </a:rPr>
              <a:t>To sustain the current carrying capacity, we need 1</a:t>
            </a:r>
            <a:r>
              <a:rPr lang="en-US" altLang="en-US" sz="2200" baseline="30000" dirty="0">
                <a:solidFill>
                  <a:srgbClr val="003FC1"/>
                </a:solidFill>
                <a:latin typeface="Arial Rounded MT Bold" panose="020F0704030504030204" pitchFamily="34" charset="0"/>
                <a:ea typeface="ＭＳ Ｐゴシック" panose="020B0600070205080204" pitchFamily="34" charset="-128"/>
              </a:rPr>
              <a:t>1</a:t>
            </a:r>
            <a:r>
              <a:rPr lang="en-US" altLang="en-US" sz="2200" dirty="0">
                <a:solidFill>
                  <a:srgbClr val="003FC1"/>
                </a:solidFill>
                <a:latin typeface="Arial Rounded MT Bold" panose="020F0704030504030204" pitchFamily="34" charset="0"/>
                <a:ea typeface="ＭＳ Ｐゴシック" panose="020B0600070205080204" pitchFamily="34" charset="-128"/>
              </a:rPr>
              <a:t>/</a:t>
            </a:r>
            <a:r>
              <a:rPr lang="en-US" altLang="en-US" sz="2200" baseline="-25000" dirty="0">
                <a:solidFill>
                  <a:srgbClr val="003FC1"/>
                </a:solidFill>
                <a:latin typeface="Arial Rounded MT Bold" panose="020F0704030504030204" pitchFamily="34" charset="0"/>
                <a:ea typeface="ＭＳ Ｐゴシック" panose="020B0600070205080204" pitchFamily="34" charset="-128"/>
              </a:rPr>
              <a:t>2</a:t>
            </a:r>
            <a:r>
              <a:rPr lang="en-US" altLang="en-US" sz="2200" dirty="0">
                <a:solidFill>
                  <a:srgbClr val="003FC1"/>
                </a:solidFill>
                <a:latin typeface="Arial Rounded MT Bold" panose="020F0704030504030204" pitchFamily="34" charset="0"/>
                <a:ea typeface="ＭＳ Ｐゴシック" panose="020B0600070205080204" pitchFamily="34" charset="-128"/>
              </a:rPr>
              <a:t> Earths!</a:t>
            </a:r>
          </a:p>
        </p:txBody>
      </p:sp>
      <p:sp>
        <p:nvSpPr>
          <p:cNvPr id="8" name="Freeform 7"/>
          <p:cNvSpPr/>
          <p:nvPr/>
        </p:nvSpPr>
        <p:spPr>
          <a:xfrm>
            <a:off x="9949912" y="1270488"/>
            <a:ext cx="614788" cy="232848"/>
          </a:xfrm>
          <a:custGeom>
            <a:avLst/>
            <a:gdLst>
              <a:gd name="connsiteX0" fmla="*/ 0 w 614788"/>
              <a:gd name="connsiteY0" fmla="*/ 232848 h 232848"/>
              <a:gd name="connsiteX1" fmla="*/ 573437 w 614788"/>
              <a:gd name="connsiteY1" fmla="*/ 46868 h 232848"/>
              <a:gd name="connsiteX2" fmla="*/ 573437 w 614788"/>
              <a:gd name="connsiteY2" fmla="*/ 373 h 232848"/>
              <a:gd name="connsiteX3" fmla="*/ 604434 w 614788"/>
              <a:gd name="connsiteY3" fmla="*/ 62366 h 232848"/>
            </a:gdLst>
            <a:ahLst/>
            <a:cxnLst>
              <a:cxn ang="0">
                <a:pos x="connsiteX0" y="connsiteY0"/>
              </a:cxn>
              <a:cxn ang="0">
                <a:pos x="connsiteX1" y="connsiteY1"/>
              </a:cxn>
              <a:cxn ang="0">
                <a:pos x="connsiteX2" y="connsiteY2"/>
              </a:cxn>
              <a:cxn ang="0">
                <a:pos x="connsiteX3" y="connsiteY3"/>
              </a:cxn>
            </a:cxnLst>
            <a:rect l="l" t="t" r="r" b="b"/>
            <a:pathLst>
              <a:path w="614788" h="232848">
                <a:moveTo>
                  <a:pt x="0" y="232848"/>
                </a:moveTo>
                <a:cubicBezTo>
                  <a:pt x="238932" y="159231"/>
                  <a:pt x="477864" y="85614"/>
                  <a:pt x="573437" y="46868"/>
                </a:cubicBezTo>
                <a:cubicBezTo>
                  <a:pt x="669010" y="8122"/>
                  <a:pt x="568271" y="-2210"/>
                  <a:pt x="573437" y="373"/>
                </a:cubicBezTo>
                <a:cubicBezTo>
                  <a:pt x="578603" y="2956"/>
                  <a:pt x="591518" y="32661"/>
                  <a:pt x="604434" y="62366"/>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775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altLang="en-US" dirty="0" smtClean="0"/>
              <a:t>THE “COMMONS” – </a:t>
            </a:r>
            <a:r>
              <a:rPr lang="en-US" altLang="en-US" sz="4000" dirty="0" smtClean="0"/>
              <a:t>RESOURCES SHARED BY ALL </a:t>
            </a:r>
          </a:p>
        </p:txBody>
      </p:sp>
      <p:pic>
        <p:nvPicPr>
          <p:cNvPr id="7172" name="Picture 5" descr="kalaupapa-natural-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79" y="1690688"/>
            <a:ext cx="6588523" cy="433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24193" y="2522483"/>
            <a:ext cx="3029607" cy="2308324"/>
          </a:xfrm>
          <a:prstGeom prst="rect">
            <a:avLst/>
          </a:prstGeom>
          <a:noFill/>
        </p:spPr>
        <p:txBody>
          <a:bodyPr wrap="square" rtlCol="0">
            <a:spAutoFit/>
          </a:bodyPr>
          <a:lstStyle/>
          <a:p>
            <a:r>
              <a:rPr lang="en-US" sz="2400" dirty="0" smtClean="0"/>
              <a:t>AIR</a:t>
            </a:r>
          </a:p>
          <a:p>
            <a:r>
              <a:rPr lang="en-US" sz="2400" dirty="0" smtClean="0"/>
              <a:t>WATER</a:t>
            </a:r>
          </a:p>
          <a:p>
            <a:r>
              <a:rPr lang="en-US" sz="2400" dirty="0" smtClean="0"/>
              <a:t>LAND</a:t>
            </a:r>
          </a:p>
          <a:p>
            <a:r>
              <a:rPr lang="en-US" sz="2400" dirty="0" smtClean="0"/>
              <a:t>OCEANS</a:t>
            </a:r>
          </a:p>
          <a:p>
            <a:r>
              <a:rPr lang="en-US" sz="2400" dirty="0" smtClean="0"/>
              <a:t>NATIONAL PARKS</a:t>
            </a:r>
          </a:p>
          <a:p>
            <a:endParaRPr lang="en-US" sz="2400" dirty="0"/>
          </a:p>
        </p:txBody>
      </p:sp>
    </p:spTree>
    <p:extLst>
      <p:ext uri="{BB962C8B-B14F-4D97-AF65-F5344CB8AC3E}">
        <p14:creationId xmlns:p14="http://schemas.microsoft.com/office/powerpoint/2010/main" val="3033652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06658" y="106545"/>
            <a:ext cx="7772400" cy="1143000"/>
          </a:xfrm>
        </p:spPr>
        <p:txBody>
          <a:bodyPr/>
          <a:lstStyle/>
          <a:p>
            <a:r>
              <a:rPr lang="en-US" altLang="en-US" sz="3600" dirty="0"/>
              <a:t>What is the “Tragedy of the Commons”?</a:t>
            </a:r>
            <a:endParaRPr lang="en-US" altLang="en-US" dirty="0"/>
          </a:p>
        </p:txBody>
      </p:sp>
      <p:sp>
        <p:nvSpPr>
          <p:cNvPr id="4099" name="Rectangle 3"/>
          <p:cNvSpPr>
            <a:spLocks noGrp="1" noChangeArrowheads="1"/>
          </p:cNvSpPr>
          <p:nvPr>
            <p:ph type="body" idx="1"/>
          </p:nvPr>
        </p:nvSpPr>
        <p:spPr>
          <a:xfrm>
            <a:off x="3416011" y="1140692"/>
            <a:ext cx="5334000" cy="4431291"/>
          </a:xfrm>
          <a:solidFill>
            <a:schemeClr val="accent1"/>
          </a:solidFill>
        </p:spPr>
        <p:txBody>
          <a:bodyPr/>
          <a:lstStyle/>
          <a:p>
            <a:endParaRPr lang="en-US" altLang="en-US" sz="2400" dirty="0"/>
          </a:p>
          <a:p>
            <a:r>
              <a:rPr lang="en-US" altLang="en-US" sz="2400" dirty="0"/>
              <a:t>ARTICLE: published in 1968 by Garrett Hardin.</a:t>
            </a:r>
          </a:p>
          <a:p>
            <a:endParaRPr lang="en-US" alt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5022" y="1978572"/>
            <a:ext cx="2644775" cy="3729038"/>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5"/>
          <p:cNvSpPr>
            <a:spLocks noChangeArrowheads="1"/>
          </p:cNvSpPr>
          <p:nvPr/>
        </p:nvSpPr>
        <p:spPr bwMode="auto">
          <a:xfrm>
            <a:off x="2176463" y="350839"/>
            <a:ext cx="3898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FontTx/>
              <a:buChar char="•"/>
            </a:pPr>
            <a:endParaRPr lang="en-US" altLang="en-US" sz="3200"/>
          </a:p>
        </p:txBody>
      </p:sp>
      <p:sp>
        <p:nvSpPr>
          <p:cNvPr id="4108" name="Rectangle 12"/>
          <p:cNvSpPr>
            <a:spLocks noChangeArrowheads="1"/>
          </p:cNvSpPr>
          <p:nvPr/>
        </p:nvSpPr>
        <p:spPr bwMode="auto">
          <a:xfrm>
            <a:off x="3416011" y="2430519"/>
            <a:ext cx="4997669" cy="24410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fontAlgn="base">
              <a:spcBef>
                <a:spcPct val="20000"/>
              </a:spcBef>
              <a:spcAft>
                <a:spcPct val="0"/>
              </a:spcAft>
              <a:buChar char="»"/>
              <a:defRPr sz="2000">
                <a:solidFill>
                  <a:schemeClr val="tx1"/>
                </a:solidFill>
                <a:latin typeface="Times" panose="02020603050405020304" pitchFamily="18" charset="0"/>
              </a:defRPr>
            </a:lvl6pPr>
            <a:lvl7pPr marL="2971800" indent="-228600" fontAlgn="base">
              <a:spcBef>
                <a:spcPct val="20000"/>
              </a:spcBef>
              <a:spcAft>
                <a:spcPct val="0"/>
              </a:spcAft>
              <a:buChar char="»"/>
              <a:defRPr sz="2000">
                <a:solidFill>
                  <a:schemeClr val="tx1"/>
                </a:solidFill>
                <a:latin typeface="Times" panose="02020603050405020304" pitchFamily="18" charset="0"/>
              </a:defRPr>
            </a:lvl7pPr>
            <a:lvl8pPr marL="3429000" indent="-228600" fontAlgn="base">
              <a:spcBef>
                <a:spcPct val="20000"/>
              </a:spcBef>
              <a:spcAft>
                <a:spcPct val="0"/>
              </a:spcAft>
              <a:buChar char="»"/>
              <a:defRPr sz="2000">
                <a:solidFill>
                  <a:schemeClr val="tx1"/>
                </a:solidFill>
                <a:latin typeface="Times" panose="02020603050405020304" pitchFamily="18" charset="0"/>
              </a:defRPr>
            </a:lvl8pPr>
            <a:lvl9pPr marL="3886200" indent="-228600" fontAlgn="base">
              <a:spcBef>
                <a:spcPct val="20000"/>
              </a:spcBef>
              <a:spcAft>
                <a:spcPct val="0"/>
              </a:spcAft>
              <a:buChar char="»"/>
              <a:defRPr sz="2000">
                <a:solidFill>
                  <a:schemeClr val="tx1"/>
                </a:solidFill>
                <a:latin typeface="Times" panose="02020603050405020304" pitchFamily="18" charset="0"/>
              </a:defRPr>
            </a:lvl9pPr>
          </a:lstStyle>
          <a:p>
            <a:pPr eaLnBrk="1" hangingPunct="1">
              <a:lnSpc>
                <a:spcPct val="90000"/>
              </a:lnSpc>
            </a:pPr>
            <a:r>
              <a:rPr lang="en-US" altLang="en-US" sz="2400" dirty="0"/>
              <a:t>CONCEPT: a shared resource in which any given user reaps the full benefit of his/her personal use, while the losses are distributed amongst all users.  Result? Tragedy </a:t>
            </a:r>
            <a:r>
              <a:rPr lang="en-US" altLang="en-US" sz="2400" dirty="0" smtClean="0"/>
              <a:t>of resources. </a:t>
            </a:r>
            <a:endParaRPr lang="en-US" altLang="en-US" sz="2400" dirty="0"/>
          </a:p>
          <a:p>
            <a:pPr eaLnBrk="1" hangingPunct="1">
              <a:lnSpc>
                <a:spcPct val="90000"/>
              </a:lnSpc>
            </a:pPr>
            <a:endParaRPr lang="en-US" altLang="en-US" sz="2800" dirty="0"/>
          </a:p>
        </p:txBody>
      </p:sp>
      <p:pic>
        <p:nvPicPr>
          <p:cNvPr id="7" name="Picture 5" descr="garrett hardin in 19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58" y="2222938"/>
            <a:ext cx="2711098" cy="264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3416011" y="4436302"/>
            <a:ext cx="5334000" cy="990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fontAlgn="base">
              <a:spcBef>
                <a:spcPct val="20000"/>
              </a:spcBef>
              <a:spcAft>
                <a:spcPct val="0"/>
              </a:spcAft>
              <a:buChar char="»"/>
              <a:defRPr sz="2000">
                <a:solidFill>
                  <a:schemeClr val="tx1"/>
                </a:solidFill>
                <a:latin typeface="Times" panose="02020603050405020304" pitchFamily="18" charset="0"/>
              </a:defRPr>
            </a:lvl6pPr>
            <a:lvl7pPr marL="2971800" indent="-228600" fontAlgn="base">
              <a:spcBef>
                <a:spcPct val="20000"/>
              </a:spcBef>
              <a:spcAft>
                <a:spcPct val="0"/>
              </a:spcAft>
              <a:buChar char="»"/>
              <a:defRPr sz="2000">
                <a:solidFill>
                  <a:schemeClr val="tx1"/>
                </a:solidFill>
                <a:latin typeface="Times" panose="02020603050405020304" pitchFamily="18" charset="0"/>
              </a:defRPr>
            </a:lvl7pPr>
            <a:lvl8pPr marL="3429000" indent="-228600" fontAlgn="base">
              <a:spcBef>
                <a:spcPct val="20000"/>
              </a:spcBef>
              <a:spcAft>
                <a:spcPct val="0"/>
              </a:spcAft>
              <a:buChar char="»"/>
              <a:defRPr sz="2000">
                <a:solidFill>
                  <a:schemeClr val="tx1"/>
                </a:solidFill>
                <a:latin typeface="Times" panose="02020603050405020304" pitchFamily="18" charset="0"/>
              </a:defRPr>
            </a:lvl8pPr>
            <a:lvl9pPr marL="3886200" indent="-228600" fontAlgn="base">
              <a:spcBef>
                <a:spcPct val="20000"/>
              </a:spcBef>
              <a:spcAft>
                <a:spcPct val="0"/>
              </a:spcAft>
              <a:buChar char="»"/>
              <a:defRPr sz="2000">
                <a:solidFill>
                  <a:schemeClr val="tx1"/>
                </a:solidFill>
                <a:latin typeface="Times" panose="02020603050405020304" pitchFamily="18" charset="0"/>
              </a:defRPr>
            </a:lvl9pPr>
          </a:lstStyle>
          <a:p>
            <a:pPr eaLnBrk="1" hangingPunct="1">
              <a:lnSpc>
                <a:spcPct val="90000"/>
              </a:lnSpc>
            </a:pPr>
            <a:r>
              <a:rPr lang="en-US" altLang="en-US" sz="2400" dirty="0"/>
              <a:t>CLASSIC EXAMPLE: </a:t>
            </a:r>
            <a:r>
              <a:rPr lang="en-US" altLang="en-US" sz="2400" dirty="0" smtClean="0"/>
              <a:t>excessive cows </a:t>
            </a:r>
            <a:r>
              <a:rPr lang="en-US" altLang="en-US" sz="2400" dirty="0"/>
              <a:t>on shared </a:t>
            </a:r>
            <a:r>
              <a:rPr lang="en-US" altLang="en-US" sz="2400" dirty="0" smtClean="0"/>
              <a:t>pasture overgraze and degrade the land</a:t>
            </a:r>
            <a:endParaRPr lang="en-US" altLang="en-US" sz="2400" dirty="0"/>
          </a:p>
          <a:p>
            <a:pPr eaLnBrk="1" hangingPunct="1">
              <a:lnSpc>
                <a:spcPct val="90000"/>
              </a:lnSpc>
            </a:pPr>
            <a:endParaRPr lang="en-US" altLang="en-US" sz="2400" dirty="0"/>
          </a:p>
          <a:p>
            <a:pPr eaLnBrk="1" hangingPunct="1">
              <a:lnSpc>
                <a:spcPct val="90000"/>
              </a:lnSpc>
              <a:buFontTx/>
              <a:buNone/>
            </a:pPr>
            <a:endParaRPr lang="en-US" altLang="en-US" sz="2400" dirty="0"/>
          </a:p>
          <a:p>
            <a:pPr eaLnBrk="1" hangingPunct="1">
              <a:lnSpc>
                <a:spcPct val="90000"/>
              </a:lnSpc>
            </a:pPr>
            <a:endParaRPr lang="en-US" altLang="en-US" sz="2400" dirty="0"/>
          </a:p>
        </p:txBody>
      </p:sp>
      <p:sp>
        <p:nvSpPr>
          <p:cNvPr id="3" name="TextBox 2"/>
          <p:cNvSpPr txBox="1"/>
          <p:nvPr/>
        </p:nvSpPr>
        <p:spPr>
          <a:xfrm>
            <a:off x="542441" y="5650264"/>
            <a:ext cx="11484244" cy="1200329"/>
          </a:xfrm>
          <a:prstGeom prst="rect">
            <a:avLst/>
          </a:prstGeom>
          <a:noFill/>
        </p:spPr>
        <p:txBody>
          <a:bodyPr wrap="square" rtlCol="0">
            <a:spAutoFit/>
          </a:bodyPr>
          <a:lstStyle/>
          <a:p>
            <a:pPr marL="338138" indent="-338138"/>
            <a:r>
              <a:rPr lang="en-US" altLang="en-US" sz="2400" b="1" dirty="0"/>
              <a:t>Individuals are motivated only by personal gain of wealth while degrading environment</a:t>
            </a:r>
          </a:p>
          <a:p>
            <a:pPr marL="338138" indent="-338138"/>
            <a:r>
              <a:rPr lang="en-US" altLang="en-US" sz="2400" dirty="0" smtClean="0"/>
              <a:t>Is of concern because it may </a:t>
            </a:r>
            <a:r>
              <a:rPr lang="en-US" altLang="en-US" sz="2400" dirty="0"/>
              <a:t>convert potentially renewable resources into nonrenewable resources</a:t>
            </a:r>
          </a:p>
        </p:txBody>
      </p:sp>
    </p:spTree>
    <p:extLst>
      <p:ext uri="{BB962C8B-B14F-4D97-AF65-F5344CB8AC3E}">
        <p14:creationId xmlns:p14="http://schemas.microsoft.com/office/powerpoint/2010/main" val="12042660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nimBg="1"/>
      <p:bldP spid="4108" grpId="0" animBg="1"/>
      <p:bldP spid="8"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1092200" y="1127467"/>
            <a:ext cx="5407454" cy="1272800"/>
          </a:xfrm>
          <a:prstGeom prst="rect">
            <a:avLst/>
          </a:prstGeom>
        </p:spPr>
        <p:txBody>
          <a:bodyPr spcFirstLastPara="1" vert="horz" wrap="square" lIns="121900" tIns="121900" rIns="121900" bIns="121900" rtlCol="0" anchor="t" anchorCtr="0">
            <a:noAutofit/>
          </a:bodyPr>
          <a:lstStyle/>
          <a:p>
            <a:r>
              <a:rPr lang="en" dirty="0" smtClean="0"/>
              <a:t>Case Study:</a:t>
            </a:r>
            <a:br>
              <a:rPr lang="en" dirty="0" smtClean="0"/>
            </a:br>
            <a:r>
              <a:rPr lang="en" dirty="0" smtClean="0"/>
              <a:t>California’s </a:t>
            </a:r>
            <a:r>
              <a:rPr lang="en" dirty="0"/>
              <a:t>Mono Lake</a:t>
            </a:r>
            <a:endParaRPr dirty="0"/>
          </a:p>
        </p:txBody>
      </p:sp>
      <p:sp>
        <p:nvSpPr>
          <p:cNvPr id="135" name="Google Shape;135;p14"/>
          <p:cNvSpPr txBox="1">
            <a:spLocks noGrp="1"/>
          </p:cNvSpPr>
          <p:nvPr>
            <p:ph type="body" idx="1"/>
          </p:nvPr>
        </p:nvSpPr>
        <p:spPr>
          <a:xfrm>
            <a:off x="1092200" y="4075674"/>
            <a:ext cx="10007600" cy="2275699"/>
          </a:xfrm>
          <a:prstGeom prst="rect">
            <a:avLst/>
          </a:prstGeom>
        </p:spPr>
        <p:txBody>
          <a:bodyPr spcFirstLastPara="1" vert="horz" wrap="square" lIns="121900" tIns="121900" rIns="121900" bIns="121900" rtlCol="0" anchor="t" anchorCtr="0">
            <a:noAutofit/>
          </a:bodyPr>
          <a:lstStyle/>
          <a:p>
            <a:pPr indent="-414856">
              <a:buSzPts val="1300"/>
            </a:pPr>
            <a:r>
              <a:rPr lang="en" dirty="0"/>
              <a:t>Terminal lake that picks up salt and minerals</a:t>
            </a:r>
            <a:endParaRPr dirty="0"/>
          </a:p>
          <a:p>
            <a:pPr indent="-414856">
              <a:buSzPts val="1300"/>
            </a:pPr>
            <a:r>
              <a:rPr lang="en" dirty="0"/>
              <a:t>Once the water evaporates, minerals are left behind</a:t>
            </a:r>
            <a:endParaRPr dirty="0"/>
          </a:p>
          <a:p>
            <a:pPr indent="-414856">
              <a:buSzPts val="1300"/>
            </a:pPr>
            <a:r>
              <a:rPr lang="en" dirty="0"/>
              <a:t>Mono brine shrimp and Mono Lake alkali fly larvae feed on algae and are then preyed on by birds</a:t>
            </a:r>
            <a:endParaRPr dirty="0"/>
          </a:p>
          <a:p>
            <a:pPr indent="-414856">
              <a:buSzPts val="1300"/>
            </a:pPr>
            <a:r>
              <a:rPr lang="en" dirty="0"/>
              <a:t>Birds depend on the lake for food and use it as a stopover</a:t>
            </a:r>
            <a:endParaRPr dirty="0"/>
          </a:p>
          <a:p>
            <a:pPr indent="0">
              <a:spcBef>
                <a:spcPts val="2133"/>
              </a:spcBef>
              <a:spcAft>
                <a:spcPts val="2133"/>
              </a:spcAft>
              <a:buNone/>
            </a:pPr>
            <a:endParaRPr dirty="0"/>
          </a:p>
        </p:txBody>
      </p:sp>
      <p:pic>
        <p:nvPicPr>
          <p:cNvPr id="136" name="Google Shape;136;p14"/>
          <p:cNvPicPr preferRelativeResize="0"/>
          <p:nvPr/>
        </p:nvPicPr>
        <p:blipFill rotWithShape="1">
          <a:blip r:embed="rId3">
            <a:alphaModFix/>
          </a:blip>
          <a:srcRect l="1573" t="2120" r="9029" b="8401"/>
          <a:stretch/>
        </p:blipFill>
        <p:spPr>
          <a:xfrm>
            <a:off x="6640834" y="267268"/>
            <a:ext cx="5287765" cy="3334233"/>
          </a:xfrm>
          <a:prstGeom prst="rect">
            <a:avLst/>
          </a:prstGeom>
          <a:noFill/>
          <a:ln>
            <a:noFill/>
          </a:ln>
        </p:spPr>
      </p:pic>
    </p:spTree>
    <p:extLst>
      <p:ext uri="{BB962C8B-B14F-4D97-AF65-F5344CB8AC3E}">
        <p14:creationId xmlns:p14="http://schemas.microsoft.com/office/powerpoint/2010/main" val="635863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1092200" y="1127467"/>
            <a:ext cx="10007600" cy="1272800"/>
          </a:xfrm>
          <a:prstGeom prst="rect">
            <a:avLst/>
          </a:prstGeom>
        </p:spPr>
        <p:txBody>
          <a:bodyPr spcFirstLastPara="1" vert="horz" wrap="square" lIns="121900" tIns="121900" rIns="121900" bIns="121900" rtlCol="0" anchor="t" anchorCtr="0">
            <a:noAutofit/>
          </a:bodyPr>
          <a:lstStyle/>
          <a:p>
            <a:r>
              <a:rPr lang="en"/>
              <a:t>Our Impact on the Mono Lake</a:t>
            </a:r>
            <a:endParaRPr/>
          </a:p>
        </p:txBody>
      </p:sp>
      <p:sp>
        <p:nvSpPr>
          <p:cNvPr id="142" name="Google Shape;142;p15"/>
          <p:cNvSpPr txBox="1">
            <a:spLocks noGrp="1"/>
          </p:cNvSpPr>
          <p:nvPr>
            <p:ph type="body" idx="1"/>
          </p:nvPr>
        </p:nvSpPr>
        <p:spPr>
          <a:xfrm>
            <a:off x="795637" y="1851111"/>
            <a:ext cx="10007600" cy="3264000"/>
          </a:xfrm>
          <a:prstGeom prst="rect">
            <a:avLst/>
          </a:prstGeom>
        </p:spPr>
        <p:txBody>
          <a:bodyPr spcFirstLastPara="1" vert="horz" wrap="square" lIns="121900" tIns="121900" rIns="121900" bIns="121900" rtlCol="0" anchor="t" anchorCtr="0">
            <a:noAutofit/>
          </a:bodyPr>
          <a:lstStyle/>
          <a:p>
            <a:pPr indent="-414856">
              <a:buSzPts val="1300"/>
            </a:pPr>
            <a:r>
              <a:rPr lang="en" dirty="0"/>
              <a:t>In  1913, a plan was formed to redirect water away from Mono Lake and Owens Lake</a:t>
            </a:r>
            <a:endParaRPr dirty="0"/>
          </a:p>
          <a:p>
            <a:pPr indent="-414856">
              <a:buSzPts val="1300"/>
            </a:pPr>
            <a:r>
              <a:rPr lang="en" dirty="0"/>
              <a:t>By 1930, a 44,000 ha salt flat remained, one of the largest sources of windblown dust</a:t>
            </a:r>
            <a:endParaRPr dirty="0"/>
          </a:p>
          <a:p>
            <a:pPr indent="-414856">
              <a:buSzPts val="1300"/>
            </a:pPr>
            <a:r>
              <a:rPr lang="en" dirty="0"/>
              <a:t>Major threat to humans because the dust contains large amounts of arsenic and lowers visibility</a:t>
            </a:r>
            <a:endParaRPr dirty="0"/>
          </a:p>
          <a:p>
            <a:pPr indent="-414856">
              <a:buSzPts val="1300"/>
            </a:pPr>
            <a:r>
              <a:rPr lang="en" dirty="0"/>
              <a:t>In 1941, an aqueduct extended to draw water from the streams feeding Mono Lake</a:t>
            </a:r>
            <a:endParaRPr dirty="0"/>
          </a:p>
          <a:p>
            <a:pPr indent="-414856">
              <a:buSzPts val="1300"/>
            </a:pPr>
            <a:r>
              <a:rPr lang="en" dirty="0"/>
              <a:t>Depth of the lake dropped 25 ft and salt concentration to twice than that of the ocean</a:t>
            </a:r>
            <a:endParaRPr dirty="0"/>
          </a:p>
          <a:p>
            <a:pPr indent="-414856">
              <a:buSzPts val="1300"/>
            </a:pPr>
            <a:r>
              <a:rPr lang="en" dirty="0"/>
              <a:t>Salinity killed algae, which killed the shrimp, birds stayed away</a:t>
            </a:r>
            <a:endParaRPr dirty="0"/>
          </a:p>
          <a:p>
            <a:pPr marL="0" indent="0">
              <a:spcBef>
                <a:spcPts val="2133"/>
              </a:spcBef>
              <a:spcAft>
                <a:spcPts val="2133"/>
              </a:spcAft>
              <a:buNone/>
            </a:pPr>
            <a:endParaRPr dirty="0"/>
          </a:p>
        </p:txBody>
      </p:sp>
    </p:spTree>
    <p:extLst>
      <p:ext uri="{BB962C8B-B14F-4D97-AF65-F5344CB8AC3E}">
        <p14:creationId xmlns:p14="http://schemas.microsoft.com/office/powerpoint/2010/main" val="676607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1055130" y="435489"/>
            <a:ext cx="10007600" cy="1272800"/>
          </a:xfrm>
          <a:prstGeom prst="rect">
            <a:avLst/>
          </a:prstGeom>
        </p:spPr>
        <p:txBody>
          <a:bodyPr spcFirstLastPara="1" vert="horz" wrap="square" lIns="121900" tIns="121900" rIns="121900" bIns="121900" rtlCol="0" anchor="t" anchorCtr="0">
            <a:noAutofit/>
          </a:bodyPr>
          <a:lstStyle/>
          <a:p>
            <a:r>
              <a:rPr lang="en" dirty="0"/>
              <a:t>Recovery of the Mono Lake</a:t>
            </a:r>
            <a:endParaRPr dirty="0"/>
          </a:p>
        </p:txBody>
      </p:sp>
      <p:sp>
        <p:nvSpPr>
          <p:cNvPr id="148" name="Google Shape;148;p16"/>
          <p:cNvSpPr txBox="1">
            <a:spLocks noGrp="1"/>
          </p:cNvSpPr>
          <p:nvPr>
            <p:ph type="body" idx="1"/>
          </p:nvPr>
        </p:nvSpPr>
        <p:spPr>
          <a:xfrm>
            <a:off x="1055130" y="1321109"/>
            <a:ext cx="10436654" cy="3893441"/>
          </a:xfrm>
          <a:prstGeom prst="rect">
            <a:avLst/>
          </a:prstGeom>
        </p:spPr>
        <p:txBody>
          <a:bodyPr spcFirstLastPara="1" vert="horz" wrap="square" lIns="121900" tIns="121900" rIns="121900" bIns="121900" rtlCol="0" anchor="t" anchorCtr="0">
            <a:noAutofit/>
          </a:bodyPr>
          <a:lstStyle/>
          <a:p>
            <a:pPr indent="-414856">
              <a:buSzPts val="1300"/>
            </a:pPr>
            <a:r>
              <a:rPr lang="en" dirty="0"/>
              <a:t>1994, environmentalists reduce the amount of water diverted, </a:t>
            </a:r>
            <a:r>
              <a:rPr lang="en" dirty="0" smtClean="0"/>
              <a:t>and try </a:t>
            </a:r>
            <a:r>
              <a:rPr lang="en" dirty="0"/>
              <a:t>to refill 2/3s of it</a:t>
            </a:r>
            <a:endParaRPr dirty="0"/>
          </a:p>
          <a:p>
            <a:pPr indent="-414856">
              <a:buSzPts val="1300"/>
            </a:pPr>
            <a:r>
              <a:rPr lang="en" dirty="0"/>
              <a:t>2013, brine shrimp are thriving and birds return to the </a:t>
            </a:r>
            <a:r>
              <a:rPr lang="en" dirty="0" smtClean="0"/>
              <a:t>lake</a:t>
            </a:r>
            <a:endParaRPr dirty="0"/>
          </a:p>
          <a:p>
            <a:pPr indent="-414856">
              <a:buSzPts val="1300"/>
            </a:pPr>
            <a:r>
              <a:rPr lang="en" dirty="0" smtClean="0"/>
              <a:t>Today residents </a:t>
            </a:r>
            <a:r>
              <a:rPr lang="en" dirty="0"/>
              <a:t>are trying to reduce consumption </a:t>
            </a:r>
            <a:endParaRPr dirty="0"/>
          </a:p>
          <a:p>
            <a:pPr indent="-414856">
              <a:buSzPts val="1300"/>
            </a:pPr>
            <a:r>
              <a:rPr lang="en" dirty="0"/>
              <a:t>Because of these </a:t>
            </a:r>
            <a:r>
              <a:rPr lang="en" dirty="0" smtClean="0"/>
              <a:t>acts, the </a:t>
            </a:r>
            <a:r>
              <a:rPr lang="en" dirty="0" smtClean="0"/>
              <a:t>Mono </a:t>
            </a:r>
            <a:r>
              <a:rPr lang="en" dirty="0"/>
              <a:t>Lake </a:t>
            </a:r>
            <a:r>
              <a:rPr lang="en" dirty="0" smtClean="0"/>
              <a:t>ecosystem is being restored</a:t>
            </a:r>
            <a:endParaRPr dirty="0"/>
          </a:p>
          <a:p>
            <a:pPr indent="-414856">
              <a:buSzPts val="1300"/>
            </a:pPr>
            <a:r>
              <a:rPr lang="en" dirty="0"/>
              <a:t>Proves that human activity, the lives of other organisms, and abiotic factors are all connected</a:t>
            </a:r>
            <a:endParaRPr dirty="0"/>
          </a:p>
          <a:p>
            <a:pPr indent="-414856">
              <a:buSzPts val="1300"/>
            </a:pPr>
            <a:r>
              <a:rPr lang="en" dirty="0"/>
              <a:t>Shows that what may seem like a small change can impact the environment in a big way</a:t>
            </a:r>
            <a:endParaRPr dirty="0"/>
          </a:p>
        </p:txBody>
      </p:sp>
    </p:spTree>
    <p:extLst>
      <p:ext uri="{BB962C8B-B14F-4D97-AF65-F5344CB8AC3E}">
        <p14:creationId xmlns:p14="http://schemas.microsoft.com/office/powerpoint/2010/main" val="3868609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1092200" y="1127467"/>
            <a:ext cx="10007600" cy="1272800"/>
          </a:xfrm>
          <a:prstGeom prst="rect">
            <a:avLst/>
          </a:prstGeom>
        </p:spPr>
        <p:txBody>
          <a:bodyPr spcFirstLastPara="1" vert="horz" wrap="square" lIns="121900" tIns="121900" rIns="121900" bIns="121900" rtlCol="0" anchor="t" anchorCtr="0">
            <a:noAutofit/>
          </a:bodyPr>
          <a:lstStyle/>
          <a:p>
            <a:r>
              <a:rPr lang="en"/>
              <a:t>The Florida Everglades and Our Impact</a:t>
            </a:r>
            <a:endParaRPr/>
          </a:p>
        </p:txBody>
      </p:sp>
      <p:sp>
        <p:nvSpPr>
          <p:cNvPr id="154" name="Google Shape;154;p17"/>
          <p:cNvSpPr txBox="1">
            <a:spLocks noGrp="1"/>
          </p:cNvSpPr>
          <p:nvPr>
            <p:ph type="body" idx="1"/>
          </p:nvPr>
        </p:nvSpPr>
        <p:spPr>
          <a:xfrm>
            <a:off x="1092200" y="2654300"/>
            <a:ext cx="10007600" cy="3264000"/>
          </a:xfrm>
          <a:prstGeom prst="rect">
            <a:avLst/>
          </a:prstGeom>
        </p:spPr>
        <p:txBody>
          <a:bodyPr spcFirstLastPara="1" vert="horz" wrap="square" lIns="121900" tIns="121900" rIns="121900" bIns="121900" rtlCol="0" anchor="t" anchorCtr="0">
            <a:noAutofit/>
          </a:bodyPr>
          <a:lstStyle/>
          <a:p>
            <a:r>
              <a:rPr lang="en" sz="2400" dirty="0"/>
              <a:t>5,000,000 ha, with 400,000 ha being a subtropical wetland.</a:t>
            </a:r>
            <a:endParaRPr sz="2400" dirty="0"/>
          </a:p>
          <a:p>
            <a:r>
              <a:rPr lang="en" sz="2400" dirty="0"/>
              <a:t>Large amount of species diversity; some are endangered.</a:t>
            </a:r>
            <a:endParaRPr sz="2400" dirty="0"/>
          </a:p>
          <a:p>
            <a:r>
              <a:rPr lang="en" sz="2400" dirty="0"/>
              <a:t>Dramatic population growth </a:t>
            </a:r>
            <a:r>
              <a:rPr lang="en" sz="2400" dirty="0" smtClean="0"/>
              <a:t>introduced </a:t>
            </a:r>
            <a:r>
              <a:rPr lang="en" sz="2400" dirty="0"/>
              <a:t>changes to the region:</a:t>
            </a:r>
            <a:endParaRPr sz="2400" dirty="0"/>
          </a:p>
          <a:p>
            <a:pPr lvl="1">
              <a:spcBef>
                <a:spcPts val="0"/>
              </a:spcBef>
            </a:pPr>
            <a:r>
              <a:rPr lang="en" sz="1867" dirty="0"/>
              <a:t>Flood control, dams, and irrigation decreased water flow by 30%.</a:t>
            </a:r>
            <a:endParaRPr sz="1867" dirty="0"/>
          </a:p>
          <a:p>
            <a:pPr lvl="1">
              <a:spcBef>
                <a:spcPts val="0"/>
              </a:spcBef>
            </a:pPr>
            <a:r>
              <a:rPr lang="en" sz="1867" dirty="0"/>
              <a:t>Fertilizer heavy with phosphorus contaminated water, causing cattail overgrowth.</a:t>
            </a:r>
            <a:endParaRPr sz="1867" dirty="0"/>
          </a:p>
          <a:p>
            <a:pPr lvl="1">
              <a:spcBef>
                <a:spcPts val="0"/>
              </a:spcBef>
            </a:pPr>
            <a:r>
              <a:rPr lang="en" sz="1867" dirty="0"/>
              <a:t>Native life is being choked out due to water tampering.</a:t>
            </a:r>
            <a:endParaRPr sz="1867" dirty="0"/>
          </a:p>
          <a:p>
            <a:pPr marL="0" indent="0">
              <a:spcBef>
                <a:spcPts val="2133"/>
              </a:spcBef>
              <a:buNone/>
            </a:pPr>
            <a:endParaRPr dirty="0"/>
          </a:p>
          <a:p>
            <a:pPr marL="0" indent="0">
              <a:spcBef>
                <a:spcPts val="2133"/>
              </a:spcBef>
              <a:spcAft>
                <a:spcPts val="2133"/>
              </a:spcAft>
              <a:buNone/>
            </a:pPr>
            <a:endParaRPr dirty="0"/>
          </a:p>
        </p:txBody>
      </p:sp>
    </p:spTree>
    <p:extLst>
      <p:ext uri="{BB962C8B-B14F-4D97-AF65-F5344CB8AC3E}">
        <p14:creationId xmlns:p14="http://schemas.microsoft.com/office/powerpoint/2010/main" val="6703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377465" y="949533"/>
            <a:ext cx="11058400" cy="5114000"/>
          </a:xfrm>
          <a:prstGeom prst="rect">
            <a:avLst/>
          </a:prstGeom>
        </p:spPr>
        <p:txBody>
          <a:bodyPr spcFirstLastPara="1" vert="horz" wrap="square" lIns="121900" tIns="121900" rIns="121900" bIns="121900" rtlCol="0" anchor="t" anchorCtr="0">
            <a:noAutofit/>
          </a:bodyPr>
          <a:lstStyle/>
          <a:p>
            <a:r>
              <a:rPr lang="en" sz="3200"/>
              <a:t>Environmental Science is the study that </a:t>
            </a:r>
            <a:endParaRPr sz="3200"/>
          </a:p>
          <a:p>
            <a:r>
              <a:rPr lang="en" sz="3200"/>
              <a:t>looks at interactions among human </a:t>
            </a:r>
            <a:endParaRPr sz="3200"/>
          </a:p>
          <a:p>
            <a:r>
              <a:rPr lang="en" sz="3200"/>
              <a:t>Systems and those found in nature</a:t>
            </a:r>
            <a:endParaRPr sz="3200"/>
          </a:p>
          <a:p>
            <a:pPr marL="609585"/>
            <a:endParaRPr sz="3200"/>
          </a:p>
          <a:p>
            <a:pPr marL="609585" indent="-507987">
              <a:buSzPts val="2400"/>
              <a:buChar char="●"/>
            </a:pPr>
            <a:r>
              <a:rPr lang="en" sz="3200"/>
              <a:t>Fracking can cause changes to</a:t>
            </a:r>
            <a:endParaRPr sz="3200"/>
          </a:p>
          <a:p>
            <a:pPr marL="609585"/>
            <a:r>
              <a:rPr lang="en" sz="3200"/>
              <a:t>a nearby well of drinking water</a:t>
            </a:r>
            <a:endParaRPr sz="3200"/>
          </a:p>
          <a:p>
            <a:pPr marL="609585"/>
            <a:endParaRPr sz="3200"/>
          </a:p>
          <a:p>
            <a:endParaRPr sz="3200"/>
          </a:p>
        </p:txBody>
      </p:sp>
      <p:pic>
        <p:nvPicPr>
          <p:cNvPr id="92" name="Google Shape;92;p16"/>
          <p:cNvPicPr preferRelativeResize="0"/>
          <p:nvPr/>
        </p:nvPicPr>
        <p:blipFill>
          <a:blip r:embed="rId3">
            <a:alphaModFix/>
          </a:blip>
          <a:stretch>
            <a:fillRect/>
          </a:stretch>
        </p:blipFill>
        <p:spPr>
          <a:xfrm>
            <a:off x="7801034" y="1484750"/>
            <a:ext cx="3891935" cy="4043565"/>
          </a:xfrm>
          <a:prstGeom prst="rect">
            <a:avLst/>
          </a:prstGeom>
          <a:noFill/>
          <a:ln>
            <a:noFill/>
          </a:ln>
        </p:spPr>
      </p:pic>
    </p:spTree>
    <p:extLst>
      <p:ext uri="{BB962C8B-B14F-4D97-AF65-F5344CB8AC3E}">
        <p14:creationId xmlns:p14="http://schemas.microsoft.com/office/powerpoint/2010/main" val="3791218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1092200" y="1127467"/>
            <a:ext cx="10007600" cy="1272800"/>
          </a:xfrm>
          <a:prstGeom prst="rect">
            <a:avLst/>
          </a:prstGeom>
        </p:spPr>
        <p:txBody>
          <a:bodyPr spcFirstLastPara="1" vert="horz" wrap="square" lIns="121900" tIns="121900" rIns="121900" bIns="121900" rtlCol="0" anchor="t" anchorCtr="0">
            <a:noAutofit/>
          </a:bodyPr>
          <a:lstStyle/>
          <a:p>
            <a:r>
              <a:rPr lang="en"/>
              <a:t>Can We Save It?</a:t>
            </a:r>
            <a:endParaRPr/>
          </a:p>
        </p:txBody>
      </p:sp>
      <p:sp>
        <p:nvSpPr>
          <p:cNvPr id="160" name="Google Shape;160;p18"/>
          <p:cNvSpPr txBox="1">
            <a:spLocks noGrp="1"/>
          </p:cNvSpPr>
          <p:nvPr>
            <p:ph type="body" idx="1"/>
          </p:nvPr>
        </p:nvSpPr>
        <p:spPr>
          <a:xfrm>
            <a:off x="1092200" y="2654300"/>
            <a:ext cx="10007600" cy="3264000"/>
          </a:xfrm>
          <a:prstGeom prst="rect">
            <a:avLst/>
          </a:prstGeom>
        </p:spPr>
        <p:txBody>
          <a:bodyPr spcFirstLastPara="1" vert="horz" wrap="square" lIns="121900" tIns="121900" rIns="121900" bIns="121900" rtlCol="0" anchor="t" anchorCtr="0">
            <a:noAutofit/>
          </a:bodyPr>
          <a:lstStyle/>
          <a:p>
            <a:pPr indent="-406390">
              <a:buSzPts val="1200"/>
            </a:pPr>
            <a:r>
              <a:rPr lang="en" sz="1600" dirty="0"/>
              <a:t>The Comprehensive Everglades Restoration Plan of 2000:</a:t>
            </a:r>
            <a:endParaRPr sz="1600" dirty="0"/>
          </a:p>
          <a:p>
            <a:pPr lvl="1" indent="-406390">
              <a:spcBef>
                <a:spcPts val="0"/>
              </a:spcBef>
              <a:buSzPts val="1200"/>
            </a:pPr>
            <a:r>
              <a:rPr lang="en" sz="1600" dirty="0"/>
              <a:t>Increasing water flow into the region.</a:t>
            </a:r>
            <a:endParaRPr sz="1600" dirty="0"/>
          </a:p>
          <a:p>
            <a:pPr lvl="1" indent="-406390">
              <a:spcBef>
                <a:spcPts val="0"/>
              </a:spcBef>
              <a:buSzPts val="1200"/>
            </a:pPr>
            <a:r>
              <a:rPr lang="en" sz="1600" dirty="0"/>
              <a:t>Reducing incoming pollutants.</a:t>
            </a:r>
            <a:endParaRPr sz="1600" dirty="0"/>
          </a:p>
          <a:p>
            <a:pPr lvl="1" indent="-406390">
              <a:spcBef>
                <a:spcPts val="0"/>
              </a:spcBef>
              <a:buSzPts val="1200"/>
            </a:pPr>
            <a:r>
              <a:rPr lang="en" sz="1600" dirty="0"/>
              <a:t>Developing strategies for dealing with future problems.</a:t>
            </a:r>
            <a:endParaRPr sz="1600" dirty="0"/>
          </a:p>
          <a:p>
            <a:pPr indent="-406390">
              <a:buSzPts val="1200"/>
            </a:pPr>
            <a:r>
              <a:rPr lang="en" sz="1600" dirty="0"/>
              <a:t>To increase water flow:</a:t>
            </a:r>
            <a:endParaRPr sz="1600" dirty="0"/>
          </a:p>
          <a:p>
            <a:pPr lvl="1" indent="-406390">
              <a:spcBef>
                <a:spcPts val="0"/>
              </a:spcBef>
              <a:buSzPts val="1200"/>
            </a:pPr>
            <a:r>
              <a:rPr lang="en" sz="1600" dirty="0"/>
              <a:t>Create new water storage facilities to redirect 6.4 billion liters back into the ecosystem.</a:t>
            </a:r>
            <a:endParaRPr sz="1600" dirty="0"/>
          </a:p>
          <a:p>
            <a:pPr lvl="1" indent="-406390">
              <a:spcBef>
                <a:spcPts val="0"/>
              </a:spcBef>
              <a:buSzPts val="1200"/>
            </a:pPr>
            <a:r>
              <a:rPr lang="en" sz="1600" dirty="0"/>
              <a:t>2009: Florida purchased 29,000 ha for water flow restoration from Lake Okeechobee to the Everglades.</a:t>
            </a:r>
            <a:endParaRPr sz="1600" dirty="0"/>
          </a:p>
          <a:p>
            <a:pPr indent="-406390">
              <a:buSzPts val="1200"/>
            </a:pPr>
            <a:r>
              <a:rPr lang="en" sz="1600" dirty="0" smtClean="0"/>
              <a:t>Reducing </a:t>
            </a:r>
            <a:r>
              <a:rPr lang="en" sz="1600" dirty="0"/>
              <a:t>pollutants:</a:t>
            </a:r>
            <a:endParaRPr sz="1600" dirty="0"/>
          </a:p>
          <a:p>
            <a:pPr lvl="1" indent="-406390">
              <a:spcBef>
                <a:spcPts val="0"/>
              </a:spcBef>
              <a:buSzPts val="1200"/>
            </a:pPr>
            <a:r>
              <a:rPr lang="en" sz="1600" dirty="0"/>
              <a:t>Engineers have built more than 21,000 ha of artificial upstream to help clean water.</a:t>
            </a:r>
            <a:endParaRPr sz="1600" dirty="0"/>
          </a:p>
          <a:p>
            <a:pPr lvl="1" indent="-406390">
              <a:spcBef>
                <a:spcPts val="0"/>
              </a:spcBef>
              <a:buSzPts val="1200"/>
            </a:pPr>
            <a:r>
              <a:rPr lang="en" sz="1600" dirty="0"/>
              <a:t>This has reduced phosphorus concentrations in run off.</a:t>
            </a:r>
            <a:endParaRPr sz="1600" dirty="0"/>
          </a:p>
        </p:txBody>
      </p:sp>
      <p:pic>
        <p:nvPicPr>
          <p:cNvPr id="161" name="Google Shape;161;p18"/>
          <p:cNvPicPr preferRelativeResize="0"/>
          <p:nvPr/>
        </p:nvPicPr>
        <p:blipFill rotWithShape="1">
          <a:blip r:embed="rId3">
            <a:alphaModFix/>
          </a:blip>
          <a:srcRect r="52310" b="7842"/>
          <a:stretch/>
        </p:blipFill>
        <p:spPr>
          <a:xfrm>
            <a:off x="8550233" y="445301"/>
            <a:ext cx="2921299" cy="3348868"/>
          </a:xfrm>
          <a:prstGeom prst="rect">
            <a:avLst/>
          </a:prstGeom>
          <a:noFill/>
          <a:ln>
            <a:noFill/>
          </a:ln>
        </p:spPr>
      </p:pic>
    </p:spTree>
    <p:extLst>
      <p:ext uri="{BB962C8B-B14F-4D97-AF65-F5344CB8AC3E}">
        <p14:creationId xmlns:p14="http://schemas.microsoft.com/office/powerpoint/2010/main" val="2388367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1092200" y="1127467"/>
            <a:ext cx="10007600" cy="1272800"/>
          </a:xfrm>
          <a:prstGeom prst="rect">
            <a:avLst/>
          </a:prstGeom>
        </p:spPr>
        <p:txBody>
          <a:bodyPr spcFirstLastPara="1" vert="horz" wrap="square" lIns="121900" tIns="121900" rIns="121900" bIns="121900" rtlCol="0" anchor="t" anchorCtr="0">
            <a:noAutofit/>
          </a:bodyPr>
          <a:lstStyle/>
          <a:p>
            <a:r>
              <a:rPr lang="en" dirty="0"/>
              <a:t>Planning for the Future- </a:t>
            </a:r>
            <a:r>
              <a:rPr lang="en" dirty="0" smtClean="0"/>
              <a:t/>
            </a:r>
            <a:br>
              <a:rPr lang="en" dirty="0" smtClean="0"/>
            </a:br>
            <a:r>
              <a:rPr lang="en" dirty="0" smtClean="0"/>
              <a:t>an </a:t>
            </a:r>
            <a:r>
              <a:rPr lang="en" dirty="0"/>
              <a:t>Adaptive Management Plan</a:t>
            </a:r>
            <a:endParaRPr dirty="0"/>
          </a:p>
        </p:txBody>
      </p:sp>
      <p:sp>
        <p:nvSpPr>
          <p:cNvPr id="167" name="Google Shape;167;p19"/>
          <p:cNvSpPr txBox="1">
            <a:spLocks noGrp="1"/>
          </p:cNvSpPr>
          <p:nvPr>
            <p:ph type="body" idx="1"/>
          </p:nvPr>
        </p:nvSpPr>
        <p:spPr>
          <a:xfrm>
            <a:off x="1092200" y="2654300"/>
            <a:ext cx="10007600" cy="3264000"/>
          </a:xfrm>
          <a:prstGeom prst="rect">
            <a:avLst/>
          </a:prstGeom>
        </p:spPr>
        <p:txBody>
          <a:bodyPr spcFirstLastPara="1" vert="horz" wrap="square" lIns="121900" tIns="121900" rIns="121900" bIns="121900" rtlCol="0" anchor="t" anchorCtr="0">
            <a:noAutofit/>
          </a:bodyPr>
          <a:lstStyle/>
          <a:p>
            <a:pPr indent="-440256">
              <a:buSzPts val="1600"/>
            </a:pPr>
            <a:r>
              <a:rPr lang="en" sz="2133" b="1" dirty="0"/>
              <a:t>Adaptive Management Plan</a:t>
            </a:r>
            <a:r>
              <a:rPr lang="en" sz="2133" dirty="0"/>
              <a:t>- a plan that provides flexibility so that managers can modify it as changes occur.</a:t>
            </a:r>
            <a:endParaRPr sz="2133" dirty="0"/>
          </a:p>
          <a:p>
            <a:pPr indent="-440256">
              <a:buSzPts val="1600"/>
            </a:pPr>
            <a:r>
              <a:rPr lang="en" sz="2133" dirty="0"/>
              <a:t>Restoring the Everglades or other natural occurrences can have unexpected consequences:</a:t>
            </a:r>
            <a:endParaRPr sz="2133" dirty="0"/>
          </a:p>
          <a:p>
            <a:pPr lvl="1">
              <a:spcBef>
                <a:spcPts val="0"/>
              </a:spcBef>
            </a:pPr>
            <a:r>
              <a:rPr lang="en" sz="1867" dirty="0"/>
              <a:t>EX: Global warming can change freshwater levels</a:t>
            </a:r>
            <a:r>
              <a:rPr lang="en" sz="1867" dirty="0" smtClean="0"/>
              <a:t>.</a:t>
            </a:r>
          </a:p>
          <a:p>
            <a:pPr lvl="1">
              <a:spcBef>
                <a:spcPts val="0"/>
              </a:spcBef>
            </a:pPr>
            <a:r>
              <a:rPr lang="en" sz="1867" dirty="0" smtClean="0"/>
              <a:t>EX: Public and Private property limitations</a:t>
            </a:r>
            <a:endParaRPr sz="1867" dirty="0"/>
          </a:p>
          <a:p>
            <a:pPr indent="-440256">
              <a:buSzPts val="1600"/>
            </a:pPr>
            <a:r>
              <a:rPr lang="en" sz="2133" dirty="0" smtClean="0"/>
              <a:t>During </a:t>
            </a:r>
            <a:r>
              <a:rPr lang="en" sz="2133" dirty="0"/>
              <a:t>this process, </a:t>
            </a:r>
            <a:r>
              <a:rPr lang="en" sz="2133" dirty="0" smtClean="0"/>
              <a:t>adjustments </a:t>
            </a:r>
            <a:r>
              <a:rPr lang="en" sz="2133" dirty="0"/>
              <a:t>must be applied adaptively to help the population and the environment.</a:t>
            </a:r>
            <a:endParaRPr sz="2133" dirty="0"/>
          </a:p>
          <a:p>
            <a:pPr marL="1219170" indent="0">
              <a:spcBef>
                <a:spcPts val="2133"/>
              </a:spcBef>
              <a:spcAft>
                <a:spcPts val="2133"/>
              </a:spcAft>
              <a:buNone/>
            </a:pPr>
            <a:endParaRPr sz="2133" dirty="0"/>
          </a:p>
        </p:txBody>
      </p:sp>
    </p:spTree>
    <p:extLst>
      <p:ext uri="{BB962C8B-B14F-4D97-AF65-F5344CB8AC3E}">
        <p14:creationId xmlns:p14="http://schemas.microsoft.com/office/powerpoint/2010/main" val="40250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17474" b="-1521"/>
          <a:stretch/>
        </p:blipFill>
        <p:spPr bwMode="auto">
          <a:xfrm>
            <a:off x="855789" y="270819"/>
            <a:ext cx="9647453" cy="667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58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415600" y="593367"/>
            <a:ext cx="11360800" cy="817600"/>
          </a:xfrm>
          <a:prstGeom prst="rect">
            <a:avLst/>
          </a:prstGeom>
        </p:spPr>
        <p:txBody>
          <a:bodyPr spcFirstLastPara="1" vert="horz" wrap="square" lIns="121900" tIns="121900" rIns="121900" bIns="121900" rtlCol="0" anchor="t" anchorCtr="0">
            <a:noAutofit/>
          </a:bodyPr>
          <a:lstStyle/>
          <a:p>
            <a:pPr>
              <a:buClr>
                <a:schemeClr val="dk1"/>
              </a:buClr>
              <a:buSzPts val="1100"/>
            </a:pPr>
            <a:r>
              <a:rPr lang="en"/>
              <a:t>The Scientific Method </a:t>
            </a:r>
            <a:endParaRPr/>
          </a:p>
        </p:txBody>
      </p:sp>
      <p:sp>
        <p:nvSpPr>
          <p:cNvPr id="191" name="Google Shape;191;p26"/>
          <p:cNvSpPr txBox="1">
            <a:spLocks noGrp="1"/>
          </p:cNvSpPr>
          <p:nvPr>
            <p:ph type="body" idx="1"/>
          </p:nvPr>
        </p:nvSpPr>
        <p:spPr>
          <a:xfrm>
            <a:off x="415600" y="1562133"/>
            <a:ext cx="11360800" cy="4529600"/>
          </a:xfrm>
          <a:prstGeom prst="rect">
            <a:avLst/>
          </a:prstGeom>
        </p:spPr>
        <p:txBody>
          <a:bodyPr spcFirstLastPara="1" vert="horz" wrap="square" lIns="121900" tIns="121900" rIns="121900" bIns="121900" rtlCol="0" anchor="t" anchorCtr="0">
            <a:noAutofit/>
          </a:bodyPr>
          <a:lstStyle/>
          <a:p>
            <a:pPr marL="0" indent="0">
              <a:buClr>
                <a:schemeClr val="dk1"/>
              </a:buClr>
              <a:buSzPts val="1100"/>
              <a:buNone/>
            </a:pPr>
            <a:r>
              <a:rPr lang="en"/>
              <a:t>The </a:t>
            </a:r>
            <a:r>
              <a:rPr lang="en" b="1"/>
              <a:t>scientific method</a:t>
            </a:r>
            <a:r>
              <a:rPr lang="en"/>
              <a:t> is an objective method used to explore the natural world and predict the outcome of certain events, processes, or changes. </a:t>
            </a:r>
            <a:endParaRPr/>
          </a:p>
          <a:p>
            <a:pPr>
              <a:spcBef>
                <a:spcPts val="2133"/>
              </a:spcBef>
            </a:pPr>
            <a:r>
              <a:rPr lang="en" b="1"/>
              <a:t>Observing and questioning</a:t>
            </a:r>
            <a:endParaRPr/>
          </a:p>
          <a:p>
            <a:r>
              <a:rPr lang="en" b="1"/>
              <a:t>Forming a hypothesis (*and forming a </a:t>
            </a:r>
            <a:r>
              <a:rPr lang="en" b="1" u="sng"/>
              <a:t>Null Hypothesis</a:t>
            </a:r>
            <a:r>
              <a:rPr lang="en" b="1"/>
              <a:t> that says there is no significance between two variables by which the researches tries to disprove)</a:t>
            </a:r>
            <a:endParaRPr b="1"/>
          </a:p>
          <a:p>
            <a:r>
              <a:rPr lang="en" b="1"/>
              <a:t>Testing the hypothesis</a:t>
            </a:r>
            <a:endParaRPr b="1"/>
          </a:p>
          <a:p>
            <a:r>
              <a:rPr lang="en" b="1"/>
              <a:t>Collecting and Analyzing the data</a:t>
            </a:r>
            <a:endParaRPr b="1"/>
          </a:p>
          <a:p>
            <a:r>
              <a:rPr lang="en" b="1"/>
              <a:t>Developing a Conclusion</a:t>
            </a:r>
            <a:endParaRPr b="1"/>
          </a:p>
        </p:txBody>
      </p:sp>
    </p:spTree>
    <p:extLst>
      <p:ext uri="{BB962C8B-B14F-4D97-AF65-F5344CB8AC3E}">
        <p14:creationId xmlns:p14="http://schemas.microsoft.com/office/powerpoint/2010/main" val="3548162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415600" y="593367"/>
            <a:ext cx="11360800" cy="817600"/>
          </a:xfrm>
          <a:prstGeom prst="rect">
            <a:avLst/>
          </a:prstGeom>
        </p:spPr>
        <p:txBody>
          <a:bodyPr spcFirstLastPara="1" vert="horz" wrap="square" lIns="121900" tIns="121900" rIns="121900" bIns="121900" rtlCol="0" anchor="t" anchorCtr="0">
            <a:noAutofit/>
          </a:bodyPr>
          <a:lstStyle/>
          <a:p>
            <a:r>
              <a:rPr lang="en"/>
              <a:t>Precision &amp; Accuracy</a:t>
            </a:r>
            <a:endParaRPr/>
          </a:p>
        </p:txBody>
      </p:sp>
      <p:sp>
        <p:nvSpPr>
          <p:cNvPr id="197" name="Google Shape;197;p27"/>
          <p:cNvSpPr txBox="1">
            <a:spLocks noGrp="1"/>
          </p:cNvSpPr>
          <p:nvPr>
            <p:ph type="body" idx="1"/>
          </p:nvPr>
        </p:nvSpPr>
        <p:spPr>
          <a:xfrm>
            <a:off x="415600" y="1562133"/>
            <a:ext cx="11360800" cy="4529600"/>
          </a:xfrm>
          <a:prstGeom prst="rect">
            <a:avLst/>
          </a:prstGeom>
        </p:spPr>
        <p:txBody>
          <a:bodyPr spcFirstLastPara="1" vert="horz" wrap="square" lIns="121900" tIns="121900" rIns="121900" bIns="121900" rtlCol="0" anchor="t" anchorCtr="0">
            <a:noAutofit/>
          </a:bodyPr>
          <a:lstStyle/>
          <a:p>
            <a:pPr marL="0" indent="0">
              <a:buNone/>
            </a:pPr>
            <a:r>
              <a:rPr lang="en"/>
              <a:t>When collecting data, results should be precise and accurate.</a:t>
            </a:r>
            <a:endParaRPr/>
          </a:p>
          <a:p>
            <a:pPr>
              <a:spcBef>
                <a:spcPts val="2133"/>
              </a:spcBef>
            </a:pPr>
            <a:r>
              <a:rPr lang="en" b="1"/>
              <a:t>Precision-</a:t>
            </a:r>
            <a:r>
              <a:rPr lang="en"/>
              <a:t> how close to the repeated measurements of a sample are to one another</a:t>
            </a:r>
            <a:endParaRPr/>
          </a:p>
          <a:p>
            <a:r>
              <a:rPr lang="en" b="1"/>
              <a:t>Accuracy- </a:t>
            </a:r>
            <a:r>
              <a:rPr lang="en"/>
              <a:t>how close a measured value is to the actual or true value</a:t>
            </a:r>
            <a:endParaRPr/>
          </a:p>
        </p:txBody>
      </p:sp>
      <p:pic>
        <p:nvPicPr>
          <p:cNvPr id="198" name="Google Shape;198;p27"/>
          <p:cNvPicPr preferRelativeResize="0"/>
          <p:nvPr/>
        </p:nvPicPr>
        <p:blipFill rotWithShape="1">
          <a:blip r:embed="rId3">
            <a:alphaModFix/>
          </a:blip>
          <a:srcRect t="24613" b="11173"/>
          <a:stretch/>
        </p:blipFill>
        <p:spPr>
          <a:xfrm>
            <a:off x="2799834" y="3740767"/>
            <a:ext cx="5910633" cy="2776767"/>
          </a:xfrm>
          <a:prstGeom prst="rect">
            <a:avLst/>
          </a:prstGeom>
          <a:noFill/>
          <a:ln>
            <a:noFill/>
          </a:ln>
        </p:spPr>
      </p:pic>
    </p:spTree>
    <p:extLst>
      <p:ext uri="{BB962C8B-B14F-4D97-AF65-F5344CB8AC3E}">
        <p14:creationId xmlns:p14="http://schemas.microsoft.com/office/powerpoint/2010/main" val="251836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415600" y="593367"/>
            <a:ext cx="11360800" cy="817600"/>
          </a:xfrm>
          <a:prstGeom prst="rect">
            <a:avLst/>
          </a:prstGeom>
        </p:spPr>
        <p:txBody>
          <a:bodyPr spcFirstLastPara="1" vert="horz" wrap="square" lIns="121900" tIns="121900" rIns="121900" bIns="121900" rtlCol="0" anchor="t" anchorCtr="0">
            <a:noAutofit/>
          </a:bodyPr>
          <a:lstStyle/>
          <a:p>
            <a:pPr>
              <a:buClr>
                <a:schemeClr val="dk1"/>
              </a:buClr>
              <a:buSzPts val="1100"/>
            </a:pPr>
            <a:r>
              <a:rPr lang="en"/>
              <a:t>Interpreting Results &amp; Disseminating Findings</a:t>
            </a:r>
            <a:endParaRPr/>
          </a:p>
        </p:txBody>
      </p:sp>
      <p:sp>
        <p:nvSpPr>
          <p:cNvPr id="204" name="Google Shape;204;p28"/>
          <p:cNvSpPr txBox="1">
            <a:spLocks noGrp="1"/>
          </p:cNvSpPr>
          <p:nvPr>
            <p:ph type="body" idx="1"/>
          </p:nvPr>
        </p:nvSpPr>
        <p:spPr>
          <a:xfrm>
            <a:off x="415600" y="1562133"/>
            <a:ext cx="11360800" cy="4529600"/>
          </a:xfrm>
          <a:prstGeom prst="rect">
            <a:avLst/>
          </a:prstGeom>
        </p:spPr>
        <p:txBody>
          <a:bodyPr spcFirstLastPara="1" vert="horz" wrap="square" lIns="121900" tIns="121900" rIns="121900" bIns="121900" rtlCol="0" anchor="t" anchorCtr="0">
            <a:noAutofit/>
          </a:bodyPr>
          <a:lstStyle/>
          <a:p>
            <a:pPr indent="-448722">
              <a:buSzPts val="1700"/>
            </a:pPr>
            <a:r>
              <a:rPr lang="en" sz="2267" b="1" dirty="0"/>
              <a:t>Interpreting results- </a:t>
            </a:r>
            <a:r>
              <a:rPr lang="en" sz="2267" dirty="0"/>
              <a:t>results are interpreted using the two main types of reasoning</a:t>
            </a:r>
            <a:endParaRPr sz="2267" dirty="0"/>
          </a:p>
          <a:p>
            <a:pPr lvl="1" indent="-448722">
              <a:spcBef>
                <a:spcPts val="0"/>
              </a:spcBef>
              <a:buSzPts val="1700"/>
            </a:pPr>
            <a:r>
              <a:rPr lang="en" sz="2267" b="1" dirty="0"/>
              <a:t>Inductive reasoning </a:t>
            </a:r>
            <a:r>
              <a:rPr lang="en" sz="2267" dirty="0"/>
              <a:t>is the process that starts with a specific fact or observation that leads to a general statement. (Example: a scientist is studying a species of bird and makes a statement about all birds of that species.)</a:t>
            </a:r>
            <a:endParaRPr sz="2267" dirty="0"/>
          </a:p>
          <a:p>
            <a:pPr lvl="1" indent="-448722">
              <a:spcBef>
                <a:spcPts val="0"/>
              </a:spcBef>
              <a:buSzPts val="1700"/>
            </a:pPr>
            <a:r>
              <a:rPr lang="en" sz="2267" b="1" dirty="0"/>
              <a:t>Deductive reasoning </a:t>
            </a:r>
            <a:r>
              <a:rPr lang="en" sz="2267" dirty="0"/>
              <a:t>is the process of applying a general statement to specific facts or situations. (Example: We know that air pollution kills trees. Someone sees a dead tree and says it’s due to air </a:t>
            </a:r>
            <a:r>
              <a:rPr lang="en" sz="2267" dirty="0" smtClean="0"/>
              <a:t>pollution</a:t>
            </a:r>
            <a:r>
              <a:rPr lang="en" sz="2267" dirty="0"/>
              <a:t>)</a:t>
            </a:r>
            <a:endParaRPr sz="2267" dirty="0"/>
          </a:p>
        </p:txBody>
      </p:sp>
    </p:spTree>
    <p:extLst>
      <p:ext uri="{BB962C8B-B14F-4D97-AF65-F5344CB8AC3E}">
        <p14:creationId xmlns:p14="http://schemas.microsoft.com/office/powerpoint/2010/main" val="377602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415600" y="593367"/>
            <a:ext cx="11360800" cy="817600"/>
          </a:xfrm>
          <a:prstGeom prst="rect">
            <a:avLst/>
          </a:prstGeom>
        </p:spPr>
        <p:txBody>
          <a:bodyPr spcFirstLastPara="1" vert="horz" wrap="square" lIns="121900" tIns="121900" rIns="121900" bIns="121900" rtlCol="0" anchor="t" anchorCtr="0">
            <a:noAutofit/>
          </a:bodyPr>
          <a:lstStyle/>
          <a:p>
            <a:r>
              <a:rPr lang="en"/>
              <a:t>The Chlorpyrifos Investigation</a:t>
            </a:r>
            <a:endParaRPr/>
          </a:p>
        </p:txBody>
      </p:sp>
      <p:sp>
        <p:nvSpPr>
          <p:cNvPr id="210" name="Google Shape;210;p29"/>
          <p:cNvSpPr txBox="1">
            <a:spLocks noGrp="1"/>
          </p:cNvSpPr>
          <p:nvPr>
            <p:ph type="body" idx="1"/>
          </p:nvPr>
        </p:nvSpPr>
        <p:spPr>
          <a:xfrm>
            <a:off x="415600" y="1562133"/>
            <a:ext cx="11360800" cy="4529600"/>
          </a:xfrm>
          <a:prstGeom prst="rect">
            <a:avLst/>
          </a:prstGeom>
        </p:spPr>
        <p:txBody>
          <a:bodyPr spcFirstLastPara="1" vert="horz" wrap="square" lIns="121900" tIns="121900" rIns="121900" bIns="121900" rtlCol="0" anchor="t" anchorCtr="0">
            <a:noAutofit/>
          </a:bodyPr>
          <a:lstStyle/>
          <a:p>
            <a:r>
              <a:rPr lang="en"/>
              <a:t>In the 1990s, scientists suspected that organophosphates (chemicals used in insecticides) might have serious effects on the human central nervous system.</a:t>
            </a:r>
            <a:endParaRPr/>
          </a:p>
          <a:p>
            <a:pPr lvl="1" indent="-457189">
              <a:spcBef>
                <a:spcPts val="0"/>
              </a:spcBef>
              <a:buSzPts val="1800"/>
            </a:pPr>
            <a:r>
              <a:rPr lang="en"/>
              <a:t>ADHD, Cerebral Palsy, Birth Defects, etc.</a:t>
            </a:r>
            <a:endParaRPr/>
          </a:p>
          <a:p>
            <a:r>
              <a:rPr lang="en"/>
              <a:t>One of these chemicals, </a:t>
            </a:r>
            <a:r>
              <a:rPr lang="en" b="1"/>
              <a:t>chlorpyrifos</a:t>
            </a:r>
            <a:r>
              <a:rPr lang="en"/>
              <a:t>, was among the most widely used pesticides in the world. </a:t>
            </a:r>
            <a:endParaRPr/>
          </a:p>
          <a:p>
            <a:pPr indent="0">
              <a:spcBef>
                <a:spcPts val="2133"/>
              </a:spcBef>
              <a:spcAft>
                <a:spcPts val="2133"/>
              </a:spcAft>
              <a:buNone/>
            </a:pPr>
            <a:endParaRPr/>
          </a:p>
        </p:txBody>
      </p:sp>
    </p:spTree>
    <p:extLst>
      <p:ext uri="{BB962C8B-B14F-4D97-AF65-F5344CB8AC3E}">
        <p14:creationId xmlns:p14="http://schemas.microsoft.com/office/powerpoint/2010/main" val="2800860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2397</Words>
  <Application>Microsoft Office PowerPoint</Application>
  <PresentationFormat>Widescreen</PresentationFormat>
  <Paragraphs>239</Paragraphs>
  <Slides>41</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Arial</vt:lpstr>
      <vt:lpstr>Arial Narrow</vt:lpstr>
      <vt:lpstr>Arial Rounded MT Bold</vt:lpstr>
      <vt:lpstr>Calibri</vt:lpstr>
      <vt:lpstr>Calibri Light</vt:lpstr>
      <vt:lpstr>Righteous</vt:lpstr>
      <vt:lpstr>Times</vt:lpstr>
      <vt:lpstr>Office Theme</vt:lpstr>
      <vt:lpstr>APES </vt:lpstr>
      <vt:lpstr>Environmental Studies Includes additional subjects Environmental policy Economics Literature  Ethics   Understanding Environmental  Sciences can help us become  aware of the impact and consequences of human  activities on our Earth’s ecosystems.</vt:lpstr>
      <vt:lpstr>The cod itself is a system The predator-prey relationship between two fish is a system Ocean currents and their effects on fish populations is a system Human activities and laws are part of a larger system Ultimately, all four of these systems not only coexist, but constantly interact.</vt:lpstr>
      <vt:lpstr>Environmental Science is the study that  looks at interactions among human  Systems and those found in nature  Fracking can cause changes to a nearby well of drinking water  </vt:lpstr>
      <vt:lpstr>PowerPoint Presentation</vt:lpstr>
      <vt:lpstr>The Scientific Method </vt:lpstr>
      <vt:lpstr>Precision &amp; Accuracy</vt:lpstr>
      <vt:lpstr>Interpreting Results &amp; Disseminating Findings</vt:lpstr>
      <vt:lpstr>The Chlorpyrifos Investigation</vt:lpstr>
      <vt:lpstr>Using the Scientific Method </vt:lpstr>
      <vt:lpstr>Conducting a Controlled Experiment</vt:lpstr>
      <vt:lpstr>Matter and Mass</vt:lpstr>
      <vt:lpstr>Structure of an Atom</vt:lpstr>
      <vt:lpstr>Radioactivity</vt:lpstr>
      <vt:lpstr>Chemical Reaction and the Conservation of Matter</vt:lpstr>
      <vt:lpstr>Properties of Water </vt:lpstr>
      <vt:lpstr>Acid/Bases </vt:lpstr>
      <vt:lpstr>Energy</vt:lpstr>
      <vt:lpstr>Energy (Cont.)</vt:lpstr>
      <vt:lpstr>Matter and energy flow in the environment</vt:lpstr>
      <vt:lpstr>Inputs and Outputs</vt:lpstr>
      <vt:lpstr>Law of T. describe how energy behaves </vt:lpstr>
      <vt:lpstr>Law of T. describe how energy behaves </vt:lpstr>
      <vt:lpstr>EARTH’S INTERACTIVE COMPONENTS</vt:lpstr>
      <vt:lpstr>Sustainability</vt:lpstr>
      <vt:lpstr>Earth Resources</vt:lpstr>
      <vt:lpstr>Four Global Environmental Problems</vt:lpstr>
      <vt:lpstr>PowerPoint Presentation</vt:lpstr>
      <vt:lpstr>Pollution</vt:lpstr>
      <vt:lpstr>Global Warming</vt:lpstr>
      <vt:lpstr>Loss of Biodiversity</vt:lpstr>
      <vt:lpstr>PowerPoint Presentation</vt:lpstr>
      <vt:lpstr>Our Ecological Footprint</vt:lpstr>
      <vt:lpstr>THE “COMMONS” – RESOURCES SHARED BY ALL </vt:lpstr>
      <vt:lpstr>What is the “Tragedy of the Commons”?</vt:lpstr>
      <vt:lpstr>Case Study: California’s Mono Lake</vt:lpstr>
      <vt:lpstr>Our Impact on the Mono Lake</vt:lpstr>
      <vt:lpstr>Recovery of the Mono Lake</vt:lpstr>
      <vt:lpstr>The Florida Everglades and Our Impact</vt:lpstr>
      <vt:lpstr>Can We Save It?</vt:lpstr>
      <vt:lpstr>Planning for the Future-  an Adaptive Management Plan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Dahlia Sanchez</dc:creator>
  <cp:lastModifiedBy>Chaps</cp:lastModifiedBy>
  <cp:revision>36</cp:revision>
  <dcterms:created xsi:type="dcterms:W3CDTF">2015-08-28T18:09:22Z</dcterms:created>
  <dcterms:modified xsi:type="dcterms:W3CDTF">2019-01-20T05:23:28Z</dcterms:modified>
</cp:coreProperties>
</file>