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88" r:id="rId3"/>
    <p:sldId id="261" r:id="rId4"/>
    <p:sldId id="262" r:id="rId5"/>
    <p:sldId id="280" r:id="rId6"/>
    <p:sldId id="263" r:id="rId7"/>
    <p:sldId id="258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78" r:id="rId20"/>
    <p:sldId id="277" r:id="rId21"/>
    <p:sldId id="257" r:id="rId22"/>
    <p:sldId id="286" r:id="rId23"/>
    <p:sldId id="281" r:id="rId24"/>
    <p:sldId id="282" r:id="rId25"/>
    <p:sldId id="284" r:id="rId26"/>
    <p:sldId id="285" r:id="rId27"/>
    <p:sldId id="287" r:id="rId28"/>
    <p:sldId id="289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2DD-73F2-4241-978C-D48638DB8E5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D809-7379-4E31-8513-156794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2DD-73F2-4241-978C-D48638DB8E5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D809-7379-4E31-8513-156794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4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F04A2DD-73F2-4241-978C-D48638DB8E5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DD0D809-7379-4E31-8513-156794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2DD-73F2-4241-978C-D48638DB8E5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D809-7379-4E31-8513-156794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4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04A2DD-73F2-4241-978C-D48638DB8E5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0D809-7379-4E31-8513-156794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8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2DD-73F2-4241-978C-D48638DB8E5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D809-7379-4E31-8513-156794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5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2DD-73F2-4241-978C-D48638DB8E5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D809-7379-4E31-8513-156794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2DD-73F2-4241-978C-D48638DB8E5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D809-7379-4E31-8513-156794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1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2DD-73F2-4241-978C-D48638DB8E5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D809-7379-4E31-8513-156794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2DD-73F2-4241-978C-D48638DB8E5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D809-7379-4E31-8513-156794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9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2DD-73F2-4241-978C-D48638DB8E5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D809-7379-4E31-8513-156794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6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F04A2DD-73F2-4241-978C-D48638DB8E5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DD0D809-7379-4E31-8513-156794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89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OsAbTi9tH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uXewS9dJU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fhbbFd4icY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Egqrq51z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17" y="1030288"/>
            <a:ext cx="6858000" cy="5143500"/>
          </a:xfrm>
          <a:prstGeom prst="rect">
            <a:avLst/>
          </a:prstGeom>
        </p:spPr>
      </p:pic>
      <p:pic>
        <p:nvPicPr>
          <p:cNvPr id="5" name="Picture 2" descr="http://www.burlesonisd.net/home/sites/burlesonisd.net/files/u24/STAAR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0" y="1030288"/>
            <a:ext cx="65120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92662" y="2638097"/>
            <a:ext cx="2070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EOC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170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0" r="11920" b="35115"/>
          <a:stretch/>
        </p:blipFill>
        <p:spPr>
          <a:xfrm>
            <a:off x="431204" y="1713470"/>
            <a:ext cx="8218526" cy="4794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503" y="428368"/>
            <a:ext cx="11416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OSMOSIS =  is diffusion of water molecules through the cell membrane.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          **there are 3 solutions that can affect the direction of osmosis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0" t="66301" r="42467" b="14096"/>
          <a:stretch/>
        </p:blipFill>
        <p:spPr>
          <a:xfrm>
            <a:off x="7879869" y="1991504"/>
            <a:ext cx="1577130" cy="1188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65550" r="63529" b="14945"/>
          <a:stretch/>
        </p:blipFill>
        <p:spPr>
          <a:xfrm>
            <a:off x="7920569" y="3336152"/>
            <a:ext cx="1623609" cy="126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3" t="65569" r="22354" b="14489"/>
          <a:stretch/>
        </p:blipFill>
        <p:spPr>
          <a:xfrm>
            <a:off x="8020215" y="5040684"/>
            <a:ext cx="1535183" cy="122124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8642248" y="2554771"/>
            <a:ext cx="528507" cy="218114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317119" y="3903289"/>
            <a:ext cx="267767" cy="283918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92280" y="5651306"/>
            <a:ext cx="276154" cy="292666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511653" y="3911966"/>
            <a:ext cx="276154" cy="292666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462893" y="1791039"/>
            <a:ext cx="273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O</a:t>
            </a:r>
            <a:r>
              <a:rPr lang="en-US" sz="1600" u="sng" dirty="0" smtClean="0"/>
              <a:t>utside cell:</a:t>
            </a:r>
          </a:p>
          <a:p>
            <a:r>
              <a:rPr lang="en-US" sz="1600" dirty="0" smtClean="0"/>
              <a:t>(High solute/Low water)</a:t>
            </a:r>
          </a:p>
          <a:p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sz="1600" u="sng" dirty="0" smtClean="0"/>
              <a:t>Inside of cell: </a:t>
            </a:r>
          </a:p>
          <a:p>
            <a:r>
              <a:rPr lang="en-US" sz="1600" dirty="0" smtClean="0"/>
              <a:t>(Low solute/ High water)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44178" y="3336152"/>
            <a:ext cx="27350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O</a:t>
            </a:r>
            <a:r>
              <a:rPr lang="en-US" sz="1600" u="sng" dirty="0" smtClean="0"/>
              <a:t>utside cell:</a:t>
            </a:r>
          </a:p>
          <a:p>
            <a:r>
              <a:rPr lang="en-US" sz="1400" dirty="0" smtClean="0"/>
              <a:t>(same solute/same water)</a:t>
            </a:r>
          </a:p>
          <a:p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sz="1600" u="sng" dirty="0" smtClean="0"/>
              <a:t>Inside of cell: </a:t>
            </a:r>
          </a:p>
          <a:p>
            <a:r>
              <a:rPr lang="en-US" sz="1400" dirty="0" smtClean="0"/>
              <a:t>(same solute/ same water)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44177" y="4989586"/>
            <a:ext cx="273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O</a:t>
            </a:r>
            <a:r>
              <a:rPr lang="en-US" sz="1600" u="sng" dirty="0" smtClean="0"/>
              <a:t>utside cell:</a:t>
            </a:r>
          </a:p>
          <a:p>
            <a:r>
              <a:rPr lang="en-US" sz="1600" dirty="0" smtClean="0"/>
              <a:t>(Low solute/High water)</a:t>
            </a:r>
          </a:p>
          <a:p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sz="1600" u="sng" dirty="0" smtClean="0"/>
              <a:t>Inside of cell: </a:t>
            </a:r>
          </a:p>
          <a:p>
            <a:r>
              <a:rPr lang="en-US" sz="1600" dirty="0" smtClean="0"/>
              <a:t>(High solute/ Low water)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54" y="197708"/>
            <a:ext cx="118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4B-R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3" r="10670" b="-64"/>
          <a:stretch/>
        </p:blipFill>
        <p:spPr>
          <a:xfrm>
            <a:off x="1692651" y="1535185"/>
            <a:ext cx="7828853" cy="5092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1014" y="768536"/>
            <a:ext cx="698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BACTERIAL CELL          VS               VIRUS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665828" y="2223083"/>
            <a:ext cx="1174458" cy="486561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900719" y="2223083"/>
            <a:ext cx="939567" cy="1224794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305100" y="2223083"/>
            <a:ext cx="1535186" cy="1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848676" y="1819817"/>
            <a:ext cx="2088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CAPSID=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OUTER PROTEIN COAT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623" y="3296873"/>
            <a:ext cx="873529" cy="377505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6979640" y="3020037"/>
            <a:ext cx="269682" cy="318781"/>
          </a:xfrm>
          <a:custGeom>
            <a:avLst/>
            <a:gdLst>
              <a:gd name="connsiteX0" fmla="*/ 50334 w 269682"/>
              <a:gd name="connsiteY0" fmla="*/ 0 h 318781"/>
              <a:gd name="connsiteX1" fmla="*/ 92279 w 269682"/>
              <a:gd name="connsiteY1" fmla="*/ 41945 h 318781"/>
              <a:gd name="connsiteX2" fmla="*/ 159391 w 269682"/>
              <a:gd name="connsiteY2" fmla="*/ 67112 h 318781"/>
              <a:gd name="connsiteX3" fmla="*/ 260059 w 269682"/>
              <a:gd name="connsiteY3" fmla="*/ 75501 h 318781"/>
              <a:gd name="connsiteX4" fmla="*/ 268448 w 269682"/>
              <a:gd name="connsiteY4" fmla="*/ 176169 h 318781"/>
              <a:gd name="connsiteX5" fmla="*/ 243281 w 269682"/>
              <a:gd name="connsiteY5" fmla="*/ 192946 h 318781"/>
              <a:gd name="connsiteX6" fmla="*/ 226503 w 269682"/>
              <a:gd name="connsiteY6" fmla="*/ 218113 h 318781"/>
              <a:gd name="connsiteX7" fmla="*/ 234892 w 269682"/>
              <a:gd name="connsiteY7" fmla="*/ 285225 h 318781"/>
              <a:gd name="connsiteX8" fmla="*/ 209725 w 269682"/>
              <a:gd name="connsiteY8" fmla="*/ 302003 h 318781"/>
              <a:gd name="connsiteX9" fmla="*/ 125835 w 269682"/>
              <a:gd name="connsiteY9" fmla="*/ 318781 h 318781"/>
              <a:gd name="connsiteX10" fmla="*/ 117446 w 269682"/>
              <a:gd name="connsiteY10" fmla="*/ 293614 h 318781"/>
              <a:gd name="connsiteX11" fmla="*/ 109057 w 269682"/>
              <a:gd name="connsiteY11" fmla="*/ 260058 h 318781"/>
              <a:gd name="connsiteX12" fmla="*/ 0 w 269682"/>
              <a:gd name="connsiteY12" fmla="*/ 201335 h 318781"/>
              <a:gd name="connsiteX13" fmla="*/ 25167 w 269682"/>
              <a:gd name="connsiteY13" fmla="*/ 192946 h 318781"/>
              <a:gd name="connsiteX14" fmla="*/ 41945 w 269682"/>
              <a:gd name="connsiteY14" fmla="*/ 176169 h 318781"/>
              <a:gd name="connsiteX15" fmla="*/ 67112 w 269682"/>
              <a:gd name="connsiteY15" fmla="*/ 167780 h 318781"/>
              <a:gd name="connsiteX16" fmla="*/ 109057 w 269682"/>
              <a:gd name="connsiteY16" fmla="*/ 159391 h 3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682" h="318781">
                <a:moveTo>
                  <a:pt x="50334" y="0"/>
                </a:moveTo>
                <a:cubicBezTo>
                  <a:pt x="64316" y="13982"/>
                  <a:pt x="77398" y="28924"/>
                  <a:pt x="92279" y="41945"/>
                </a:cubicBezTo>
                <a:cubicBezTo>
                  <a:pt x="115138" y="61947"/>
                  <a:pt x="127601" y="63372"/>
                  <a:pt x="159391" y="67112"/>
                </a:cubicBezTo>
                <a:cubicBezTo>
                  <a:pt x="192833" y="71046"/>
                  <a:pt x="226503" y="72705"/>
                  <a:pt x="260059" y="75501"/>
                </a:cubicBezTo>
                <a:cubicBezTo>
                  <a:pt x="262855" y="109057"/>
                  <a:pt x="273210" y="142835"/>
                  <a:pt x="268448" y="176169"/>
                </a:cubicBezTo>
                <a:cubicBezTo>
                  <a:pt x="267022" y="186150"/>
                  <a:pt x="250410" y="185817"/>
                  <a:pt x="243281" y="192946"/>
                </a:cubicBezTo>
                <a:cubicBezTo>
                  <a:pt x="236152" y="200075"/>
                  <a:pt x="232096" y="209724"/>
                  <a:pt x="226503" y="218113"/>
                </a:cubicBezTo>
                <a:cubicBezTo>
                  <a:pt x="264335" y="230724"/>
                  <a:pt x="269405" y="223101"/>
                  <a:pt x="234892" y="285225"/>
                </a:cubicBezTo>
                <a:cubicBezTo>
                  <a:pt x="229996" y="294039"/>
                  <a:pt x="218743" y="297494"/>
                  <a:pt x="209725" y="302003"/>
                </a:cubicBezTo>
                <a:cubicBezTo>
                  <a:pt x="186298" y="313716"/>
                  <a:pt x="147476" y="315689"/>
                  <a:pt x="125835" y="318781"/>
                </a:cubicBezTo>
                <a:cubicBezTo>
                  <a:pt x="123039" y="310392"/>
                  <a:pt x="117446" y="302457"/>
                  <a:pt x="117446" y="293614"/>
                </a:cubicBezTo>
                <a:cubicBezTo>
                  <a:pt x="117446" y="239632"/>
                  <a:pt x="141808" y="210932"/>
                  <a:pt x="109057" y="260058"/>
                </a:cubicBezTo>
                <a:cubicBezTo>
                  <a:pt x="100901" y="257611"/>
                  <a:pt x="0" y="245442"/>
                  <a:pt x="0" y="201335"/>
                </a:cubicBezTo>
                <a:cubicBezTo>
                  <a:pt x="0" y="192492"/>
                  <a:pt x="16778" y="195742"/>
                  <a:pt x="25167" y="192946"/>
                </a:cubicBezTo>
                <a:cubicBezTo>
                  <a:pt x="82692" y="212121"/>
                  <a:pt x="29162" y="201734"/>
                  <a:pt x="41945" y="176169"/>
                </a:cubicBezTo>
                <a:cubicBezTo>
                  <a:pt x="45900" y="168260"/>
                  <a:pt x="58609" y="170209"/>
                  <a:pt x="67112" y="167780"/>
                </a:cubicBezTo>
                <a:cubicBezTo>
                  <a:pt x="98847" y="158713"/>
                  <a:pt x="90238" y="159391"/>
                  <a:pt x="109057" y="15939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07077" y="3598065"/>
            <a:ext cx="1738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Nucleic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Acid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(DNA/RNA)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989" y="263611"/>
            <a:ext cx="72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4C -R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00" y="1703962"/>
            <a:ext cx="3805777" cy="34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7250" y="328250"/>
            <a:ext cx="7636004" cy="11463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 smtClean="0"/>
              <a:t>Virus REPLICATION</a:t>
            </a:r>
            <a:endParaRPr lang="en-US" sz="6000" dirty="0"/>
          </a:p>
        </p:txBody>
      </p:sp>
      <p:pic>
        <p:nvPicPr>
          <p:cNvPr id="3" name="Picture 6" descr="http://3.bp.blogspot.com/-fXa8PQfjlKU/UN_x9_9xqiI/AAAAAAAABnE/rxE_JA5nOCs/s1600/SalvadasParaMorir_3_bacteriophage-t4-virus-group-1-russell-kight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0" y="1300318"/>
            <a:ext cx="2552700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11345" r="44190" b="18501"/>
          <a:stretch/>
        </p:blipFill>
        <p:spPr>
          <a:xfrm>
            <a:off x="3549951" y="1300317"/>
            <a:ext cx="5380510" cy="5413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843" y="4275438"/>
            <a:ext cx="2972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VIRUSES ARE PATHOGENS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because they  must use a living host cell to replicate which results with disease.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805" y="328250"/>
            <a:ext cx="11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4C-R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18271" y="1474573"/>
            <a:ext cx="2596739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LYTIC CYCLE =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* RAPID (FAST)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 – 7 DAYS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Releases more viruses which destroys the host cell by LYSIS (cell bursting)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8271" y="4006968"/>
            <a:ext cx="2596739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LYSOGENIC CYCLE =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* LONG (SLOW)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1 – 10 YEARS 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Virus Nucleic Acid (Prophage) remains dormant as host cell divides before entering Lytic cycle</a:t>
            </a:r>
          </a:p>
        </p:txBody>
      </p:sp>
    </p:spTree>
    <p:extLst>
      <p:ext uri="{BB962C8B-B14F-4D97-AF65-F5344CB8AC3E}">
        <p14:creationId xmlns:p14="http://schemas.microsoft.com/office/powerpoint/2010/main" val="21756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4" t="59806" r="38737" b="3418"/>
          <a:stretch/>
        </p:blipFill>
        <p:spPr>
          <a:xfrm>
            <a:off x="8554453" y="4138862"/>
            <a:ext cx="3392905" cy="2478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941" y="543697"/>
            <a:ext cx="12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4C-R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140" r="43914" b="77803"/>
          <a:stretch/>
        </p:blipFill>
        <p:spPr>
          <a:xfrm>
            <a:off x="1746092" y="235249"/>
            <a:ext cx="5039719" cy="677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422" y="1383631"/>
            <a:ext cx="10132757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Vaccine= contain pieces of weak viruses that are used to activate the response of the body’s immune cells in order to fight off real viruses with antibodies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874" y="3152274"/>
            <a:ext cx="10118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****Vaccines CAN NOT treat viral infections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****Antibiotics CAN NOT treat viral infections either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Vaccines CAN ONLY prevent viral infections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4" t="18528"/>
          <a:stretch/>
        </p:blipFill>
        <p:spPr>
          <a:xfrm>
            <a:off x="1227438" y="87945"/>
            <a:ext cx="3779086" cy="5455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324" y="584886"/>
            <a:ext cx="93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5A-R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16081" r="46592" b="16311"/>
          <a:stretch/>
        </p:blipFill>
        <p:spPr>
          <a:xfrm>
            <a:off x="6063916" y="300790"/>
            <a:ext cx="5895473" cy="6376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0168" y="3119826"/>
            <a:ext cx="42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4" y="1277714"/>
            <a:ext cx="4229725" cy="1868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8670" y="623801"/>
            <a:ext cx="3762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INTERPHASE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ww.daviddarling.info/images/cell_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95" y="273888"/>
            <a:ext cx="6326994" cy="632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619893" y="5006898"/>
            <a:ext cx="1338146" cy="3456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Checkpoint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722" y="423746"/>
            <a:ext cx="894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5A-R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886" y="3215340"/>
            <a:ext cx="47399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G1</a:t>
            </a:r>
            <a:r>
              <a:rPr lang="en-US" sz="4400" dirty="0" smtClean="0">
                <a:solidFill>
                  <a:schemeClr val="bg1"/>
                </a:solidFill>
              </a:rPr>
              <a:t> =</a:t>
            </a:r>
            <a:r>
              <a:rPr lang="en-US" dirty="0" smtClean="0">
                <a:solidFill>
                  <a:schemeClr val="bg1"/>
                </a:solidFill>
              </a:rPr>
              <a:t> new daughter cell grows and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produces organelles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S </a:t>
            </a:r>
            <a:r>
              <a:rPr lang="en-US" sz="4000" dirty="0" smtClean="0">
                <a:solidFill>
                  <a:schemeClr val="bg1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 DNA is replicated which forms copies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of the chromosomes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G2</a:t>
            </a:r>
            <a:r>
              <a:rPr lang="en-US" sz="4000" dirty="0" smtClean="0">
                <a:solidFill>
                  <a:schemeClr val="bg1"/>
                </a:solidFill>
              </a:rPr>
              <a:t> = </a:t>
            </a:r>
            <a:r>
              <a:rPr lang="en-US" dirty="0" smtClean="0">
                <a:solidFill>
                  <a:schemeClr val="bg1"/>
                </a:solidFill>
              </a:rPr>
              <a:t>cell completes its growth and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prepares for mitosis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1574" y="4035081"/>
            <a:ext cx="3196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INTERPHASE = CELL GROWS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2" t="24274" r="14384" b="16277"/>
          <a:stretch/>
        </p:blipFill>
        <p:spPr>
          <a:xfrm>
            <a:off x="624468" y="1106242"/>
            <a:ext cx="2378482" cy="2891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17" y="1980219"/>
            <a:ext cx="7735861" cy="4216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3322" y="969429"/>
            <a:ext cx="556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MITOSIS = NUCLEAR DIVISION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                             OF BODY CELLS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873" y="444522"/>
            <a:ext cx="82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5A-R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468" y="5487809"/>
            <a:ext cx="252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https://www.youtube.com/watch?v=pOsAbTi9tHw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822" y="416209"/>
            <a:ext cx="10604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CYTOKINESIS </a:t>
            </a:r>
            <a:r>
              <a:rPr lang="en-US" sz="2000" dirty="0" smtClean="0"/>
              <a:t>= WHEN CYTOPLASM DIVIDES THE PARENT CELL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AFTER TELOPHASE</a:t>
            </a:r>
          </a:p>
          <a:p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*** 2 IDENTICAL DAUGHTER CELLS ARE FORMED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29" y="2310301"/>
            <a:ext cx="8377881" cy="3959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232" y="345989"/>
            <a:ext cx="70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5A-R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57" y="106382"/>
            <a:ext cx="8766005" cy="6574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746" y="758283"/>
            <a:ext cx="959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5C-s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908" y="37437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Cell Specialization</a:t>
            </a:r>
          </a:p>
        </p:txBody>
      </p:sp>
      <p:pic>
        <p:nvPicPr>
          <p:cNvPr id="6146" name="Picture 2" descr="http://static.howstuffworks.com/gif/stem-cell-cultivation-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6" r="3794"/>
          <a:stretch/>
        </p:blipFill>
        <p:spPr bwMode="auto">
          <a:xfrm>
            <a:off x="694844" y="1881444"/>
            <a:ext cx="4441461" cy="456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1252" y="2530583"/>
            <a:ext cx="6071017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SAME DNA!!!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DIFFERENT </a:t>
            </a:r>
            <a:r>
              <a:rPr lang="en-US" sz="3600" dirty="0" smtClean="0"/>
              <a:t>GENES ACTIVATED( </a:t>
            </a:r>
            <a:r>
              <a:rPr lang="en-US" sz="3600" dirty="0"/>
              <a:t>TURNED </a:t>
            </a:r>
            <a:r>
              <a:rPr lang="en-US" sz="3600" dirty="0" smtClean="0"/>
              <a:t>ON )</a:t>
            </a:r>
          </a:p>
          <a:p>
            <a:r>
              <a:rPr lang="en-US" sz="3600" dirty="0" smtClean="0"/>
              <a:t>        by enzymes to form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different cell types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1511" y="903249"/>
            <a:ext cx="73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5B-s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0108" y="5729973"/>
            <a:ext cx="5538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https://www.youtube.com/watch?v=I8uXewS9dJU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33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1: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64894" y="2261937"/>
            <a:ext cx="59796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BIOCHEMISTRY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CELLS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CELL TRANSPORT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VIRUSES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17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 r="24115" b="28454"/>
          <a:stretch/>
        </p:blipFill>
        <p:spPr>
          <a:xfrm>
            <a:off x="598693" y="1933703"/>
            <a:ext cx="6404273" cy="4427034"/>
          </a:xfrm>
          <a:prstGeom prst="rect">
            <a:avLst/>
          </a:prstGeom>
        </p:spPr>
      </p:pic>
      <p:pic>
        <p:nvPicPr>
          <p:cNvPr id="3" name="Picture 4" descr="http://www.cancerresearchuk.org/prod_consump/groups/cr_common/@cah/@gen/documents/image/crukmig_1000img-123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7" b="6427"/>
          <a:stretch/>
        </p:blipFill>
        <p:spPr bwMode="auto">
          <a:xfrm>
            <a:off x="7248871" y="638911"/>
            <a:ext cx="4943129" cy="32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3068" y="423467"/>
            <a:ext cx="5009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CANCER= UNCONTROLLED 		CELL DIVISION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693" y="638911"/>
            <a:ext cx="1553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5D-s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823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6551" y="6384324"/>
            <a:ext cx="398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*</a:t>
            </a:r>
            <a:r>
              <a:rPr lang="en-US" b="1" dirty="0" smtClean="0">
                <a:solidFill>
                  <a:srgbClr val="002060"/>
                </a:solidFill>
              </a:rPr>
              <a:t>POLYMERS= many monomers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946" y="337751"/>
            <a:ext cx="88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9A- 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8554" y="4308957"/>
            <a:ext cx="3200259" cy="22284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19686" y="4546032"/>
            <a:ext cx="2559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iomolecules are mainly made of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Carbon, Hydrogen, Oxygen, Nitrogen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(C, H, O, N)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7420" y="5106718"/>
            <a:ext cx="1692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with carbon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71" y="0"/>
            <a:ext cx="8551774" cy="6413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2907" y="1583473"/>
            <a:ext cx="133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monomer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0487" y="1600871"/>
            <a:ext cx="128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polymer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2453" y="2877015"/>
            <a:ext cx="1458599" cy="329900"/>
          </a:xfrm>
          <a:prstGeom prst="rect">
            <a:avLst/>
          </a:prstGeom>
          <a:solidFill>
            <a:srgbClr val="FBFC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monosaccharide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2166"/>
            <a:ext cx="1282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9A-R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7640" y="2857299"/>
            <a:ext cx="160808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carbohydrates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7640" y="3571074"/>
            <a:ext cx="160808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lipids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7640" y="4278677"/>
            <a:ext cx="160808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proteins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7640" y="4990755"/>
            <a:ext cx="160808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Nucleic acids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4" r="309"/>
          <a:stretch/>
        </p:blipFill>
        <p:spPr>
          <a:xfrm>
            <a:off x="1680687" y="117446"/>
            <a:ext cx="8721662" cy="5978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805" y="836341"/>
            <a:ext cx="90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9A-R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24932" r="7804" b="7000"/>
          <a:stretch/>
        </p:blipFill>
        <p:spPr>
          <a:xfrm>
            <a:off x="3783435" y="4815281"/>
            <a:ext cx="4085438" cy="18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12" y="0"/>
            <a:ext cx="8713471" cy="6535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746" y="802888"/>
            <a:ext cx="1025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9A-R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" r="-1310"/>
          <a:stretch/>
        </p:blipFill>
        <p:spPr>
          <a:xfrm>
            <a:off x="7043693" y="4491380"/>
            <a:ext cx="2142251" cy="20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61" y="141252"/>
            <a:ext cx="8667339" cy="650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049" y="925551"/>
            <a:ext cx="117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9A-R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81" y="4626782"/>
            <a:ext cx="2176849" cy="1886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2507" y="4257450"/>
            <a:ext cx="139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290" y="5068905"/>
            <a:ext cx="1556049" cy="11307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09545" y="1325661"/>
            <a:ext cx="420414" cy="3665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09545" y="1325661"/>
            <a:ext cx="420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522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11" y="239843"/>
            <a:ext cx="8557852" cy="6418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073" y="903249"/>
            <a:ext cx="1037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9A-R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" b="28409"/>
          <a:stretch/>
        </p:blipFill>
        <p:spPr>
          <a:xfrm>
            <a:off x="1919416" y="914400"/>
            <a:ext cx="9078097" cy="4909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227" y="337751"/>
            <a:ext cx="117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9D - 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1669" y="5824151"/>
            <a:ext cx="387831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removes water to combine molecules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5145" y="5824151"/>
            <a:ext cx="387831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adds water to break down molecules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9" y="0"/>
            <a:ext cx="10298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0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8" b="444"/>
          <a:stretch/>
        </p:blipFill>
        <p:spPr>
          <a:xfrm>
            <a:off x="1783829" y="194872"/>
            <a:ext cx="8876150" cy="6458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654" y="288324"/>
            <a:ext cx="80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4A - 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hschool.com/science/biology_place/biocoach/images/cells/all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95" y="314793"/>
            <a:ext cx="9515935" cy="630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708" y="314793"/>
            <a:ext cx="71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4A-S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65986" y="4477407"/>
            <a:ext cx="115614" cy="4204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65986" y="4162097"/>
            <a:ext cx="11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Flagella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222" y="172995"/>
            <a:ext cx="1277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4A- S                           CELLS</a:t>
            </a:r>
            <a:endParaRPr lang="en-US" sz="2400" dirty="0"/>
          </a:p>
        </p:txBody>
      </p:sp>
      <p:pic>
        <p:nvPicPr>
          <p:cNvPr id="4" name="Picture 3" descr="Image result for cell parts diagra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8" t="-1" b="-1182"/>
          <a:stretch/>
        </p:blipFill>
        <p:spPr bwMode="auto">
          <a:xfrm>
            <a:off x="1467853" y="288758"/>
            <a:ext cx="10262936" cy="6436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58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 r="1258" b="19790"/>
          <a:stretch/>
        </p:blipFill>
        <p:spPr>
          <a:xfrm>
            <a:off x="1936472" y="1688756"/>
            <a:ext cx="8223696" cy="4399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8740" y="405377"/>
            <a:ext cx="9647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PLANT CELL         VS        ANIMAL CELL</a:t>
            </a:r>
            <a:r>
              <a:rPr lang="en-US" dirty="0" smtClean="0">
                <a:solidFill>
                  <a:schemeClr val="bg1"/>
                </a:solidFill>
              </a:rPr>
              <a:t>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989" y="395416"/>
            <a:ext cx="105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4A-S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98740" y="2879833"/>
            <a:ext cx="2115908" cy="1923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6401" y="2816825"/>
            <a:ext cx="2177323" cy="21671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75641" y="3037490"/>
            <a:ext cx="2207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 wall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Green chloroplasts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 central vacuole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Uses sunlight energy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Rectangular shape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2594" y="3120224"/>
            <a:ext cx="1933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 vacuoles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Uses food energy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Centrioles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Lysosomes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Roundish shape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359104">
            <a:off x="2801133" y="2291633"/>
            <a:ext cx="1092744" cy="421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62872">
            <a:off x="8413847" y="2370802"/>
            <a:ext cx="1151398" cy="4649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637922">
            <a:off x="3275435" y="2234027"/>
            <a:ext cx="15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PLANT CELL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292672">
            <a:off x="7537551" y="2220858"/>
            <a:ext cx="15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ANIMAL CELL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01070" y="2346158"/>
            <a:ext cx="2416700" cy="3140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BOTH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*cell membrane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*nucleus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*mitochondria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*ribosomes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*ER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en-US" dirty="0" err="1" smtClean="0">
                <a:solidFill>
                  <a:schemeClr val="bg1"/>
                </a:solidFill>
              </a:rPr>
              <a:t>golgi</a:t>
            </a:r>
            <a:r>
              <a:rPr lang="en-US" dirty="0" smtClean="0">
                <a:solidFill>
                  <a:schemeClr val="bg1"/>
                </a:solidFill>
              </a:rPr>
              <a:t> bodies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*cytoplasm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animal vs plant cell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284" r="48236" b="2330"/>
          <a:stretch/>
        </p:blipFill>
        <p:spPr bwMode="auto">
          <a:xfrm>
            <a:off x="7334796" y="4694609"/>
            <a:ext cx="2096701" cy="213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animal vs plant cell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5" t="27531" r="1563" b="1913"/>
          <a:stretch/>
        </p:blipFill>
        <p:spPr bwMode="auto">
          <a:xfrm>
            <a:off x="2675356" y="4541491"/>
            <a:ext cx="2009007" cy="23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79" y="19314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Maintaining constant internal balanced environment</a:t>
            </a:r>
            <a:endParaRPr lang="en-US" sz="2800" b="1" dirty="0"/>
          </a:p>
        </p:txBody>
      </p:sp>
      <p:pic>
        <p:nvPicPr>
          <p:cNvPr id="3076" name="Picture 4" descr="http://www.infinitelabs.com/images/mce/swe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228517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humbs.dreamstime.com/z/freezing-1385761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6778" l="4290" r="96893">
                        <a14:foregroundMark x1="39941" y1="42444" x2="39941" y2="42444"/>
                        <a14:foregroundMark x1="40828" y1="46000" x2="40828" y2="46000"/>
                        <a14:foregroundMark x1="46006" y1="45000" x2="46006" y2="45000"/>
                        <a14:foregroundMark x1="36243" y1="44556" x2="36243" y2="44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9" y="2192867"/>
            <a:ext cx="3609406" cy="44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656" y="3477718"/>
            <a:ext cx="1663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sweat when we are hot to cool our body down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0603" y="3492708"/>
            <a:ext cx="1873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shiver to produce muscle heat when we are cold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722" y="323385"/>
            <a:ext cx="94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4B-R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4374" y="1087395"/>
            <a:ext cx="304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https://www.youtube.com/watch?v=6fhbbFd4icY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40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12974"/>
          <a:stretch/>
        </p:blipFill>
        <p:spPr>
          <a:xfrm>
            <a:off x="1349115" y="854242"/>
            <a:ext cx="9671811" cy="6003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898" y="579863"/>
            <a:ext cx="79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4B-R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2195" y="5296930"/>
            <a:ext cx="186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https://www.youtube.com/watch?v=owEgqrq51zY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467852" y="349030"/>
            <a:ext cx="955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PLASMA MEMBRANE -    CELL MEMBRANE  -        GATE KEEPER</a:t>
            </a:r>
            <a:endParaRPr lang="en-US" sz="2400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1358" y="2521588"/>
            <a:ext cx="13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(BILAYER)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6337" y="6533147"/>
            <a:ext cx="516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Fluid Mosaic </a:t>
            </a:r>
            <a:r>
              <a:rPr lang="en-US" b="1" dirty="0">
                <a:solidFill>
                  <a:schemeClr val="bg1"/>
                </a:solidFill>
              </a:rPr>
              <a:t>M</a:t>
            </a:r>
            <a:r>
              <a:rPr lang="en-US" b="1" dirty="0" smtClean="0">
                <a:solidFill>
                  <a:schemeClr val="bg1"/>
                </a:solidFill>
              </a:rPr>
              <a:t>ovement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98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8PtLd3li1Ic/UBS09A2FzMI/AAAAAAAAAHs/h3VWU1lYqTA/s1600/c8.7x17.tran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30" y="633353"/>
            <a:ext cx="7475329" cy="35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918" y="140309"/>
            <a:ext cx="1100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4B- R -------TYPES OF CELLULAR TRANSPORTS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487" b="66520"/>
          <a:stretch/>
        </p:blipFill>
        <p:spPr>
          <a:xfrm>
            <a:off x="531680" y="4444859"/>
            <a:ext cx="5457228" cy="2095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090" r="44996" b="28876"/>
          <a:stretch/>
        </p:blipFill>
        <p:spPr>
          <a:xfrm>
            <a:off x="7384087" y="4444859"/>
            <a:ext cx="4590743" cy="2133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4083" y="5899738"/>
            <a:ext cx="2390412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Protein pumps,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571" y="6116568"/>
            <a:ext cx="515333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Diffusion</a:t>
            </a:r>
            <a:r>
              <a:rPr lang="en-US" sz="2400" dirty="0" err="1" smtClean="0">
                <a:solidFill>
                  <a:srgbClr val="002060"/>
                </a:solidFill>
              </a:rPr>
              <a:t>,</a:t>
            </a:r>
            <a:r>
              <a:rPr lang="en-US" sz="2400" dirty="0" err="1" smtClean="0">
                <a:solidFill>
                  <a:schemeClr val="bg1"/>
                </a:solidFill>
              </a:rPr>
              <a:t>Osmosis,Facilitated</a:t>
            </a:r>
            <a:r>
              <a:rPr lang="en-US" sz="2400" dirty="0" smtClean="0">
                <a:solidFill>
                  <a:schemeClr val="bg1"/>
                </a:solidFill>
              </a:rPr>
              <a:t> Diffusion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1155</TotalTime>
  <Words>513</Words>
  <Application>Microsoft Office PowerPoint</Application>
  <PresentationFormat>Widescreen</PresentationFormat>
  <Paragraphs>153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Berlin Sans FB</vt:lpstr>
      <vt:lpstr>Corbel</vt:lpstr>
      <vt:lpstr>Wingdings</vt:lpstr>
      <vt:lpstr>Banded</vt:lpstr>
      <vt:lpstr>PowerPoint Presentation</vt:lpstr>
      <vt:lpstr>Category 1: </vt:lpstr>
      <vt:lpstr>PowerPoint Presentation</vt:lpstr>
      <vt:lpstr>PowerPoint Presentation</vt:lpstr>
      <vt:lpstr>PowerPoint Presentation</vt:lpstr>
      <vt:lpstr>PowerPoint Presentation</vt:lpstr>
      <vt:lpstr>Homeostasis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Specialization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Dahlia</dc:creator>
  <cp:lastModifiedBy>Dahlia Sanchez</cp:lastModifiedBy>
  <cp:revision>20</cp:revision>
  <cp:lastPrinted>2018-11-26T18:57:06Z</cp:lastPrinted>
  <dcterms:created xsi:type="dcterms:W3CDTF">2017-11-27T11:01:10Z</dcterms:created>
  <dcterms:modified xsi:type="dcterms:W3CDTF">2018-11-28T22:54:42Z</dcterms:modified>
</cp:coreProperties>
</file>