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3" r:id="rId5"/>
    <p:sldId id="265" r:id="rId6"/>
    <p:sldId id="267" r:id="rId7"/>
    <p:sldId id="273" r:id="rId8"/>
    <p:sldId id="269" r:id="rId9"/>
    <p:sldId id="272" r:id="rId10"/>
    <p:sldId id="271" r:id="rId11"/>
    <p:sldId id="270"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821BEB-81CF-4D00-9966-8047B3D05AF4}"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33AB8-1AAE-4C29-B26D-343CC8FF19D7}" type="slidenum">
              <a:rPr lang="en-US" smtClean="0"/>
              <a:t>‹#›</a:t>
            </a:fld>
            <a:endParaRPr lang="en-US"/>
          </a:p>
        </p:txBody>
      </p:sp>
    </p:spTree>
    <p:extLst>
      <p:ext uri="{BB962C8B-B14F-4D97-AF65-F5344CB8AC3E}">
        <p14:creationId xmlns:p14="http://schemas.microsoft.com/office/powerpoint/2010/main" val="315787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21BEB-81CF-4D00-9966-8047B3D05AF4}"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33AB8-1AAE-4C29-B26D-343CC8FF19D7}" type="slidenum">
              <a:rPr lang="en-US" smtClean="0"/>
              <a:t>‹#›</a:t>
            </a:fld>
            <a:endParaRPr lang="en-US"/>
          </a:p>
        </p:txBody>
      </p:sp>
    </p:spTree>
    <p:extLst>
      <p:ext uri="{BB962C8B-B14F-4D97-AF65-F5344CB8AC3E}">
        <p14:creationId xmlns:p14="http://schemas.microsoft.com/office/powerpoint/2010/main" val="69338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21BEB-81CF-4D00-9966-8047B3D05AF4}"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33AB8-1AAE-4C29-B26D-343CC8FF19D7}" type="slidenum">
              <a:rPr lang="en-US" smtClean="0"/>
              <a:t>‹#›</a:t>
            </a:fld>
            <a:endParaRPr lang="en-US"/>
          </a:p>
        </p:txBody>
      </p:sp>
    </p:spTree>
    <p:extLst>
      <p:ext uri="{BB962C8B-B14F-4D97-AF65-F5344CB8AC3E}">
        <p14:creationId xmlns:p14="http://schemas.microsoft.com/office/powerpoint/2010/main" val="95797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21BEB-81CF-4D00-9966-8047B3D05AF4}"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33AB8-1AAE-4C29-B26D-343CC8FF19D7}" type="slidenum">
              <a:rPr lang="en-US" smtClean="0"/>
              <a:t>‹#›</a:t>
            </a:fld>
            <a:endParaRPr lang="en-US"/>
          </a:p>
        </p:txBody>
      </p:sp>
    </p:spTree>
    <p:extLst>
      <p:ext uri="{BB962C8B-B14F-4D97-AF65-F5344CB8AC3E}">
        <p14:creationId xmlns:p14="http://schemas.microsoft.com/office/powerpoint/2010/main" val="261305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21BEB-81CF-4D00-9966-8047B3D05AF4}"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33AB8-1AAE-4C29-B26D-343CC8FF19D7}" type="slidenum">
              <a:rPr lang="en-US" smtClean="0"/>
              <a:t>‹#›</a:t>
            </a:fld>
            <a:endParaRPr lang="en-US"/>
          </a:p>
        </p:txBody>
      </p:sp>
    </p:spTree>
    <p:extLst>
      <p:ext uri="{BB962C8B-B14F-4D97-AF65-F5344CB8AC3E}">
        <p14:creationId xmlns:p14="http://schemas.microsoft.com/office/powerpoint/2010/main" val="257820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821BEB-81CF-4D00-9966-8047B3D05AF4}"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33AB8-1AAE-4C29-B26D-343CC8FF19D7}" type="slidenum">
              <a:rPr lang="en-US" smtClean="0"/>
              <a:t>‹#›</a:t>
            </a:fld>
            <a:endParaRPr lang="en-US"/>
          </a:p>
        </p:txBody>
      </p:sp>
    </p:spTree>
    <p:extLst>
      <p:ext uri="{BB962C8B-B14F-4D97-AF65-F5344CB8AC3E}">
        <p14:creationId xmlns:p14="http://schemas.microsoft.com/office/powerpoint/2010/main" val="132116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821BEB-81CF-4D00-9966-8047B3D05AF4}" type="datetimeFigureOut">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33AB8-1AAE-4C29-B26D-343CC8FF19D7}" type="slidenum">
              <a:rPr lang="en-US" smtClean="0"/>
              <a:t>‹#›</a:t>
            </a:fld>
            <a:endParaRPr lang="en-US"/>
          </a:p>
        </p:txBody>
      </p:sp>
    </p:spTree>
    <p:extLst>
      <p:ext uri="{BB962C8B-B14F-4D97-AF65-F5344CB8AC3E}">
        <p14:creationId xmlns:p14="http://schemas.microsoft.com/office/powerpoint/2010/main" val="9210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821BEB-81CF-4D00-9966-8047B3D05AF4}" type="datetimeFigureOut">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33AB8-1AAE-4C29-B26D-343CC8FF19D7}" type="slidenum">
              <a:rPr lang="en-US" smtClean="0"/>
              <a:t>‹#›</a:t>
            </a:fld>
            <a:endParaRPr lang="en-US"/>
          </a:p>
        </p:txBody>
      </p:sp>
    </p:spTree>
    <p:extLst>
      <p:ext uri="{BB962C8B-B14F-4D97-AF65-F5344CB8AC3E}">
        <p14:creationId xmlns:p14="http://schemas.microsoft.com/office/powerpoint/2010/main" val="249455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21BEB-81CF-4D00-9966-8047B3D05AF4}" type="datetimeFigureOut">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33AB8-1AAE-4C29-B26D-343CC8FF19D7}" type="slidenum">
              <a:rPr lang="en-US" smtClean="0"/>
              <a:t>‹#›</a:t>
            </a:fld>
            <a:endParaRPr lang="en-US"/>
          </a:p>
        </p:txBody>
      </p:sp>
    </p:spTree>
    <p:extLst>
      <p:ext uri="{BB962C8B-B14F-4D97-AF65-F5344CB8AC3E}">
        <p14:creationId xmlns:p14="http://schemas.microsoft.com/office/powerpoint/2010/main" val="201873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21BEB-81CF-4D00-9966-8047B3D05AF4}"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33AB8-1AAE-4C29-B26D-343CC8FF19D7}" type="slidenum">
              <a:rPr lang="en-US" smtClean="0"/>
              <a:t>‹#›</a:t>
            </a:fld>
            <a:endParaRPr lang="en-US"/>
          </a:p>
        </p:txBody>
      </p:sp>
    </p:spTree>
    <p:extLst>
      <p:ext uri="{BB962C8B-B14F-4D97-AF65-F5344CB8AC3E}">
        <p14:creationId xmlns:p14="http://schemas.microsoft.com/office/powerpoint/2010/main" val="421493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21BEB-81CF-4D00-9966-8047B3D05AF4}"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33AB8-1AAE-4C29-B26D-343CC8FF19D7}" type="slidenum">
              <a:rPr lang="en-US" smtClean="0"/>
              <a:t>‹#›</a:t>
            </a:fld>
            <a:endParaRPr lang="en-US"/>
          </a:p>
        </p:txBody>
      </p:sp>
    </p:spTree>
    <p:extLst>
      <p:ext uri="{BB962C8B-B14F-4D97-AF65-F5344CB8AC3E}">
        <p14:creationId xmlns:p14="http://schemas.microsoft.com/office/powerpoint/2010/main" val="399657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21BEB-81CF-4D00-9966-8047B3D05AF4}" type="datetimeFigureOut">
              <a:rPr lang="en-US" smtClean="0"/>
              <a:t>4/5/2020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33AB8-1AAE-4C29-B26D-343CC8FF19D7}" type="slidenum">
              <a:rPr lang="en-US" smtClean="0"/>
              <a:t>‹#›</a:t>
            </a:fld>
            <a:endParaRPr lang="en-US"/>
          </a:p>
        </p:txBody>
      </p:sp>
    </p:spTree>
    <p:extLst>
      <p:ext uri="{BB962C8B-B14F-4D97-AF65-F5344CB8AC3E}">
        <p14:creationId xmlns:p14="http://schemas.microsoft.com/office/powerpoint/2010/main" val="137583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EVOLUTION &amp; TAXONOMY</a:t>
            </a:r>
            <a:endParaRPr lang="en-US" dirty="0"/>
          </a:p>
        </p:txBody>
      </p:sp>
      <p:sp>
        <p:nvSpPr>
          <p:cNvPr id="3" name="Subtitle 2"/>
          <p:cNvSpPr>
            <a:spLocks noGrp="1"/>
          </p:cNvSpPr>
          <p:nvPr>
            <p:ph type="subTitle" idx="1"/>
          </p:nvPr>
        </p:nvSpPr>
        <p:spPr/>
        <p:txBody>
          <a:bodyPr>
            <a:normAutofit/>
          </a:bodyPr>
          <a:lstStyle/>
          <a:p>
            <a:r>
              <a:rPr lang="en-US" sz="6600" dirty="0"/>
              <a:t>UNIT</a:t>
            </a:r>
          </a:p>
        </p:txBody>
      </p:sp>
    </p:spTree>
    <p:extLst>
      <p:ext uri="{BB962C8B-B14F-4D97-AF65-F5344CB8AC3E}">
        <p14:creationId xmlns:p14="http://schemas.microsoft.com/office/powerpoint/2010/main" val="1570025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218" y="335778"/>
            <a:ext cx="10286577" cy="1815882"/>
          </a:xfrm>
          <a:prstGeom prst="rect">
            <a:avLst/>
          </a:prstGeom>
          <a:noFill/>
        </p:spPr>
        <p:txBody>
          <a:bodyPr wrap="square" rtlCol="0">
            <a:spAutoFit/>
          </a:bodyPr>
          <a:lstStyle/>
          <a:p>
            <a:r>
              <a:rPr lang="en-US" sz="2800" dirty="0"/>
              <a:t>EVIDENCE OF </a:t>
            </a:r>
            <a:r>
              <a:rPr lang="en-US" sz="2800" dirty="0" smtClean="0"/>
              <a:t>EVOLUTION…</a:t>
            </a:r>
            <a:r>
              <a:rPr lang="en-US" sz="2800" dirty="0" smtClean="0">
                <a:latin typeface="Shabby" pitchFamily="34" charset="0"/>
              </a:rPr>
              <a:t>MOLECULAR HOMOLOGIES</a:t>
            </a:r>
          </a:p>
          <a:p>
            <a:endParaRPr lang="en-US" sz="2800" dirty="0">
              <a:latin typeface="Shabby" pitchFamily="34" charset="0"/>
            </a:endParaRPr>
          </a:p>
          <a:p>
            <a:r>
              <a:rPr lang="en-US" sz="2800" dirty="0" smtClean="0">
                <a:latin typeface="Shabby" pitchFamily="34" charset="0"/>
              </a:rPr>
              <a:t>Molecular Homologies can be observed by studying the DNA or Protein Amino Acid sequences of different species. </a:t>
            </a:r>
            <a:r>
              <a:rPr lang="en-US" sz="2800" dirty="0" smtClean="0"/>
              <a:t>           </a:t>
            </a:r>
            <a:endParaRPr lang="en-US" sz="2800" dirty="0"/>
          </a:p>
        </p:txBody>
      </p:sp>
      <p:pic>
        <p:nvPicPr>
          <p:cNvPr id="1026" name="Picture 2" descr="Molecular Homologies All living things have DNA. The more closely ..."/>
          <p:cNvPicPr>
            <a:picLocks noChangeAspect="1" noChangeArrowheads="1"/>
          </p:cNvPicPr>
          <p:nvPr/>
        </p:nvPicPr>
        <p:blipFill rotWithShape="1">
          <a:blip r:embed="rId2">
            <a:extLst>
              <a:ext uri="{28A0092B-C50C-407E-A947-70E740481C1C}">
                <a14:useLocalDpi xmlns:a14="http://schemas.microsoft.com/office/drawing/2010/main" val="0"/>
              </a:ext>
            </a:extLst>
          </a:blip>
          <a:srcRect l="-1" t="16385" r="45102" b="18211"/>
          <a:stretch/>
        </p:blipFill>
        <p:spPr bwMode="auto">
          <a:xfrm>
            <a:off x="274332" y="2982097"/>
            <a:ext cx="4437711" cy="29738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tebrate Zoology Chapter ppt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26839" t="30399" r="25234" b="6150"/>
          <a:stretch/>
        </p:blipFill>
        <p:spPr bwMode="auto">
          <a:xfrm>
            <a:off x="8427309" y="3101740"/>
            <a:ext cx="2940908" cy="29201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12043" y="3037865"/>
            <a:ext cx="3393990" cy="2862322"/>
          </a:xfrm>
          <a:prstGeom prst="rect">
            <a:avLst/>
          </a:prstGeom>
          <a:noFill/>
          <a:ln>
            <a:solidFill>
              <a:schemeClr val="tx1"/>
            </a:solidFill>
          </a:ln>
        </p:spPr>
        <p:txBody>
          <a:bodyPr wrap="square" rtlCol="0">
            <a:spAutoFit/>
          </a:bodyPr>
          <a:lstStyle/>
          <a:p>
            <a:r>
              <a:rPr lang="en-US" dirty="0" smtClean="0"/>
              <a:t>If two different species are closely related, the DNA/ Amino Acid sequences that code for a common protein should be very similar.</a:t>
            </a:r>
          </a:p>
          <a:p>
            <a:endParaRPr lang="en-US" dirty="0"/>
          </a:p>
          <a:p>
            <a:r>
              <a:rPr lang="en-US" dirty="0" smtClean="0"/>
              <a:t>If two different species are distantly related, then there will be more differences in their DNA/ Amino Acid sequences. </a:t>
            </a:r>
            <a:endParaRPr lang="en-US" dirty="0"/>
          </a:p>
        </p:txBody>
      </p:sp>
    </p:spTree>
    <p:extLst>
      <p:ext uri="{BB962C8B-B14F-4D97-AF65-F5344CB8AC3E}">
        <p14:creationId xmlns:p14="http://schemas.microsoft.com/office/powerpoint/2010/main" val="1931415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731108" y="0"/>
            <a:ext cx="10515600" cy="2290119"/>
          </a:xfrm>
        </p:spPr>
        <p:txBody>
          <a:bodyPr>
            <a:normAutofit fontScale="90000"/>
          </a:bodyPr>
          <a:lstStyle/>
          <a:p>
            <a:pPr algn="l" eaLnBrk="1" hangingPunct="1">
              <a:defRPr/>
            </a:pPr>
            <a:r>
              <a:rPr lang="en-US" sz="2400" dirty="0">
                <a:solidFill>
                  <a:schemeClr val="tx1"/>
                </a:solidFill>
                <a:latin typeface="Shabby" pitchFamily="34" charset="0"/>
              </a:rPr>
              <a:t> Evidence for </a:t>
            </a:r>
            <a:r>
              <a:rPr lang="en-US" sz="2400" dirty="0" smtClean="0">
                <a:solidFill>
                  <a:schemeClr val="tx1"/>
                </a:solidFill>
                <a:latin typeface="Shabby" pitchFamily="34" charset="0"/>
              </a:rPr>
              <a:t>Evolution…..</a:t>
            </a:r>
            <a:r>
              <a:rPr lang="en-US" dirty="0" smtClean="0">
                <a:solidFill>
                  <a:schemeClr val="tx1"/>
                </a:solidFill>
                <a:latin typeface="Shabby" pitchFamily="34" charset="0"/>
              </a:rPr>
              <a:t>Vestigial</a:t>
            </a:r>
            <a:r>
              <a:rPr lang="en-US" sz="3600" dirty="0" smtClean="0">
                <a:solidFill>
                  <a:schemeClr val="tx1"/>
                </a:solidFill>
                <a:latin typeface="Shabby" pitchFamily="34" charset="0"/>
              </a:rPr>
              <a:t> Structures</a:t>
            </a:r>
            <a:br>
              <a:rPr lang="en-US" sz="3600" dirty="0" smtClean="0">
                <a:solidFill>
                  <a:schemeClr val="tx1"/>
                </a:solidFill>
                <a:latin typeface="Shabby" pitchFamily="34" charset="0"/>
              </a:rPr>
            </a:br>
            <a:r>
              <a:rPr lang="en-US" sz="3600" dirty="0" smtClean="0">
                <a:solidFill>
                  <a:schemeClr val="tx1"/>
                </a:solidFill>
                <a:latin typeface="Shabby" pitchFamily="34" charset="0"/>
              </a:rPr>
              <a:t/>
            </a:r>
            <a:br>
              <a:rPr lang="en-US" sz="3600" dirty="0" smtClean="0">
                <a:solidFill>
                  <a:schemeClr val="tx1"/>
                </a:solidFill>
                <a:latin typeface="Shabby" pitchFamily="34" charset="0"/>
              </a:rPr>
            </a:br>
            <a:r>
              <a:rPr lang="en-US" sz="2800" dirty="0" smtClean="0">
                <a:solidFill>
                  <a:schemeClr val="tx1"/>
                </a:solidFill>
                <a:latin typeface="Shabby" pitchFamily="34" charset="0"/>
              </a:rPr>
              <a:t>Vestigial structures are organs or remnants of organs that have no function in an organism, but they come from a common ancestor that did need that structure. </a:t>
            </a:r>
            <a:endParaRPr lang="en-US" sz="2800" dirty="0">
              <a:solidFill>
                <a:schemeClr val="tx1"/>
              </a:solidFill>
              <a:latin typeface="Shabby" pitchFamily="34" charset="0"/>
            </a:endParaRPr>
          </a:p>
        </p:txBody>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0408" r="8591" b="31469"/>
          <a:stretch/>
        </p:blipFill>
        <p:spPr bwMode="auto">
          <a:xfrm>
            <a:off x="293267" y="2973529"/>
            <a:ext cx="6047232" cy="32674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108" b="7579"/>
          <a:stretch/>
        </p:blipFill>
        <p:spPr bwMode="auto">
          <a:xfrm>
            <a:off x="8075186" y="2513218"/>
            <a:ext cx="3171522" cy="390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46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barn(inVertical)">
                                      <p:cBhvr>
                                        <p:cTn id="1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747583" y="477795"/>
            <a:ext cx="10515600" cy="2290119"/>
          </a:xfrm>
        </p:spPr>
        <p:txBody>
          <a:bodyPr>
            <a:normAutofit fontScale="90000"/>
          </a:bodyPr>
          <a:lstStyle/>
          <a:p>
            <a:pPr algn="l" eaLnBrk="1" hangingPunct="1">
              <a:defRPr/>
            </a:pPr>
            <a:r>
              <a:rPr lang="en-US" sz="2400" dirty="0">
                <a:solidFill>
                  <a:schemeClr val="tx1"/>
                </a:solidFill>
                <a:latin typeface="Shabby" pitchFamily="34" charset="0"/>
              </a:rPr>
              <a:t> Evidence for </a:t>
            </a:r>
            <a:r>
              <a:rPr lang="en-US" sz="2400" dirty="0" smtClean="0">
                <a:solidFill>
                  <a:schemeClr val="tx1"/>
                </a:solidFill>
                <a:latin typeface="Shabby" pitchFamily="34" charset="0"/>
              </a:rPr>
              <a:t>Evolution…..</a:t>
            </a:r>
            <a:r>
              <a:rPr lang="en-US" dirty="0" smtClean="0">
                <a:latin typeface="Shabby" pitchFamily="34" charset="0"/>
              </a:rPr>
              <a:t>Biogeography Analysis</a:t>
            </a:r>
            <a:r>
              <a:rPr lang="en-US" sz="3600" dirty="0">
                <a:latin typeface="Shabby" pitchFamily="34" charset="0"/>
              </a:rPr>
              <a:t/>
            </a:r>
            <a:br>
              <a:rPr lang="en-US" sz="3600" dirty="0">
                <a:latin typeface="Shabby" pitchFamily="34" charset="0"/>
              </a:rPr>
            </a:br>
            <a:r>
              <a:rPr lang="en-US" sz="3600" dirty="0" smtClean="0">
                <a:latin typeface="Shabby" pitchFamily="34" charset="0"/>
              </a:rPr>
              <a:t/>
            </a:r>
            <a:br>
              <a:rPr lang="en-US" sz="3600" dirty="0" smtClean="0">
                <a:latin typeface="Shabby" pitchFamily="34" charset="0"/>
              </a:rPr>
            </a:br>
            <a:r>
              <a:rPr lang="en-US" sz="2700" dirty="0" smtClean="0">
                <a:latin typeface="Shabby" pitchFamily="34" charset="0"/>
              </a:rPr>
              <a:t>The study of past and present geographical distribution of a species is referred to as Biogeography Analysis. If the environment changes or a population moves to a different environment, then the population is forced to adapt to the different conditions.</a:t>
            </a:r>
            <a:endParaRPr lang="en-US" sz="2700" dirty="0">
              <a:solidFill>
                <a:schemeClr val="tx1"/>
              </a:solidFill>
              <a:latin typeface="Shabby" pitchFamily="34" charset="0"/>
            </a:endParaRPr>
          </a:p>
        </p:txBody>
      </p:sp>
      <p:pic>
        <p:nvPicPr>
          <p:cNvPr id="2" name="Picture 2" descr="Other Evidence | BioNinja"/>
          <p:cNvPicPr>
            <a:picLocks noChangeAspect="1" noChangeArrowheads="1"/>
          </p:cNvPicPr>
          <p:nvPr/>
        </p:nvPicPr>
        <p:blipFill rotWithShape="1">
          <a:blip r:embed="rId2">
            <a:extLst>
              <a:ext uri="{28A0092B-C50C-407E-A947-70E740481C1C}">
                <a14:useLocalDpi xmlns:a14="http://schemas.microsoft.com/office/drawing/2010/main" val="0"/>
              </a:ext>
            </a:extLst>
          </a:blip>
          <a:srcRect r="-92" b="24755"/>
          <a:stretch/>
        </p:blipFill>
        <p:spPr bwMode="auto">
          <a:xfrm>
            <a:off x="1498341" y="2998702"/>
            <a:ext cx="8551820" cy="253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911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518" y="313038"/>
            <a:ext cx="2438400" cy="523220"/>
          </a:xfrm>
          <a:prstGeom prst="rect">
            <a:avLst/>
          </a:prstGeom>
          <a:noFill/>
        </p:spPr>
        <p:txBody>
          <a:bodyPr wrap="square" rtlCol="0">
            <a:spAutoFit/>
          </a:bodyPr>
          <a:lstStyle/>
          <a:p>
            <a:r>
              <a:rPr lang="en-US" sz="2800" dirty="0"/>
              <a:t>EVOLUTION IS: </a:t>
            </a:r>
          </a:p>
        </p:txBody>
      </p:sp>
      <p:sp>
        <p:nvSpPr>
          <p:cNvPr id="3" name="TextBox 2"/>
          <p:cNvSpPr txBox="1"/>
          <p:nvPr/>
        </p:nvSpPr>
        <p:spPr>
          <a:xfrm>
            <a:off x="2669059" y="304800"/>
            <a:ext cx="8056606" cy="1384995"/>
          </a:xfrm>
          <a:prstGeom prst="rect">
            <a:avLst/>
          </a:prstGeom>
          <a:solidFill>
            <a:srgbClr val="FFFF00"/>
          </a:solidFill>
        </p:spPr>
        <p:txBody>
          <a:bodyPr wrap="square" rtlCol="0">
            <a:spAutoFit/>
          </a:bodyPr>
          <a:lstStyle/>
          <a:p>
            <a:r>
              <a:rPr lang="en-US" sz="2800" dirty="0"/>
              <a:t>a change in the traits of a species over a long period of time</a:t>
            </a:r>
            <a:r>
              <a:rPr lang="en-US" sz="2800" dirty="0" smtClean="0"/>
              <a:t>. Evolution shows that all organisms have descended from a common ancestor.</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709" y="1777400"/>
            <a:ext cx="4807037" cy="817649"/>
          </a:xfrm>
          <a:prstGeom prst="rect">
            <a:avLst/>
          </a:prstGeom>
        </p:spPr>
      </p:pic>
      <p:sp>
        <p:nvSpPr>
          <p:cNvPr id="5" name="TextBox 4"/>
          <p:cNvSpPr txBox="1"/>
          <p:nvPr/>
        </p:nvSpPr>
        <p:spPr>
          <a:xfrm>
            <a:off x="2911541" y="1914143"/>
            <a:ext cx="1889940" cy="369332"/>
          </a:xfrm>
          <a:prstGeom prst="rect">
            <a:avLst/>
          </a:prstGeom>
          <a:solidFill>
            <a:srgbClr val="FFFF00"/>
          </a:solidFill>
        </p:spPr>
        <p:txBody>
          <a:bodyPr wrap="square" rtlCol="0">
            <a:spAutoFit/>
          </a:bodyPr>
          <a:lstStyle/>
          <a:p>
            <a:r>
              <a:rPr lang="en-US" dirty="0"/>
              <a:t>ANCIENT HORSE</a:t>
            </a:r>
          </a:p>
        </p:txBody>
      </p:sp>
      <p:sp>
        <p:nvSpPr>
          <p:cNvPr id="6" name="TextBox 5"/>
          <p:cNvSpPr txBox="1"/>
          <p:nvPr/>
        </p:nvSpPr>
        <p:spPr>
          <a:xfrm>
            <a:off x="9700974" y="1898537"/>
            <a:ext cx="2082849" cy="369332"/>
          </a:xfrm>
          <a:prstGeom prst="rect">
            <a:avLst/>
          </a:prstGeom>
          <a:solidFill>
            <a:srgbClr val="FFFF00"/>
          </a:solidFill>
        </p:spPr>
        <p:txBody>
          <a:bodyPr wrap="square" rtlCol="0">
            <a:spAutoFit/>
          </a:bodyPr>
          <a:lstStyle/>
          <a:p>
            <a:r>
              <a:rPr lang="en-US" dirty="0"/>
              <a:t>MODERN HORSE</a:t>
            </a:r>
          </a:p>
        </p:txBody>
      </p:sp>
      <p:sp>
        <p:nvSpPr>
          <p:cNvPr id="8" name="TextBox 7"/>
          <p:cNvSpPr txBox="1"/>
          <p:nvPr/>
        </p:nvSpPr>
        <p:spPr>
          <a:xfrm>
            <a:off x="384161" y="2844429"/>
            <a:ext cx="2059716" cy="523220"/>
          </a:xfrm>
          <a:prstGeom prst="rect">
            <a:avLst/>
          </a:prstGeom>
          <a:noFill/>
        </p:spPr>
        <p:txBody>
          <a:bodyPr wrap="square" rtlCol="0">
            <a:spAutoFit/>
          </a:bodyPr>
          <a:lstStyle/>
          <a:p>
            <a:r>
              <a:rPr lang="en-US" sz="2800" dirty="0"/>
              <a:t>SPECIES IS: </a:t>
            </a:r>
          </a:p>
        </p:txBody>
      </p:sp>
      <p:sp>
        <p:nvSpPr>
          <p:cNvPr id="9" name="TextBox 8"/>
          <p:cNvSpPr txBox="1"/>
          <p:nvPr/>
        </p:nvSpPr>
        <p:spPr>
          <a:xfrm>
            <a:off x="2669058" y="2906624"/>
            <a:ext cx="8287265" cy="954107"/>
          </a:xfrm>
          <a:prstGeom prst="rect">
            <a:avLst/>
          </a:prstGeom>
          <a:solidFill>
            <a:srgbClr val="FFFF00"/>
          </a:solidFill>
        </p:spPr>
        <p:txBody>
          <a:bodyPr wrap="square" rtlCol="0">
            <a:spAutoFit/>
          </a:bodyPr>
          <a:lstStyle/>
          <a:p>
            <a:r>
              <a:rPr lang="en-US" sz="2800" dirty="0"/>
              <a:t>a group of organisms of the same kind that can interbreed(mate)</a:t>
            </a:r>
          </a:p>
        </p:txBody>
      </p:sp>
      <p:sp>
        <p:nvSpPr>
          <p:cNvPr id="12" name="TextBox 11"/>
          <p:cNvSpPr txBox="1"/>
          <p:nvPr/>
        </p:nvSpPr>
        <p:spPr>
          <a:xfrm>
            <a:off x="260594" y="4130592"/>
            <a:ext cx="4947558" cy="523220"/>
          </a:xfrm>
          <a:prstGeom prst="rect">
            <a:avLst/>
          </a:prstGeom>
          <a:noFill/>
        </p:spPr>
        <p:txBody>
          <a:bodyPr wrap="square" rtlCol="0">
            <a:spAutoFit/>
          </a:bodyPr>
          <a:lstStyle/>
          <a:p>
            <a:r>
              <a:rPr lang="en-US" sz="2800" dirty="0"/>
              <a:t>WHY DOES A SPECIES EVOLVE ? </a:t>
            </a:r>
          </a:p>
        </p:txBody>
      </p:sp>
      <p:sp>
        <p:nvSpPr>
          <p:cNvPr id="13" name="TextBox 12"/>
          <p:cNvSpPr txBox="1"/>
          <p:nvPr/>
        </p:nvSpPr>
        <p:spPr>
          <a:xfrm>
            <a:off x="4981869" y="4100807"/>
            <a:ext cx="6121559" cy="954107"/>
          </a:xfrm>
          <a:prstGeom prst="rect">
            <a:avLst/>
          </a:prstGeom>
          <a:solidFill>
            <a:srgbClr val="FFFF00"/>
          </a:solidFill>
        </p:spPr>
        <p:txBody>
          <a:bodyPr wrap="square" rtlCol="0">
            <a:spAutoFit/>
          </a:bodyPr>
          <a:lstStyle/>
          <a:p>
            <a:r>
              <a:rPr lang="en-US" sz="2800" dirty="0"/>
              <a:t>They evolve in order to </a:t>
            </a:r>
          </a:p>
          <a:p>
            <a:r>
              <a:rPr lang="en-US" sz="2800" dirty="0"/>
              <a:t>adapt to changes in their environment </a:t>
            </a:r>
          </a:p>
        </p:txBody>
      </p:sp>
      <p:sp>
        <p:nvSpPr>
          <p:cNvPr id="14" name="TextBox 13"/>
          <p:cNvSpPr txBox="1"/>
          <p:nvPr/>
        </p:nvSpPr>
        <p:spPr>
          <a:xfrm>
            <a:off x="334735" y="5375820"/>
            <a:ext cx="11449088" cy="954107"/>
          </a:xfrm>
          <a:prstGeom prst="rect">
            <a:avLst/>
          </a:prstGeom>
          <a:solidFill>
            <a:srgbClr val="FFFF00"/>
          </a:solidFill>
        </p:spPr>
        <p:txBody>
          <a:bodyPr wrap="square" rtlCol="0">
            <a:spAutoFit/>
          </a:bodyPr>
          <a:lstStyle/>
          <a:p>
            <a:r>
              <a:rPr lang="en-US" sz="2800" u="sng" dirty="0"/>
              <a:t>GENECTIC VARIATION </a:t>
            </a:r>
            <a:r>
              <a:rPr lang="en-US" sz="2800" dirty="0"/>
              <a:t>IS VITAL FOR THE SURVIVAL OF A SPECIES BECAUSE IT ALLOWS FOR ADAPTATION TO OCCUR </a:t>
            </a:r>
          </a:p>
        </p:txBody>
      </p:sp>
    </p:spTree>
    <p:extLst>
      <p:ext uri="{BB962C8B-B14F-4D97-AF65-F5344CB8AC3E}">
        <p14:creationId xmlns:p14="http://schemas.microsoft.com/office/powerpoint/2010/main" val="378412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8" grpId="0"/>
      <p:bldP spid="9" grpId="0" animBg="1"/>
      <p:bldP spid="12" grpId="0"/>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399" y="724796"/>
            <a:ext cx="2545491" cy="523220"/>
          </a:xfrm>
          <a:prstGeom prst="rect">
            <a:avLst/>
          </a:prstGeom>
          <a:noFill/>
        </p:spPr>
        <p:txBody>
          <a:bodyPr wrap="square" rtlCol="0">
            <a:spAutoFit/>
          </a:bodyPr>
          <a:lstStyle/>
          <a:p>
            <a:r>
              <a:rPr lang="en-US" sz="2800" dirty="0"/>
              <a:t>ADAPTATION IS: </a:t>
            </a:r>
          </a:p>
        </p:txBody>
      </p:sp>
      <p:sp>
        <p:nvSpPr>
          <p:cNvPr id="3" name="TextBox 2"/>
          <p:cNvSpPr txBox="1"/>
          <p:nvPr/>
        </p:nvSpPr>
        <p:spPr>
          <a:xfrm>
            <a:off x="3295136" y="514971"/>
            <a:ext cx="7562335" cy="954107"/>
          </a:xfrm>
          <a:prstGeom prst="rect">
            <a:avLst/>
          </a:prstGeom>
          <a:solidFill>
            <a:srgbClr val="FFFF00"/>
          </a:solidFill>
        </p:spPr>
        <p:txBody>
          <a:bodyPr wrap="square" rtlCol="0">
            <a:spAutoFit/>
          </a:bodyPr>
          <a:lstStyle/>
          <a:p>
            <a:r>
              <a:rPr lang="en-US" sz="2800" dirty="0"/>
              <a:t>a genetic trait in an organism that increases its chance of surviving in their environment.</a:t>
            </a:r>
          </a:p>
        </p:txBody>
      </p:sp>
      <p:sp>
        <p:nvSpPr>
          <p:cNvPr id="15" name="TextBox 14"/>
          <p:cNvSpPr txBox="1"/>
          <p:nvPr/>
        </p:nvSpPr>
        <p:spPr>
          <a:xfrm>
            <a:off x="259528" y="2050407"/>
            <a:ext cx="5062115" cy="461665"/>
          </a:xfrm>
          <a:prstGeom prst="rect">
            <a:avLst/>
          </a:prstGeom>
          <a:noFill/>
        </p:spPr>
        <p:txBody>
          <a:bodyPr wrap="square" rtlCol="0">
            <a:spAutoFit/>
          </a:bodyPr>
          <a:lstStyle/>
          <a:p>
            <a:r>
              <a:rPr lang="en-US" sz="2400" b="1" dirty="0"/>
              <a:t>HOW DO ADAPTATIONS OCCUR? </a:t>
            </a:r>
          </a:p>
        </p:txBody>
      </p:sp>
      <p:sp>
        <p:nvSpPr>
          <p:cNvPr id="16" name="TextBox 15"/>
          <p:cNvSpPr txBox="1"/>
          <p:nvPr/>
        </p:nvSpPr>
        <p:spPr>
          <a:xfrm>
            <a:off x="1482812" y="2570181"/>
            <a:ext cx="10363200" cy="954107"/>
          </a:xfrm>
          <a:prstGeom prst="rect">
            <a:avLst/>
          </a:prstGeom>
          <a:solidFill>
            <a:srgbClr val="FFFF00"/>
          </a:solidFill>
        </p:spPr>
        <p:txBody>
          <a:bodyPr wrap="square" rtlCol="0">
            <a:spAutoFit/>
          </a:bodyPr>
          <a:lstStyle/>
          <a:p>
            <a:r>
              <a:rPr lang="en-US" sz="2800" dirty="0"/>
              <a:t>They occur because of genetic variations due to mutations and from the recombination of genes during crossing over of meiosis</a:t>
            </a:r>
          </a:p>
        </p:txBody>
      </p:sp>
      <p:sp>
        <p:nvSpPr>
          <p:cNvPr id="9" name="TextBox 8"/>
          <p:cNvSpPr txBox="1"/>
          <p:nvPr/>
        </p:nvSpPr>
        <p:spPr>
          <a:xfrm>
            <a:off x="413399" y="3818779"/>
            <a:ext cx="10778403" cy="523220"/>
          </a:xfrm>
          <a:prstGeom prst="rect">
            <a:avLst/>
          </a:prstGeom>
          <a:noFill/>
        </p:spPr>
        <p:txBody>
          <a:bodyPr wrap="square" rtlCol="0">
            <a:spAutoFit/>
          </a:bodyPr>
          <a:lstStyle/>
          <a:p>
            <a:r>
              <a:rPr lang="en-US" sz="2800" dirty="0"/>
              <a:t>EXAMPLE OF AN ADAPTATION: </a:t>
            </a:r>
            <a:r>
              <a:rPr lang="en-US" sz="2800" dirty="0" smtClean="0"/>
              <a:t>white </a:t>
            </a:r>
            <a:r>
              <a:rPr lang="en-US" sz="2800" dirty="0"/>
              <a:t>fur </a:t>
            </a:r>
            <a:r>
              <a:rPr lang="en-US" sz="2800" dirty="0" smtClean="0"/>
              <a:t>rabbit </a:t>
            </a:r>
            <a:r>
              <a:rPr lang="en-US" sz="2800" dirty="0"/>
              <a:t>in a </a:t>
            </a:r>
            <a:r>
              <a:rPr lang="en-US" sz="2800" dirty="0" smtClean="0"/>
              <a:t>snowy </a:t>
            </a:r>
            <a:r>
              <a:rPr lang="en-US" sz="2800" dirty="0"/>
              <a:t>environment.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709" y="4625391"/>
            <a:ext cx="1571135" cy="1905833"/>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3104" t="1745" r="27477" b="460"/>
          <a:stretch/>
        </p:blipFill>
        <p:spPr>
          <a:xfrm>
            <a:off x="5321643" y="4636490"/>
            <a:ext cx="1485447" cy="1833656"/>
          </a:xfrm>
          <a:prstGeom prst="rect">
            <a:avLst/>
          </a:prstGeom>
        </p:spPr>
      </p:pic>
    </p:spTree>
    <p:extLst>
      <p:ext uri="{BB962C8B-B14F-4D97-AF65-F5344CB8AC3E}">
        <p14:creationId xmlns:p14="http://schemas.microsoft.com/office/powerpoint/2010/main" val="18675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p:bldP spid="16"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739" y="927195"/>
            <a:ext cx="2975630" cy="2180384"/>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1028" t="3502" r="-1371" b="3031"/>
          <a:stretch/>
        </p:blipFill>
        <p:spPr>
          <a:xfrm>
            <a:off x="4606234" y="2099493"/>
            <a:ext cx="975597" cy="1409261"/>
          </a:xfrm>
          <a:prstGeom prst="rect">
            <a:avLst/>
          </a:prstGeom>
        </p:spPr>
      </p:pic>
      <p:sp>
        <p:nvSpPr>
          <p:cNvPr id="11" name="TextBox 10"/>
          <p:cNvSpPr txBox="1"/>
          <p:nvPr/>
        </p:nvSpPr>
        <p:spPr>
          <a:xfrm>
            <a:off x="840260" y="177848"/>
            <a:ext cx="3237470" cy="523220"/>
          </a:xfrm>
          <a:prstGeom prst="rect">
            <a:avLst/>
          </a:prstGeom>
          <a:solidFill>
            <a:srgbClr val="FFFF00"/>
          </a:solidFill>
        </p:spPr>
        <p:txBody>
          <a:bodyPr wrap="square" rtlCol="0">
            <a:spAutoFit/>
          </a:bodyPr>
          <a:lstStyle/>
          <a:p>
            <a:r>
              <a:rPr lang="en-US" sz="2800" b="1" dirty="0"/>
              <a:t>CHARLES DARWIN  </a:t>
            </a:r>
          </a:p>
        </p:txBody>
      </p:sp>
      <p:sp>
        <p:nvSpPr>
          <p:cNvPr id="12" name="TextBox 11"/>
          <p:cNvSpPr txBox="1"/>
          <p:nvPr/>
        </p:nvSpPr>
        <p:spPr>
          <a:xfrm>
            <a:off x="4324866" y="502470"/>
            <a:ext cx="7718853" cy="1384995"/>
          </a:xfrm>
          <a:prstGeom prst="rect">
            <a:avLst/>
          </a:prstGeom>
          <a:solidFill>
            <a:srgbClr val="FFFF00"/>
          </a:solidFill>
        </p:spPr>
        <p:txBody>
          <a:bodyPr wrap="square" rtlCol="0">
            <a:spAutoFit/>
          </a:bodyPr>
          <a:lstStyle/>
          <a:p>
            <a:r>
              <a:rPr lang="en-US" sz="2800" dirty="0"/>
              <a:t>Is the “FATHER OF EVOLUTION” </a:t>
            </a:r>
          </a:p>
          <a:p>
            <a:r>
              <a:rPr lang="en-US" sz="2800" dirty="0"/>
              <a:t>who proposed that evolution of species occurs due to natural selection </a:t>
            </a:r>
            <a:r>
              <a:rPr lang="en-US" sz="2800" dirty="0" smtClean="0"/>
              <a:t>(the environment selects)</a:t>
            </a:r>
            <a:endParaRPr lang="en-US" sz="2800" dirty="0"/>
          </a:p>
        </p:txBody>
      </p:sp>
      <p:pic>
        <p:nvPicPr>
          <p:cNvPr id="13"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740" y="2140963"/>
            <a:ext cx="4751531" cy="205209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462879" y="4365489"/>
            <a:ext cx="4790007" cy="369332"/>
          </a:xfrm>
          <a:prstGeom prst="rect">
            <a:avLst/>
          </a:prstGeom>
          <a:noFill/>
        </p:spPr>
        <p:txBody>
          <a:bodyPr wrap="square" rtlCol="0">
            <a:spAutoFit/>
          </a:bodyPr>
          <a:lstStyle/>
          <a:p>
            <a:r>
              <a:rPr lang="en-US" b="1" dirty="0"/>
              <a:t>DARWIN STUDIED GALAPAGOS ISLAND </a:t>
            </a:r>
            <a:r>
              <a:rPr lang="en-US" b="1" dirty="0" smtClean="0"/>
              <a:t>FINCHES</a:t>
            </a:r>
            <a:endParaRPr lang="en-US" dirty="0"/>
          </a:p>
        </p:txBody>
      </p:sp>
      <p:sp>
        <p:nvSpPr>
          <p:cNvPr id="17" name="TextBox 16"/>
          <p:cNvSpPr txBox="1"/>
          <p:nvPr/>
        </p:nvSpPr>
        <p:spPr>
          <a:xfrm>
            <a:off x="622692" y="5188731"/>
            <a:ext cx="11511643" cy="830997"/>
          </a:xfrm>
          <a:prstGeom prst="rect">
            <a:avLst/>
          </a:prstGeom>
          <a:solidFill>
            <a:srgbClr val="FFFF00"/>
          </a:solidFill>
        </p:spPr>
        <p:txBody>
          <a:bodyPr wrap="square" rtlCol="0">
            <a:spAutoFit/>
          </a:bodyPr>
          <a:lstStyle/>
          <a:p>
            <a:r>
              <a:rPr lang="en-US" sz="2400" dirty="0" smtClean="0"/>
              <a:t>Darwin</a:t>
            </a:r>
            <a:r>
              <a:rPr lang="en-US" sz="2400" dirty="0" smtClean="0"/>
              <a:t> </a:t>
            </a:r>
            <a:r>
              <a:rPr lang="en-US" sz="2400" dirty="0"/>
              <a:t>noticed sub-species of finches with different beak shapes adapted for the </a:t>
            </a:r>
          </a:p>
          <a:p>
            <a:r>
              <a:rPr lang="en-US" sz="2400" dirty="0"/>
              <a:t>food in their island</a:t>
            </a:r>
          </a:p>
        </p:txBody>
      </p:sp>
    </p:spTree>
    <p:extLst>
      <p:ext uri="{BB962C8B-B14F-4D97-AF65-F5344CB8AC3E}">
        <p14:creationId xmlns:p14="http://schemas.microsoft.com/office/powerpoint/2010/main" val="347783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atural selection butterfly"/>
          <p:cNvPicPr>
            <a:picLocks noChangeAspect="1" noChangeArrowheads="1"/>
          </p:cNvPicPr>
          <p:nvPr/>
        </p:nvPicPr>
        <p:blipFill rotWithShape="1">
          <a:blip r:embed="rId2">
            <a:extLst>
              <a:ext uri="{28A0092B-C50C-407E-A947-70E740481C1C}">
                <a14:useLocalDpi xmlns:a14="http://schemas.microsoft.com/office/drawing/2010/main" val="0"/>
              </a:ext>
            </a:extLst>
          </a:blip>
          <a:srcRect l="1" t="13811" r="522" b="8266"/>
          <a:stretch/>
        </p:blipFill>
        <p:spPr bwMode="auto">
          <a:xfrm>
            <a:off x="1365140" y="2569700"/>
            <a:ext cx="3190082" cy="30976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1933" y="5667337"/>
            <a:ext cx="5538473" cy="830997"/>
          </a:xfrm>
          <a:prstGeom prst="rect">
            <a:avLst/>
          </a:prstGeom>
          <a:noFill/>
        </p:spPr>
        <p:txBody>
          <a:bodyPr wrap="square" rtlCol="0">
            <a:spAutoFit/>
          </a:bodyPr>
          <a:lstStyle/>
          <a:p>
            <a:r>
              <a:rPr lang="en-US" sz="2400" dirty="0">
                <a:highlight>
                  <a:srgbClr val="FFFF00"/>
                </a:highlight>
              </a:rPr>
              <a:t>Light </a:t>
            </a:r>
            <a:r>
              <a:rPr lang="en-US" sz="2400" dirty="0" smtClean="0">
                <a:highlight>
                  <a:srgbClr val="FFFF00"/>
                </a:highlight>
              </a:rPr>
              <a:t>colored wood beetles increase in the population, generation after generation</a:t>
            </a:r>
            <a:endParaRPr lang="en-US" sz="2400" dirty="0">
              <a:highlight>
                <a:srgbClr val="FFFF00"/>
              </a:highlight>
            </a:endParaRPr>
          </a:p>
        </p:txBody>
      </p:sp>
      <p:sp>
        <p:nvSpPr>
          <p:cNvPr id="10" name="TextBox 9"/>
          <p:cNvSpPr txBox="1"/>
          <p:nvPr/>
        </p:nvSpPr>
        <p:spPr>
          <a:xfrm>
            <a:off x="3781168" y="161840"/>
            <a:ext cx="3402227" cy="523220"/>
          </a:xfrm>
          <a:prstGeom prst="rect">
            <a:avLst/>
          </a:prstGeom>
          <a:noFill/>
        </p:spPr>
        <p:txBody>
          <a:bodyPr wrap="square" rtlCol="0">
            <a:spAutoFit/>
          </a:bodyPr>
          <a:lstStyle/>
          <a:p>
            <a:r>
              <a:rPr lang="en-US" sz="2800" b="1" dirty="0"/>
              <a:t>NATURAL SELECTION: </a:t>
            </a:r>
          </a:p>
        </p:txBody>
      </p:sp>
      <p:sp>
        <p:nvSpPr>
          <p:cNvPr id="12" name="TextBox 11"/>
          <p:cNvSpPr txBox="1"/>
          <p:nvPr/>
        </p:nvSpPr>
        <p:spPr>
          <a:xfrm>
            <a:off x="551934" y="652582"/>
            <a:ext cx="11335265" cy="954107"/>
          </a:xfrm>
          <a:prstGeom prst="rect">
            <a:avLst/>
          </a:prstGeom>
          <a:solidFill>
            <a:srgbClr val="FFFF00"/>
          </a:solidFill>
        </p:spPr>
        <p:txBody>
          <a:bodyPr wrap="square" rtlCol="0">
            <a:spAutoFit/>
          </a:bodyPr>
          <a:lstStyle/>
          <a:p>
            <a:r>
              <a:rPr lang="en-US" sz="2800" dirty="0"/>
              <a:t> process by which organisms that are better adapted (have favorable traits) to their environment will </a:t>
            </a:r>
            <a:r>
              <a:rPr lang="en-US" sz="2800" dirty="0" smtClean="0"/>
              <a:t>survive, reproduce, </a:t>
            </a:r>
            <a:r>
              <a:rPr lang="en-US" sz="2800" dirty="0"/>
              <a:t>and pass on </a:t>
            </a:r>
            <a:r>
              <a:rPr lang="en-US" sz="2800" dirty="0" smtClean="0"/>
              <a:t>favorable</a:t>
            </a:r>
            <a:r>
              <a:rPr lang="en-US" sz="2800" dirty="0" smtClean="0"/>
              <a:t> </a:t>
            </a:r>
            <a:r>
              <a:rPr lang="en-US" sz="2800" dirty="0"/>
              <a:t>traits</a:t>
            </a:r>
          </a:p>
        </p:txBody>
      </p:sp>
      <p:sp>
        <p:nvSpPr>
          <p:cNvPr id="13" name="TextBox 12"/>
          <p:cNvSpPr txBox="1"/>
          <p:nvPr/>
        </p:nvSpPr>
        <p:spPr>
          <a:xfrm>
            <a:off x="6530827" y="1754092"/>
            <a:ext cx="5167619" cy="1631216"/>
          </a:xfrm>
          <a:prstGeom prst="rect">
            <a:avLst/>
          </a:prstGeom>
          <a:noFill/>
        </p:spPr>
        <p:txBody>
          <a:bodyPr wrap="square" rtlCol="0">
            <a:spAutoFit/>
          </a:bodyPr>
          <a:lstStyle/>
          <a:p>
            <a:r>
              <a:rPr lang="en-US" sz="2000" u="sng" dirty="0" smtClean="0"/>
              <a:t>Example # 2- Peppered Moths</a:t>
            </a:r>
          </a:p>
          <a:p>
            <a:r>
              <a:rPr lang="en-US" sz="2000" dirty="0" smtClean="0"/>
              <a:t>During </a:t>
            </a:r>
            <a:r>
              <a:rPr lang="en-US" sz="2000" dirty="0"/>
              <a:t>the Industrial Revolution, Natural Selection favored dark </a:t>
            </a:r>
            <a:r>
              <a:rPr lang="en-US" sz="2000" dirty="0" smtClean="0"/>
              <a:t>peppered moths over the light peppered moths in </a:t>
            </a:r>
            <a:r>
              <a:rPr lang="en-US" sz="2000" dirty="0"/>
              <a:t>areas of heavy pollution that darkened the tree barks. </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 t="-1154" r="49726" b="13181"/>
          <a:stretch/>
        </p:blipFill>
        <p:spPr>
          <a:xfrm>
            <a:off x="7818540" y="3552340"/>
            <a:ext cx="2592198" cy="1930440"/>
          </a:xfrm>
          <a:prstGeom prst="rect">
            <a:avLst/>
          </a:prstGeom>
        </p:spPr>
      </p:pic>
      <p:sp>
        <p:nvSpPr>
          <p:cNvPr id="16" name="TextBox 15"/>
          <p:cNvSpPr txBox="1"/>
          <p:nvPr/>
        </p:nvSpPr>
        <p:spPr>
          <a:xfrm>
            <a:off x="7080515" y="5667337"/>
            <a:ext cx="4404013" cy="830997"/>
          </a:xfrm>
          <a:prstGeom prst="rect">
            <a:avLst/>
          </a:prstGeom>
          <a:solidFill>
            <a:srgbClr val="FFFF00"/>
          </a:solidFill>
        </p:spPr>
        <p:txBody>
          <a:bodyPr wrap="square" rtlCol="0">
            <a:spAutoFit/>
          </a:bodyPr>
          <a:lstStyle/>
          <a:p>
            <a:r>
              <a:rPr lang="en-US" sz="2400" u="sng" dirty="0"/>
              <a:t>Dark </a:t>
            </a:r>
            <a:r>
              <a:rPr lang="en-US" sz="2400" u="sng" dirty="0" smtClean="0"/>
              <a:t>Peppered Moths increased during the </a:t>
            </a:r>
            <a:r>
              <a:rPr lang="en-US" sz="2400" u="sng" dirty="0" smtClean="0"/>
              <a:t>Industrial Revolution</a:t>
            </a:r>
            <a:endParaRPr lang="en-US" sz="2400" u="sng" dirty="0"/>
          </a:p>
        </p:txBody>
      </p:sp>
      <p:sp>
        <p:nvSpPr>
          <p:cNvPr id="18" name="TextBox 17"/>
          <p:cNvSpPr txBox="1"/>
          <p:nvPr/>
        </p:nvSpPr>
        <p:spPr>
          <a:xfrm>
            <a:off x="617987" y="1648071"/>
            <a:ext cx="5167619" cy="1015663"/>
          </a:xfrm>
          <a:prstGeom prst="rect">
            <a:avLst/>
          </a:prstGeom>
          <a:noFill/>
        </p:spPr>
        <p:txBody>
          <a:bodyPr wrap="square" rtlCol="0">
            <a:spAutoFit/>
          </a:bodyPr>
          <a:lstStyle/>
          <a:p>
            <a:r>
              <a:rPr lang="en-US" sz="2000" u="sng" dirty="0" smtClean="0"/>
              <a:t>Example # 1- Wood Beetles</a:t>
            </a:r>
          </a:p>
          <a:p>
            <a:r>
              <a:rPr lang="en-US" sz="2000" dirty="0" smtClean="0"/>
              <a:t>Dark colored wood beetles are eaten because they taste better than the light colored beetles.</a:t>
            </a:r>
            <a:endParaRPr lang="en-US" sz="2000" dirty="0"/>
          </a:p>
        </p:txBody>
      </p:sp>
    </p:spTree>
    <p:extLst>
      <p:ext uri="{BB962C8B-B14F-4D97-AF65-F5344CB8AC3E}">
        <p14:creationId xmlns:p14="http://schemas.microsoft.com/office/powerpoint/2010/main" val="4562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P spid="16"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645" y="176279"/>
            <a:ext cx="7976808" cy="579255"/>
          </a:xfrm>
        </p:spPr>
        <p:txBody>
          <a:bodyPr>
            <a:normAutofit/>
          </a:bodyPr>
          <a:lstStyle/>
          <a:p>
            <a:r>
              <a:rPr lang="en-US" sz="3200" b="1" dirty="0"/>
              <a:t>ARTIFICIAL SELECTION or SELECTIVE BREEDING</a:t>
            </a:r>
          </a:p>
        </p:txBody>
      </p:sp>
      <p:pic>
        <p:nvPicPr>
          <p:cNvPr id="2052" name="Picture 4" descr="Image result for ARTIFICIAL SELECTION DACHSHUND DOG"/>
          <p:cNvPicPr>
            <a:picLocks noChangeAspect="1" noChangeArrowheads="1"/>
          </p:cNvPicPr>
          <p:nvPr/>
        </p:nvPicPr>
        <p:blipFill rotWithShape="1">
          <a:blip r:embed="rId2">
            <a:extLst>
              <a:ext uri="{28A0092B-C50C-407E-A947-70E740481C1C}">
                <a14:useLocalDpi xmlns:a14="http://schemas.microsoft.com/office/drawing/2010/main" val="0"/>
              </a:ext>
            </a:extLst>
          </a:blip>
          <a:srcRect t="79178" r="-2596"/>
          <a:stretch/>
        </p:blipFill>
        <p:spPr bwMode="auto">
          <a:xfrm>
            <a:off x="7002061" y="2478460"/>
            <a:ext cx="1886057" cy="9658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199" y="884484"/>
            <a:ext cx="10059649" cy="954107"/>
          </a:xfrm>
          <a:prstGeom prst="rect">
            <a:avLst/>
          </a:prstGeom>
          <a:solidFill>
            <a:srgbClr val="FFFF00"/>
          </a:solidFill>
        </p:spPr>
        <p:txBody>
          <a:bodyPr wrap="square" rtlCol="0">
            <a:spAutoFit/>
          </a:bodyPr>
          <a:lstStyle/>
          <a:p>
            <a:r>
              <a:rPr lang="en-US" sz="2800" dirty="0"/>
              <a:t>Artificial Selection = intentional breeding  for certain traits that humans favor in a species</a:t>
            </a:r>
          </a:p>
        </p:txBody>
      </p:sp>
      <p:pic>
        <p:nvPicPr>
          <p:cNvPr id="9" name="Picture 4" descr="Image result for ARTIFICIAL SELECTION DACHSHUND DOG"/>
          <p:cNvPicPr>
            <a:picLocks noChangeAspect="1" noChangeArrowheads="1"/>
          </p:cNvPicPr>
          <p:nvPr/>
        </p:nvPicPr>
        <p:blipFill rotWithShape="1">
          <a:blip r:embed="rId2">
            <a:extLst>
              <a:ext uri="{28A0092B-C50C-407E-A947-70E740481C1C}">
                <a14:useLocalDpi xmlns:a14="http://schemas.microsoft.com/office/drawing/2010/main" val="0"/>
              </a:ext>
            </a:extLst>
          </a:blip>
          <a:srcRect t="60264" r="1213" b="21799"/>
          <a:stretch/>
        </p:blipFill>
        <p:spPr bwMode="auto">
          <a:xfrm>
            <a:off x="4732031" y="2501960"/>
            <a:ext cx="1816036" cy="8320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ARTIFICIAL SELECTION DACHSHUND DOG"/>
          <p:cNvPicPr>
            <a:picLocks noChangeAspect="1" noChangeArrowheads="1"/>
          </p:cNvPicPr>
          <p:nvPr/>
        </p:nvPicPr>
        <p:blipFill rotWithShape="1">
          <a:blip r:embed="rId2">
            <a:extLst>
              <a:ext uri="{28A0092B-C50C-407E-A947-70E740481C1C}">
                <a14:useLocalDpi xmlns:a14="http://schemas.microsoft.com/office/drawing/2010/main" val="0"/>
              </a:ext>
            </a:extLst>
          </a:blip>
          <a:srcRect t="36636" r="1885" b="42843"/>
          <a:stretch/>
        </p:blipFill>
        <p:spPr bwMode="auto">
          <a:xfrm>
            <a:off x="2388976" y="2474332"/>
            <a:ext cx="1803679" cy="9518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002061" y="2474332"/>
            <a:ext cx="444843" cy="17477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02060" y="3318183"/>
            <a:ext cx="444843" cy="133385"/>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03566" y="3503144"/>
            <a:ext cx="1458097" cy="376246"/>
          </a:xfrm>
          <a:prstGeom prst="rect">
            <a:avLst/>
          </a:prstGeom>
          <a:noFill/>
        </p:spPr>
        <p:txBody>
          <a:bodyPr wrap="square" rtlCol="0">
            <a:spAutoFit/>
          </a:bodyPr>
          <a:lstStyle/>
          <a:p>
            <a:r>
              <a:rPr lang="en-US" dirty="0"/>
              <a:t>    </a:t>
            </a:r>
            <a:r>
              <a:rPr lang="en-US" u="sng" dirty="0">
                <a:highlight>
                  <a:srgbClr val="FFFF00"/>
                </a:highlight>
              </a:rPr>
              <a:t>1875</a:t>
            </a:r>
          </a:p>
        </p:txBody>
      </p:sp>
      <p:sp>
        <p:nvSpPr>
          <p:cNvPr id="14" name="TextBox 13"/>
          <p:cNvSpPr txBox="1"/>
          <p:nvPr/>
        </p:nvSpPr>
        <p:spPr>
          <a:xfrm>
            <a:off x="5367154" y="3637382"/>
            <a:ext cx="1458097" cy="376246"/>
          </a:xfrm>
          <a:prstGeom prst="rect">
            <a:avLst/>
          </a:prstGeom>
          <a:noFill/>
        </p:spPr>
        <p:txBody>
          <a:bodyPr wrap="square" rtlCol="0">
            <a:spAutoFit/>
          </a:bodyPr>
          <a:lstStyle/>
          <a:p>
            <a:r>
              <a:rPr lang="en-US" dirty="0"/>
              <a:t>    </a:t>
            </a:r>
            <a:r>
              <a:rPr lang="en-US" u="sng" dirty="0">
                <a:highlight>
                  <a:srgbClr val="FFFF00"/>
                </a:highlight>
              </a:rPr>
              <a:t>1975</a:t>
            </a:r>
          </a:p>
        </p:txBody>
      </p:sp>
      <p:sp>
        <p:nvSpPr>
          <p:cNvPr id="15" name="TextBox 14"/>
          <p:cNvSpPr txBox="1"/>
          <p:nvPr/>
        </p:nvSpPr>
        <p:spPr>
          <a:xfrm>
            <a:off x="7308784" y="3512097"/>
            <a:ext cx="1243915" cy="376246"/>
          </a:xfrm>
          <a:prstGeom prst="rect">
            <a:avLst/>
          </a:prstGeom>
          <a:noFill/>
        </p:spPr>
        <p:txBody>
          <a:bodyPr wrap="square" rtlCol="0">
            <a:spAutoFit/>
          </a:bodyPr>
          <a:lstStyle/>
          <a:p>
            <a:r>
              <a:rPr lang="en-US" dirty="0"/>
              <a:t>    </a:t>
            </a:r>
            <a:r>
              <a:rPr lang="en-US" u="sng" dirty="0">
                <a:highlight>
                  <a:srgbClr val="FFFF00"/>
                </a:highlight>
              </a:rPr>
              <a:t>2005</a:t>
            </a:r>
          </a:p>
        </p:txBody>
      </p:sp>
      <p:pic>
        <p:nvPicPr>
          <p:cNvPr id="13" name="Picture 2" descr="Image result for artificial selection with corn crops"/>
          <p:cNvPicPr>
            <a:picLocks noChangeAspect="1" noChangeArrowheads="1"/>
          </p:cNvPicPr>
          <p:nvPr/>
        </p:nvPicPr>
        <p:blipFill rotWithShape="1">
          <a:blip r:embed="rId3">
            <a:extLst>
              <a:ext uri="{28A0092B-C50C-407E-A947-70E740481C1C}">
                <a14:useLocalDpi xmlns:a14="http://schemas.microsoft.com/office/drawing/2010/main" val="0"/>
              </a:ext>
            </a:extLst>
          </a:blip>
          <a:srcRect r="51330" b="59969"/>
          <a:stretch/>
        </p:blipFill>
        <p:spPr bwMode="auto">
          <a:xfrm>
            <a:off x="2748838" y="4323494"/>
            <a:ext cx="1567551" cy="11964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artificial selection with corn crops"/>
          <p:cNvPicPr>
            <a:picLocks noChangeAspect="1" noChangeArrowheads="1"/>
          </p:cNvPicPr>
          <p:nvPr/>
        </p:nvPicPr>
        <p:blipFill rotWithShape="1">
          <a:blip r:embed="rId3">
            <a:extLst>
              <a:ext uri="{28A0092B-C50C-407E-A947-70E740481C1C}">
                <a14:useLocalDpi xmlns:a14="http://schemas.microsoft.com/office/drawing/2010/main" val="0"/>
              </a:ext>
            </a:extLst>
          </a:blip>
          <a:srcRect l="50410" r="-1167" b="61252"/>
          <a:stretch/>
        </p:blipFill>
        <p:spPr bwMode="auto">
          <a:xfrm>
            <a:off x="4502097" y="4317028"/>
            <a:ext cx="1729744" cy="12253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artificial selection with corn crops"/>
          <p:cNvPicPr>
            <a:picLocks noChangeAspect="1" noChangeArrowheads="1"/>
          </p:cNvPicPr>
          <p:nvPr/>
        </p:nvPicPr>
        <p:blipFill rotWithShape="1">
          <a:blip r:embed="rId3">
            <a:extLst>
              <a:ext uri="{28A0092B-C50C-407E-A947-70E740481C1C}">
                <a14:useLocalDpi xmlns:a14="http://schemas.microsoft.com/office/drawing/2010/main" val="0"/>
              </a:ext>
            </a:extLst>
          </a:blip>
          <a:srcRect l="1955" t="54429" r="53817" b="10240"/>
          <a:stretch/>
        </p:blipFill>
        <p:spPr bwMode="auto">
          <a:xfrm>
            <a:off x="6512552" y="4258312"/>
            <a:ext cx="1755873" cy="1301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 name="Picture 2" descr="Image result for artificial selection with corn crops"/>
          <p:cNvPicPr>
            <a:picLocks noChangeAspect="1" noChangeArrowheads="1"/>
          </p:cNvPicPr>
          <p:nvPr/>
        </p:nvPicPr>
        <p:blipFill rotWithShape="1">
          <a:blip r:embed="rId3">
            <a:extLst>
              <a:ext uri="{28A0092B-C50C-407E-A947-70E740481C1C}">
                <a14:useLocalDpi xmlns:a14="http://schemas.microsoft.com/office/drawing/2010/main" val="0"/>
              </a:ext>
            </a:extLst>
          </a:blip>
          <a:srcRect l="52060" t="51978" r="-800" b="6161"/>
          <a:stretch/>
        </p:blipFill>
        <p:spPr bwMode="auto">
          <a:xfrm>
            <a:off x="8627416" y="4244540"/>
            <a:ext cx="1727546" cy="13768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199" y="3954162"/>
            <a:ext cx="10661823" cy="369332"/>
          </a:xfrm>
          <a:prstGeom prst="rect">
            <a:avLst/>
          </a:prstGeom>
          <a:noFill/>
        </p:spPr>
        <p:txBody>
          <a:bodyPr wrap="square" rtlCol="0">
            <a:spAutoFit/>
          </a:bodyPr>
          <a:lstStyle/>
          <a:p>
            <a:r>
              <a:rPr lang="en-US" dirty="0" smtClean="0"/>
              <a:t>------------------------------------------------------------------------------------------------------------------------------------------------------</a:t>
            </a:r>
            <a:endParaRPr lang="en-US" dirty="0"/>
          </a:p>
        </p:txBody>
      </p:sp>
      <p:sp>
        <p:nvSpPr>
          <p:cNvPr id="5" name="TextBox 4"/>
          <p:cNvSpPr txBox="1"/>
          <p:nvPr/>
        </p:nvSpPr>
        <p:spPr>
          <a:xfrm>
            <a:off x="626076" y="2257168"/>
            <a:ext cx="1647567" cy="1477328"/>
          </a:xfrm>
          <a:prstGeom prst="rect">
            <a:avLst/>
          </a:prstGeom>
          <a:noFill/>
        </p:spPr>
        <p:txBody>
          <a:bodyPr wrap="square" rtlCol="0">
            <a:spAutoFit/>
          </a:bodyPr>
          <a:lstStyle/>
          <a:p>
            <a:r>
              <a:rPr lang="en-US" u="sng" dirty="0" smtClean="0"/>
              <a:t>Example # 1</a:t>
            </a:r>
          </a:p>
          <a:p>
            <a:r>
              <a:rPr lang="en-US" dirty="0" smtClean="0"/>
              <a:t>Dog breeder will breed dogs with selected traits. </a:t>
            </a:r>
            <a:endParaRPr lang="en-US" dirty="0"/>
          </a:p>
        </p:txBody>
      </p:sp>
      <p:sp>
        <p:nvSpPr>
          <p:cNvPr id="19" name="TextBox 18"/>
          <p:cNvSpPr txBox="1"/>
          <p:nvPr/>
        </p:nvSpPr>
        <p:spPr>
          <a:xfrm>
            <a:off x="682752" y="4317028"/>
            <a:ext cx="1842052" cy="1477328"/>
          </a:xfrm>
          <a:prstGeom prst="rect">
            <a:avLst/>
          </a:prstGeom>
          <a:noFill/>
        </p:spPr>
        <p:txBody>
          <a:bodyPr wrap="square" rtlCol="0">
            <a:spAutoFit/>
          </a:bodyPr>
          <a:lstStyle/>
          <a:p>
            <a:r>
              <a:rPr lang="en-US" u="sng" dirty="0" smtClean="0"/>
              <a:t>Example # 2</a:t>
            </a:r>
          </a:p>
          <a:p>
            <a:r>
              <a:rPr lang="en-US" u="sng" dirty="0" smtClean="0"/>
              <a:t>Farmers have changed the corn plant to produce selected traits </a:t>
            </a:r>
          </a:p>
        </p:txBody>
      </p:sp>
      <p:sp>
        <p:nvSpPr>
          <p:cNvPr id="20" name="TextBox 19"/>
          <p:cNvSpPr txBox="1"/>
          <p:nvPr/>
        </p:nvSpPr>
        <p:spPr>
          <a:xfrm>
            <a:off x="2312934" y="5609690"/>
            <a:ext cx="2205744" cy="369332"/>
          </a:xfrm>
          <a:prstGeom prst="rect">
            <a:avLst/>
          </a:prstGeom>
          <a:noFill/>
        </p:spPr>
        <p:txBody>
          <a:bodyPr wrap="square" rtlCol="0">
            <a:spAutoFit/>
          </a:bodyPr>
          <a:lstStyle/>
          <a:p>
            <a:r>
              <a:rPr lang="en-US" dirty="0"/>
              <a:t>1. </a:t>
            </a:r>
            <a:r>
              <a:rPr lang="en-US" dirty="0">
                <a:highlight>
                  <a:srgbClr val="FFFF00"/>
                </a:highlight>
              </a:rPr>
              <a:t>CORN VARIATIONS</a:t>
            </a:r>
          </a:p>
        </p:txBody>
      </p:sp>
      <p:sp>
        <p:nvSpPr>
          <p:cNvPr id="21" name="TextBox 20"/>
          <p:cNvSpPr txBox="1"/>
          <p:nvPr/>
        </p:nvSpPr>
        <p:spPr>
          <a:xfrm>
            <a:off x="4473238" y="5638589"/>
            <a:ext cx="2205744" cy="923330"/>
          </a:xfrm>
          <a:prstGeom prst="rect">
            <a:avLst/>
          </a:prstGeom>
          <a:noFill/>
        </p:spPr>
        <p:txBody>
          <a:bodyPr wrap="square" rtlCol="0">
            <a:spAutoFit/>
          </a:bodyPr>
          <a:lstStyle/>
          <a:p>
            <a:r>
              <a:rPr lang="en-US" dirty="0"/>
              <a:t>2</a:t>
            </a:r>
            <a:r>
              <a:rPr lang="en-US" dirty="0">
                <a:highlight>
                  <a:srgbClr val="FFFF00"/>
                </a:highlight>
              </a:rPr>
              <a:t>. SEED OF FAVORABLE CORN SELECTED</a:t>
            </a:r>
          </a:p>
        </p:txBody>
      </p:sp>
      <p:sp>
        <p:nvSpPr>
          <p:cNvPr id="22" name="TextBox 21"/>
          <p:cNvSpPr txBox="1"/>
          <p:nvPr/>
        </p:nvSpPr>
        <p:spPr>
          <a:xfrm>
            <a:off x="6421672" y="5638589"/>
            <a:ext cx="2205744" cy="646331"/>
          </a:xfrm>
          <a:prstGeom prst="rect">
            <a:avLst/>
          </a:prstGeom>
          <a:noFill/>
        </p:spPr>
        <p:txBody>
          <a:bodyPr wrap="square" rtlCol="0">
            <a:spAutoFit/>
          </a:bodyPr>
          <a:lstStyle/>
          <a:p>
            <a:r>
              <a:rPr lang="en-US" dirty="0"/>
              <a:t>3. </a:t>
            </a:r>
            <a:r>
              <a:rPr lang="en-US" dirty="0">
                <a:highlight>
                  <a:srgbClr val="FFFF00"/>
                </a:highlight>
              </a:rPr>
              <a:t>GENERATIONS OF REPEATED PROCESS</a:t>
            </a:r>
          </a:p>
        </p:txBody>
      </p:sp>
      <p:sp>
        <p:nvSpPr>
          <p:cNvPr id="23" name="TextBox 22"/>
          <p:cNvSpPr txBox="1"/>
          <p:nvPr/>
        </p:nvSpPr>
        <p:spPr>
          <a:xfrm>
            <a:off x="8581976" y="5621381"/>
            <a:ext cx="2205744" cy="646331"/>
          </a:xfrm>
          <a:prstGeom prst="rect">
            <a:avLst/>
          </a:prstGeom>
          <a:noFill/>
        </p:spPr>
        <p:txBody>
          <a:bodyPr wrap="square" rtlCol="0">
            <a:spAutoFit/>
          </a:bodyPr>
          <a:lstStyle/>
          <a:p>
            <a:r>
              <a:rPr lang="en-US" dirty="0"/>
              <a:t>4. </a:t>
            </a:r>
            <a:r>
              <a:rPr lang="en-US" dirty="0">
                <a:highlight>
                  <a:srgbClr val="FFFF00"/>
                </a:highlight>
              </a:rPr>
              <a:t>NEW SPECIES OF CORN OVER TIME</a:t>
            </a:r>
          </a:p>
        </p:txBody>
      </p:sp>
    </p:spTree>
    <p:extLst>
      <p:ext uri="{BB962C8B-B14F-4D97-AF65-F5344CB8AC3E}">
        <p14:creationId xmlns:p14="http://schemas.microsoft.com/office/powerpoint/2010/main" val="28647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fill="hold"/>
                                        <p:tgtEl>
                                          <p:spTgt spid="23"/>
                                        </p:tgtEl>
                                        <p:attrNameLst>
                                          <p:attrName>ppt_x</p:attrName>
                                        </p:attrNameLst>
                                      </p:cBhvr>
                                      <p:tavLst>
                                        <p:tav tm="0">
                                          <p:val>
                                            <p:strVal val="#ppt_x"/>
                                          </p:val>
                                        </p:tav>
                                        <p:tav tm="100000">
                                          <p:val>
                                            <p:strVal val="#ppt_x"/>
                                          </p:val>
                                        </p:tav>
                                      </p:tavLst>
                                    </p:anim>
                                    <p:anim calcmode="lin" valueType="num">
                                      <p:cBhvr additive="base">
                                        <p:cTn id="8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577" y="148901"/>
            <a:ext cx="10656780" cy="1877437"/>
          </a:xfrm>
          <a:prstGeom prst="rect">
            <a:avLst/>
          </a:prstGeom>
          <a:noFill/>
        </p:spPr>
        <p:txBody>
          <a:bodyPr wrap="square" rtlCol="0">
            <a:spAutoFit/>
          </a:bodyPr>
          <a:lstStyle/>
          <a:p>
            <a:r>
              <a:rPr lang="en-US" sz="2800" dirty="0"/>
              <a:t>EVIDENCE OF EVOLUTION… </a:t>
            </a:r>
            <a:r>
              <a:rPr lang="en-US" sz="2800" dirty="0" smtClean="0"/>
              <a:t>FOSSIL RECORDS</a:t>
            </a:r>
            <a:endParaRPr lang="en-US" sz="2800" dirty="0"/>
          </a:p>
          <a:p>
            <a:r>
              <a:rPr lang="en-US" sz="2800" dirty="0"/>
              <a:t> </a:t>
            </a:r>
            <a:r>
              <a:rPr lang="en-US" sz="2800" dirty="0">
                <a:solidFill>
                  <a:schemeClr val="tx1"/>
                </a:solidFill>
                <a:latin typeface="Shabby" pitchFamily="34" charset="0"/>
              </a:rPr>
              <a:t> </a:t>
            </a:r>
            <a:r>
              <a:rPr lang="en-US" sz="2000" dirty="0" smtClean="0">
                <a:latin typeface="Shabby" pitchFamily="34" charset="0"/>
              </a:rPr>
              <a:t>Scientist who study fossils analyze its age, location and what the environment was like when the organism it came from was alive. Fossil records show transitions between species. Ex) an extinct primitive bird of the Jurassic period is a transitional link between reptiles and modern birds.</a:t>
            </a:r>
            <a:r>
              <a:rPr lang="en-US" sz="2000" dirty="0" smtClean="0"/>
              <a:t>        </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403" y="2590889"/>
            <a:ext cx="3471535" cy="23102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479" y="1876098"/>
            <a:ext cx="4050952" cy="4234444"/>
          </a:xfrm>
          <a:prstGeom prst="rect">
            <a:avLst/>
          </a:prstGeom>
        </p:spPr>
      </p:pic>
      <p:sp>
        <p:nvSpPr>
          <p:cNvPr id="5" name="TextBox 4"/>
          <p:cNvSpPr txBox="1"/>
          <p:nvPr/>
        </p:nvSpPr>
        <p:spPr>
          <a:xfrm>
            <a:off x="4981903" y="4430110"/>
            <a:ext cx="1308538" cy="1200329"/>
          </a:xfrm>
          <a:prstGeom prst="rect">
            <a:avLst/>
          </a:prstGeom>
          <a:noFill/>
        </p:spPr>
        <p:txBody>
          <a:bodyPr wrap="square" rtlCol="0">
            <a:spAutoFit/>
          </a:bodyPr>
          <a:lstStyle/>
          <a:p>
            <a:r>
              <a:rPr lang="en-US" dirty="0" smtClean="0"/>
              <a:t>OLDEST</a:t>
            </a:r>
          </a:p>
          <a:p>
            <a:r>
              <a:rPr lang="en-US" dirty="0"/>
              <a:t>r</a:t>
            </a:r>
            <a:r>
              <a:rPr lang="en-US" dirty="0" smtClean="0"/>
              <a:t>ock Layers</a:t>
            </a:r>
          </a:p>
          <a:p>
            <a:r>
              <a:rPr lang="en-US" dirty="0" smtClean="0"/>
              <a:t>Are at the bottom</a:t>
            </a:r>
            <a:endParaRPr lang="en-US" dirty="0"/>
          </a:p>
        </p:txBody>
      </p:sp>
      <p:sp>
        <p:nvSpPr>
          <p:cNvPr id="6" name="TextBox 5"/>
          <p:cNvSpPr txBox="1"/>
          <p:nvPr/>
        </p:nvSpPr>
        <p:spPr>
          <a:xfrm>
            <a:off x="4981904" y="2238703"/>
            <a:ext cx="1308538" cy="1200329"/>
          </a:xfrm>
          <a:prstGeom prst="rect">
            <a:avLst/>
          </a:prstGeom>
          <a:noFill/>
        </p:spPr>
        <p:txBody>
          <a:bodyPr wrap="square" rtlCol="0">
            <a:spAutoFit/>
          </a:bodyPr>
          <a:lstStyle/>
          <a:p>
            <a:r>
              <a:rPr lang="en-US" dirty="0" smtClean="0"/>
              <a:t>YOUNGEST</a:t>
            </a:r>
            <a:endParaRPr lang="en-US" dirty="0"/>
          </a:p>
          <a:p>
            <a:r>
              <a:rPr lang="en-US" dirty="0"/>
              <a:t>r</a:t>
            </a:r>
            <a:r>
              <a:rPr lang="en-US" dirty="0" smtClean="0"/>
              <a:t>ock layers are toward the top</a:t>
            </a:r>
            <a:endParaRPr lang="en-US" dirty="0"/>
          </a:p>
        </p:txBody>
      </p:sp>
      <p:sp>
        <p:nvSpPr>
          <p:cNvPr id="7" name="TextBox 6"/>
          <p:cNvSpPr txBox="1"/>
          <p:nvPr/>
        </p:nvSpPr>
        <p:spPr>
          <a:xfrm>
            <a:off x="5778559" y="5802754"/>
            <a:ext cx="5423338" cy="830997"/>
          </a:xfrm>
          <a:prstGeom prst="rect">
            <a:avLst/>
          </a:prstGeom>
          <a:noFill/>
        </p:spPr>
        <p:txBody>
          <a:bodyPr wrap="square" rtlCol="0">
            <a:spAutoFit/>
          </a:bodyPr>
          <a:lstStyle/>
          <a:p>
            <a:r>
              <a:rPr lang="en-US" sz="2400" dirty="0"/>
              <a:t>FOSSIL RECORDS CAN BE USED AS A</a:t>
            </a:r>
          </a:p>
          <a:p>
            <a:r>
              <a:rPr lang="en-US" sz="2400" dirty="0"/>
              <a:t>TIME LINE OF HOW LIFE HAS EVOLVED</a:t>
            </a:r>
          </a:p>
        </p:txBody>
      </p:sp>
    </p:spTree>
    <p:extLst>
      <p:ext uri="{BB962C8B-B14F-4D97-AF65-F5344CB8AC3E}">
        <p14:creationId xmlns:p14="http://schemas.microsoft.com/office/powerpoint/2010/main" val="377608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838200" y="365125"/>
            <a:ext cx="10515600" cy="2328648"/>
          </a:xfrm>
        </p:spPr>
        <p:txBody>
          <a:bodyPr>
            <a:normAutofit/>
          </a:bodyPr>
          <a:lstStyle/>
          <a:p>
            <a:pPr algn="l" eaLnBrk="1" hangingPunct="1">
              <a:defRPr/>
            </a:pPr>
            <a:r>
              <a:rPr lang="en-US" sz="2400" dirty="0">
                <a:solidFill>
                  <a:schemeClr val="tx1"/>
                </a:solidFill>
                <a:latin typeface="Shabby" pitchFamily="34" charset="0"/>
              </a:rPr>
              <a:t> Evidence for </a:t>
            </a:r>
            <a:r>
              <a:rPr lang="en-US" sz="2400" dirty="0" smtClean="0">
                <a:solidFill>
                  <a:schemeClr val="tx1"/>
                </a:solidFill>
                <a:latin typeface="Shabby" pitchFamily="34" charset="0"/>
              </a:rPr>
              <a:t>Evolution…..</a:t>
            </a:r>
            <a:r>
              <a:rPr lang="en-US" sz="3600" dirty="0" smtClean="0">
                <a:latin typeface="Shabby" pitchFamily="34" charset="0"/>
              </a:rPr>
              <a:t>Anatomical Homologies</a:t>
            </a:r>
            <a:br>
              <a:rPr lang="en-US" sz="3600" dirty="0" smtClean="0">
                <a:latin typeface="Shabby" pitchFamily="34" charset="0"/>
              </a:rPr>
            </a:br>
            <a:r>
              <a:rPr lang="en-US" sz="3600" dirty="0" smtClean="0">
                <a:solidFill>
                  <a:schemeClr val="tx1"/>
                </a:solidFill>
                <a:latin typeface="Shabby" pitchFamily="34" charset="0"/>
              </a:rPr>
              <a:t/>
            </a:r>
            <a:br>
              <a:rPr lang="en-US" sz="3600" dirty="0" smtClean="0">
                <a:solidFill>
                  <a:schemeClr val="tx1"/>
                </a:solidFill>
                <a:latin typeface="Shabby" pitchFamily="34" charset="0"/>
              </a:rPr>
            </a:br>
            <a:r>
              <a:rPr lang="en-US" sz="2800" dirty="0" smtClean="0">
                <a:solidFill>
                  <a:schemeClr val="tx1"/>
                </a:solidFill>
                <a:latin typeface="Shabby" pitchFamily="34" charset="0"/>
              </a:rPr>
              <a:t>Similar body structures that exist between different species can be identified as a link to a common ancestor. Homologies are similar in structure (shape) but not necessarily in function (job)</a:t>
            </a:r>
            <a:endParaRPr lang="en-US" sz="2800" dirty="0">
              <a:solidFill>
                <a:schemeClr val="tx1"/>
              </a:solidFill>
              <a:latin typeface="Shabby" pitchFamily="34" charset="0"/>
            </a:endParaRPr>
          </a:p>
        </p:txBody>
      </p:sp>
      <p:pic>
        <p:nvPicPr>
          <p:cNvPr id="26629" name="Picture 8" descr="http://faculty.southwest.tn.edu/rburkett/GB%20-%20L4.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3391" r="8"/>
          <a:stretch/>
        </p:blipFill>
        <p:spPr bwMode="auto">
          <a:xfrm>
            <a:off x="4544076" y="2917484"/>
            <a:ext cx="4838821" cy="315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583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8386" y="284305"/>
            <a:ext cx="9959830" cy="1815882"/>
          </a:xfrm>
          <a:prstGeom prst="rect">
            <a:avLst/>
          </a:prstGeom>
          <a:noFill/>
        </p:spPr>
        <p:txBody>
          <a:bodyPr wrap="square" rtlCol="0">
            <a:spAutoFit/>
          </a:bodyPr>
          <a:lstStyle/>
          <a:p>
            <a:r>
              <a:rPr lang="en-US" sz="2800" dirty="0"/>
              <a:t>EVIDENCE OF </a:t>
            </a:r>
            <a:r>
              <a:rPr lang="en-US" sz="2800" dirty="0" smtClean="0"/>
              <a:t>EVOLUTION…EMBRYOLOGY HOMOLOGIES</a:t>
            </a:r>
          </a:p>
          <a:p>
            <a:r>
              <a:rPr lang="en-US" sz="2800" dirty="0" smtClean="0"/>
              <a:t>By studying the similarities between embryo development of different species, we can see similar origins of a common ancestor</a:t>
            </a:r>
            <a:r>
              <a:rPr lang="en-US" sz="2800" dirty="0" smtClean="0"/>
              <a:t> </a:t>
            </a:r>
            <a:r>
              <a:rPr lang="en-US" sz="2800" dirty="0" smtClean="0">
                <a:solidFill>
                  <a:schemeClr val="tx1"/>
                </a:solidFill>
                <a:latin typeface="Shabby" pitchFamily="34" charset="0"/>
              </a:rPr>
              <a:t> </a:t>
            </a:r>
            <a:endParaRPr lang="en-US" sz="2800" dirty="0">
              <a:solidFill>
                <a:schemeClr val="tx1"/>
              </a:solidFill>
              <a:latin typeface="Shabby" pitchFamily="34" charset="0"/>
            </a:endParaRPr>
          </a:p>
          <a:p>
            <a:r>
              <a:rPr lang="en-US" sz="2800" dirty="0">
                <a:latin typeface="Shabby" pitchFamily="34" charset="0"/>
              </a:rPr>
              <a:t>           </a:t>
            </a:r>
            <a:r>
              <a:rPr lang="en-US" sz="2800" dirty="0" smtClean="0"/>
              <a:t>          </a:t>
            </a:r>
            <a:endParaRPr lang="en-US" sz="28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 r="9226" b="16552"/>
          <a:stretch/>
        </p:blipFill>
        <p:spPr>
          <a:xfrm>
            <a:off x="4257503" y="2626326"/>
            <a:ext cx="5578475" cy="3637567"/>
          </a:xfrm>
          <a:prstGeom prst="rect">
            <a:avLst/>
          </a:prstGeom>
        </p:spPr>
      </p:pic>
      <p:sp>
        <p:nvSpPr>
          <p:cNvPr id="4" name="TextBox 3"/>
          <p:cNvSpPr txBox="1"/>
          <p:nvPr/>
        </p:nvSpPr>
        <p:spPr>
          <a:xfrm>
            <a:off x="898634" y="2979683"/>
            <a:ext cx="2429782" cy="2677656"/>
          </a:xfrm>
          <a:prstGeom prst="rect">
            <a:avLst/>
          </a:prstGeom>
          <a:noFill/>
        </p:spPr>
        <p:txBody>
          <a:bodyPr wrap="square" rtlCol="0">
            <a:spAutoFit/>
          </a:bodyPr>
          <a:lstStyle/>
          <a:p>
            <a:r>
              <a:rPr lang="en-US" sz="2800" dirty="0"/>
              <a:t>EMBRYOS=</a:t>
            </a:r>
          </a:p>
          <a:p>
            <a:endParaRPr lang="en-US" sz="2800" dirty="0"/>
          </a:p>
          <a:p>
            <a:r>
              <a:rPr lang="en-US" sz="2800" dirty="0"/>
              <a:t>Early development stage of animals </a:t>
            </a:r>
          </a:p>
        </p:txBody>
      </p:sp>
    </p:spTree>
    <p:extLst>
      <p:ext uri="{BB962C8B-B14F-4D97-AF65-F5344CB8AC3E}">
        <p14:creationId xmlns:p14="http://schemas.microsoft.com/office/powerpoint/2010/main" val="65616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577</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Shabby</vt:lpstr>
      <vt:lpstr>Office Theme</vt:lpstr>
      <vt:lpstr>EVOLUTION &amp; TAXONOMY</vt:lpstr>
      <vt:lpstr>PowerPoint Presentation</vt:lpstr>
      <vt:lpstr>PowerPoint Presentation</vt:lpstr>
      <vt:lpstr>PowerPoint Presentation</vt:lpstr>
      <vt:lpstr>PowerPoint Presentation</vt:lpstr>
      <vt:lpstr>ARTIFICIAL SELECTION or SELECTIVE BREEDING</vt:lpstr>
      <vt:lpstr>PowerPoint Presentation</vt:lpstr>
      <vt:lpstr> Evidence for Evolution…..Anatomical Homologies  Similar body structures that exist between different species can be identified as a link to a common ancestor. Homologies are similar in structure (shape) but not necessarily in function (job)</vt:lpstr>
      <vt:lpstr>PowerPoint Presentation</vt:lpstr>
      <vt:lpstr>PowerPoint Presentation</vt:lpstr>
      <vt:lpstr> Evidence for Evolution…..Vestigial Structures  Vestigial structures are organs or remnants of organs that have no function in an organism, but they come from a common ancestor that did need that structure. </vt:lpstr>
      <vt:lpstr> Evidence for Evolution…..Biogeography Analysis  The study of past and present geographical distribution of a species is referred to as Biogeography Analysis. If the environment changes or a population moves to a different environment, then the population is forced to adapt to the different conditions.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Chaps</dc:creator>
  <cp:lastModifiedBy>Chaps</cp:lastModifiedBy>
  <cp:revision>11</cp:revision>
  <dcterms:created xsi:type="dcterms:W3CDTF">2020-04-06T04:37:35Z</dcterms:created>
  <dcterms:modified xsi:type="dcterms:W3CDTF">2020-04-06T06:29:03Z</dcterms:modified>
</cp:coreProperties>
</file>