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7D80-11E1-4F09-8756-75A4E8029FA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70B3-28BF-4674-9C9B-CF3717A9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2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7D80-11E1-4F09-8756-75A4E8029FA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70B3-28BF-4674-9C9B-CF3717A9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3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7D80-11E1-4F09-8756-75A4E8029FA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70B3-28BF-4674-9C9B-CF3717A9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4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7D80-11E1-4F09-8756-75A4E8029FA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70B3-28BF-4674-9C9B-CF3717A9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9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7D80-11E1-4F09-8756-75A4E8029FA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70B3-28BF-4674-9C9B-CF3717A9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9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7D80-11E1-4F09-8756-75A4E8029FA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70B3-28BF-4674-9C9B-CF3717A9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9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7D80-11E1-4F09-8756-75A4E8029FA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70B3-28BF-4674-9C9B-CF3717A9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63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7D80-11E1-4F09-8756-75A4E8029FA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70B3-28BF-4674-9C9B-CF3717A9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6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7D80-11E1-4F09-8756-75A4E8029FA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70B3-28BF-4674-9C9B-CF3717A9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2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7D80-11E1-4F09-8756-75A4E8029FA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70B3-28BF-4674-9C9B-CF3717A9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8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7D80-11E1-4F09-8756-75A4E8029FA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70B3-28BF-4674-9C9B-CF3717A9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1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57D80-11E1-4F09-8756-75A4E8029FA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E70B3-28BF-4674-9C9B-CF3717A9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2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d3tt741pwxqwm0.cloudfront.net/WGBH/conv16/conv16-int-oceanfoodweb/index.html" TargetMode="External"/><Relationship Id="rId3" Type="http://schemas.openxmlformats.org/officeDocument/2006/relationships/image" Target="../media/image14.wmf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jpeg"/><Relationship Id="rId10" Type="http://schemas.openxmlformats.org/officeDocument/2006/relationships/hyperlink" Target="http://projects.plattebasintimelapse.com/prp_a/food_web.html" TargetMode="External"/><Relationship Id="rId4" Type="http://schemas.openxmlformats.org/officeDocument/2006/relationships/image" Target="../media/image15.wmf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glencoe.mheducation.com/sites/dl/free/0078802849/383926/BL_02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https://www.youtube.com/watch?v=VECARZ-zhKM" TargetMode="Externa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Ecology Unit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145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ECOSYSTEM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9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tterfly and plant.jpg"/>
          <p:cNvPicPr>
            <a:picLocks noChangeAspect="1"/>
          </p:cNvPicPr>
          <p:nvPr/>
        </p:nvPicPr>
        <p:blipFill rotWithShape="1">
          <a:blip r:embed="rId2" cstate="print"/>
          <a:srcRect l="3659" t="7317" r="3659" b="6098"/>
          <a:stretch/>
        </p:blipFill>
        <p:spPr>
          <a:xfrm>
            <a:off x="473675" y="3805880"/>
            <a:ext cx="2951951" cy="26340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1064" y="486033"/>
            <a:ext cx="29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Ecology </a:t>
            </a:r>
            <a:r>
              <a:rPr lang="en-US" sz="2800" dirty="0"/>
              <a:t>- Is the study of the interactions that exist between organisms and their environment</a:t>
            </a:r>
          </a:p>
        </p:txBody>
      </p:sp>
      <p:pic>
        <p:nvPicPr>
          <p:cNvPr id="1026" name="Picture 2" descr="Population Ecology. - ppt video online downlo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9" t="15459" r="16272" b="6137"/>
          <a:stretch/>
        </p:blipFill>
        <p:spPr bwMode="auto">
          <a:xfrm>
            <a:off x="5156886" y="1209672"/>
            <a:ext cx="6524367" cy="54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98076" y="288324"/>
            <a:ext cx="654084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Levels of Organization in the Biosphere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88476" y="5725297"/>
            <a:ext cx="3542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88476" y="4753572"/>
            <a:ext cx="3542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8476" y="3755652"/>
            <a:ext cx="3542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8476" y="2623751"/>
            <a:ext cx="3542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88475" y="1625831"/>
            <a:ext cx="3542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0186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381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68425" indent="-1368425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Ecosystem—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2"/>
          <a:stretch/>
        </p:blipFill>
        <p:spPr>
          <a:xfrm>
            <a:off x="1594959" y="4125218"/>
            <a:ext cx="8539641" cy="2504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17526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Biotic factors- living parts </a:t>
            </a:r>
            <a:r>
              <a:rPr lang="en-US" sz="3200" dirty="0"/>
              <a:t>that influence an ecosystem  EX: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30480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Abiotic factors</a:t>
            </a:r>
            <a:r>
              <a:rPr lang="en-US" sz="3200" dirty="0"/>
              <a:t>—the </a:t>
            </a:r>
            <a:r>
              <a:rPr lang="en-US" sz="3200" b="1" u="sng" dirty="0"/>
              <a:t>non-living</a:t>
            </a:r>
            <a:r>
              <a:rPr lang="en-US" sz="3200" dirty="0"/>
              <a:t> parts that influence an ecosystem EX: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0" y="21235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 area with </a:t>
            </a:r>
            <a:r>
              <a:rPr lang="en-US" sz="2800" dirty="0" smtClean="0"/>
              <a:t>specific living and non living things interacting </a:t>
            </a:r>
            <a:r>
              <a:rPr lang="en-US" sz="2800" dirty="0"/>
              <a:t>together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48200" y="2438401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Deer, fish, plants, bird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5100" y="3682009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Water, air, sunlight, soil</a:t>
            </a:r>
          </a:p>
        </p:txBody>
      </p:sp>
    </p:spTree>
    <p:extLst>
      <p:ext uri="{BB962C8B-B14F-4D97-AF65-F5344CB8AC3E}">
        <p14:creationId xmlns:p14="http://schemas.microsoft.com/office/powerpoint/2010/main" val="73622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8601"/>
            <a:ext cx="8458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dirty="0"/>
              <a:t>Producers  vs. Consumers</a:t>
            </a:r>
            <a:r>
              <a:rPr lang="en-US" sz="3200" dirty="0"/>
              <a:t>	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15831" r="4167" b="17317"/>
          <a:stretch/>
        </p:blipFill>
        <p:spPr>
          <a:xfrm>
            <a:off x="6439896" y="1027227"/>
            <a:ext cx="3329602" cy="18788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1282614"/>
            <a:ext cx="4038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A.  Organisms that produce food</a:t>
            </a:r>
          </a:p>
          <a:p>
            <a:r>
              <a:rPr lang="en-US" b="1" dirty="0"/>
              <a:t>B.   Also called </a:t>
            </a:r>
            <a:r>
              <a:rPr lang="en-US" b="1" u="sng" dirty="0"/>
              <a:t>Autotrophs</a:t>
            </a:r>
          </a:p>
          <a:p>
            <a:pPr marL="514350" indent="-514350"/>
            <a:r>
              <a:rPr lang="en-US" b="1" dirty="0"/>
              <a:t>C.   EXAMPLES</a:t>
            </a:r>
          </a:p>
          <a:p>
            <a:pPr marL="514350" indent="-514350"/>
            <a:r>
              <a:rPr lang="en-US" sz="2400" dirty="0"/>
              <a:t>	</a:t>
            </a:r>
            <a:r>
              <a:rPr lang="en-US" sz="2000" dirty="0"/>
              <a:t>1</a:t>
            </a:r>
            <a:r>
              <a:rPr lang="en-US" dirty="0"/>
              <a:t>.  All </a:t>
            </a:r>
            <a:r>
              <a:rPr lang="en-US" b="1" u="sng" dirty="0"/>
              <a:t>Plants</a:t>
            </a:r>
          </a:p>
          <a:p>
            <a:pPr marL="514350" indent="-514350"/>
            <a:r>
              <a:rPr lang="en-US" dirty="0"/>
              <a:t>	2.  </a:t>
            </a:r>
            <a:r>
              <a:rPr lang="en-US" b="1" u="sng" dirty="0"/>
              <a:t>plant-like </a:t>
            </a:r>
            <a:r>
              <a:rPr lang="en-US" b="1" u="sng" dirty="0" err="1"/>
              <a:t>protists</a:t>
            </a:r>
            <a:r>
              <a:rPr lang="en-US" b="1" u="sng" dirty="0"/>
              <a:t> (algae)</a:t>
            </a:r>
          </a:p>
          <a:p>
            <a:pPr marL="514350" indent="-514350"/>
            <a:r>
              <a:rPr lang="en-US" dirty="0"/>
              <a:t>	3.  Some </a:t>
            </a:r>
            <a:r>
              <a:rPr lang="en-US" b="1" u="sng" dirty="0"/>
              <a:t>Bacteria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5904" y="891039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PRODUCERS: </a:t>
            </a:r>
          </a:p>
        </p:txBody>
      </p:sp>
      <p:sp>
        <p:nvSpPr>
          <p:cNvPr id="9" name="Rectangle 8"/>
          <p:cNvSpPr/>
          <p:nvPr/>
        </p:nvSpPr>
        <p:spPr>
          <a:xfrm>
            <a:off x="1981200" y="4084817"/>
            <a:ext cx="487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n-US" b="1" dirty="0"/>
              <a:t>Organisms that eat other organisms for food</a:t>
            </a:r>
          </a:p>
          <a:p>
            <a:pPr marL="342900" indent="-342900">
              <a:buAutoNum type="alphaUcPeriod"/>
            </a:pPr>
            <a:r>
              <a:rPr lang="en-US" b="1" dirty="0"/>
              <a:t>Also called </a:t>
            </a:r>
            <a:r>
              <a:rPr lang="en-US" b="1" u="sng" dirty="0"/>
              <a:t>Heterotrophs</a:t>
            </a:r>
          </a:p>
          <a:p>
            <a:pPr marL="514350" indent="-514350"/>
            <a:r>
              <a:rPr lang="en-US" b="1" dirty="0"/>
              <a:t>C.   EXAMPLES</a:t>
            </a:r>
            <a:endParaRPr 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" y="3590938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CONSUMERS: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97826" y="5142689"/>
            <a:ext cx="4762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1. Herbivores</a:t>
            </a:r>
            <a:r>
              <a:rPr lang="en-US" dirty="0"/>
              <a:t>- eat only plants</a:t>
            </a:r>
          </a:p>
          <a:p>
            <a:r>
              <a:rPr lang="en-US" b="1" dirty="0"/>
              <a:t>2. Carnivores</a:t>
            </a:r>
            <a:r>
              <a:rPr lang="en-US" dirty="0"/>
              <a:t> –eat only animals</a:t>
            </a:r>
          </a:p>
          <a:p>
            <a:r>
              <a:rPr lang="en-US" b="1" dirty="0"/>
              <a:t>3. Omnivores – </a:t>
            </a:r>
            <a:r>
              <a:rPr lang="en-US" dirty="0"/>
              <a:t>can eat both plants and animals</a:t>
            </a:r>
          </a:p>
          <a:p>
            <a:r>
              <a:rPr lang="en-US" b="1" dirty="0"/>
              <a:t>4. Decomposers – </a:t>
            </a:r>
            <a:r>
              <a:rPr lang="en-US" dirty="0"/>
              <a:t>breaking down dead matter</a:t>
            </a:r>
          </a:p>
        </p:txBody>
      </p:sp>
      <p:pic>
        <p:nvPicPr>
          <p:cNvPr id="14" name="Picture 13" descr="herbivore.jpg"/>
          <p:cNvPicPr>
            <a:picLocks noChangeAspect="1"/>
          </p:cNvPicPr>
          <p:nvPr/>
        </p:nvPicPr>
        <p:blipFill rotWithShape="1">
          <a:blip r:embed="rId3" cstate="print"/>
          <a:srcRect l="13726" t="4798" r="17647" b="4056"/>
          <a:stretch/>
        </p:blipFill>
        <p:spPr>
          <a:xfrm>
            <a:off x="6960327" y="3473542"/>
            <a:ext cx="969917" cy="12029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04810" y="4638815"/>
            <a:ext cx="115170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Herbivore</a:t>
            </a:r>
          </a:p>
        </p:txBody>
      </p:sp>
      <p:pic>
        <p:nvPicPr>
          <p:cNvPr id="16" name="Picture 15" descr="carnivo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86800" y="3438145"/>
            <a:ext cx="990600" cy="12006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686800" y="4638815"/>
            <a:ext cx="11811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Carnivore</a:t>
            </a:r>
          </a:p>
        </p:txBody>
      </p:sp>
      <p:pic>
        <p:nvPicPr>
          <p:cNvPr id="18" name="Picture 17" descr="omnivo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66463" y="5196289"/>
            <a:ext cx="990600" cy="10931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07509" y="6288022"/>
            <a:ext cx="113211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Omnivore</a:t>
            </a:r>
          </a:p>
        </p:txBody>
      </p:sp>
      <p:pic>
        <p:nvPicPr>
          <p:cNvPr id="20" name="Picture 2" descr="Image result for decomposer mushro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197" y="5208743"/>
            <a:ext cx="990307" cy="108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698230" y="6306129"/>
            <a:ext cx="142510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Decomposer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2768" y="3106215"/>
            <a:ext cx="886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---------------------------------------------------------------------------------------------------------------------------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7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1984" y="143324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FOOD CHAINS</a:t>
            </a:r>
          </a:p>
          <a:p>
            <a:endParaRPr lang="en-US" sz="2400" dirty="0"/>
          </a:p>
          <a:p>
            <a:pPr marL="457200" indent="-457200"/>
            <a:r>
              <a:rPr lang="en-US" sz="2800" dirty="0"/>
              <a:t>A.  Energy flows through an ecosystem in </a:t>
            </a:r>
            <a:r>
              <a:rPr lang="en-US" sz="2800" b="1" u="sng" dirty="0"/>
              <a:t>one direction</a:t>
            </a:r>
            <a:r>
              <a:rPr lang="en-US" sz="2800" dirty="0"/>
              <a:t>—</a:t>
            </a:r>
            <a:r>
              <a:rPr lang="en-US" sz="2800" b="1" u="sng" dirty="0"/>
              <a:t>from the sun,</a:t>
            </a:r>
            <a:r>
              <a:rPr lang="en-US" sz="2800" dirty="0"/>
              <a:t> </a:t>
            </a:r>
            <a:r>
              <a:rPr lang="en-US" sz="2800" b="1" u="sng" dirty="0"/>
              <a:t>to autotrophs ,</a:t>
            </a:r>
            <a:r>
              <a:rPr lang="en-US" sz="2800" dirty="0"/>
              <a:t>and then </a:t>
            </a:r>
            <a:r>
              <a:rPr lang="en-US" sz="2800" b="1" u="sng" dirty="0"/>
              <a:t>to heterotrophs</a:t>
            </a:r>
            <a:r>
              <a:rPr lang="en-US" sz="2800" b="1" dirty="0"/>
              <a:t>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2141154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 startAt="2"/>
            </a:pPr>
            <a:r>
              <a:rPr lang="en-US" sz="2800" b="1" u="sng" dirty="0"/>
              <a:t>Food Chain</a:t>
            </a:r>
            <a:r>
              <a:rPr lang="en-US" sz="2800" dirty="0"/>
              <a:t>—is a series of steps in which organisms </a:t>
            </a:r>
            <a:r>
              <a:rPr lang="en-US" sz="2800" b="1" u="sng" dirty="0"/>
              <a:t>transfer energy</a:t>
            </a:r>
            <a:r>
              <a:rPr lang="en-US" sz="2800" dirty="0"/>
              <a:t> by being eaten</a:t>
            </a:r>
          </a:p>
          <a:p>
            <a:endParaRPr lang="en-US" sz="2800" dirty="0"/>
          </a:p>
          <a:p>
            <a:r>
              <a:rPr lang="en-US" sz="2800" dirty="0"/>
              <a:t>C. Arrows show the direction of the energy flow</a:t>
            </a:r>
            <a:endParaRPr lang="en-US" sz="2800" b="1" u="sng" dirty="0"/>
          </a:p>
        </p:txBody>
      </p:sp>
      <p:grpSp>
        <p:nvGrpSpPr>
          <p:cNvPr id="13" name="Group 12"/>
          <p:cNvGrpSpPr/>
          <p:nvPr/>
        </p:nvGrpSpPr>
        <p:grpSpPr>
          <a:xfrm>
            <a:off x="2068200" y="3812728"/>
            <a:ext cx="8686800" cy="1195877"/>
            <a:chOff x="280676" y="4402373"/>
            <a:chExt cx="8915400" cy="2074627"/>
          </a:xfrm>
        </p:grpSpPr>
        <p:grpSp>
          <p:nvGrpSpPr>
            <p:cNvPr id="14" name="Group 13"/>
            <p:cNvGrpSpPr/>
            <p:nvPr/>
          </p:nvGrpSpPr>
          <p:grpSpPr>
            <a:xfrm>
              <a:off x="280676" y="4402373"/>
              <a:ext cx="8915400" cy="2074627"/>
              <a:chOff x="280676" y="4707173"/>
              <a:chExt cx="8915400" cy="2074627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280676" y="4707173"/>
                <a:ext cx="8915400" cy="619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Ex:   </a:t>
                </a:r>
                <a:r>
                  <a:rPr lang="en-US" sz="2800" b="1" u="sng" dirty="0"/>
                  <a:t>grass</a:t>
                </a:r>
                <a:r>
                  <a:rPr lang="en-US" sz="2800" b="1" dirty="0"/>
                  <a:t>                 </a:t>
                </a:r>
                <a:r>
                  <a:rPr lang="en-US" sz="2800" b="1" u="sng" dirty="0"/>
                  <a:t>cricket</a:t>
                </a:r>
                <a:r>
                  <a:rPr lang="en-US" sz="2800" b="1" dirty="0"/>
                  <a:t>                    </a:t>
                </a:r>
                <a:r>
                  <a:rPr lang="en-US" sz="2800" b="1" u="sng" dirty="0"/>
                  <a:t>frog</a:t>
                </a:r>
                <a:r>
                  <a:rPr lang="en-US" sz="2800" b="1" dirty="0"/>
                  <a:t>                </a:t>
                </a:r>
                <a:r>
                  <a:rPr lang="en-US" sz="2800" b="1" u="sng" dirty="0"/>
                  <a:t>raccoon</a:t>
                </a:r>
              </a:p>
            </p:txBody>
          </p:sp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00918" y="5846842"/>
                <a:ext cx="651681" cy="741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1" name="Picture 2" descr="C:\Documents and Settings\D0803679\Local Settings\Temporary Internet Files\Content.IE5\K9T7U9DN\MCj04380230000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0800000" flipV="1">
                <a:off x="3206372" y="5750081"/>
                <a:ext cx="934958" cy="934959"/>
              </a:xfrm>
              <a:prstGeom prst="rect">
                <a:avLst/>
              </a:prstGeom>
              <a:noFill/>
            </p:spPr>
          </p:pic>
          <p:pic>
            <p:nvPicPr>
              <p:cNvPr id="22" name="Picture 8" descr="C:\Documents and Settings\D0803679\Local Settings\Temporary Internet Files\Content.IE5\F2NI5AL6\MCj03361050000[1]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95104" y="5900259"/>
                <a:ext cx="1090684" cy="634606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raccoon2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798471" y="5465842"/>
                <a:ext cx="989519" cy="1315958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2057339" y="4809834"/>
              <a:ext cx="5500438" cy="14607"/>
              <a:chOff x="2057339" y="4962234"/>
              <a:chExt cx="5500438" cy="14607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flipV="1">
                <a:off x="2057339" y="4962234"/>
                <a:ext cx="747964" cy="14607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6771713" y="4962234"/>
                <a:ext cx="786064" cy="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4581965" y="4962234"/>
                <a:ext cx="826259" cy="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/>
          <p:cNvSpPr txBox="1"/>
          <p:nvPr/>
        </p:nvSpPr>
        <p:spPr>
          <a:xfrm>
            <a:off x="2306481" y="5219083"/>
            <a:ext cx="1227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93059" y="5157715"/>
            <a:ext cx="201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Consumer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583987" y="5124764"/>
            <a:ext cx="2238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Secondary Consumer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059458" y="5065072"/>
            <a:ext cx="2238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Tertiary Consumer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56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1" y="147649"/>
            <a:ext cx="7658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FOOD WEB</a:t>
            </a:r>
            <a:endParaRPr lang="en-US" sz="2800" dirty="0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819400" y="1378449"/>
            <a:ext cx="6172200" cy="2372381"/>
            <a:chOff x="228600" y="1143000"/>
            <a:chExt cx="8088630" cy="4368854"/>
          </a:xfrm>
        </p:grpSpPr>
        <p:grpSp>
          <p:nvGrpSpPr>
            <p:cNvPr id="16385" name="Group 1"/>
            <p:cNvGrpSpPr>
              <a:grpSpLocks noChangeAspect="1"/>
            </p:cNvGrpSpPr>
            <p:nvPr/>
          </p:nvGrpSpPr>
          <p:grpSpPr bwMode="auto">
            <a:xfrm>
              <a:off x="1341618" y="1981200"/>
              <a:ext cx="6599723" cy="3429000"/>
              <a:chOff x="2982" y="-345"/>
              <a:chExt cx="5247" cy="3086"/>
            </a:xfrm>
          </p:grpSpPr>
          <p:sp>
            <p:nvSpPr>
              <p:cNvPr id="16398" name="AutoShape 14"/>
              <p:cNvSpPr>
                <a:spLocks noChangeAspect="1" noChangeArrowheads="1" noTextEdit="1"/>
              </p:cNvSpPr>
              <p:nvPr/>
            </p:nvSpPr>
            <p:spPr bwMode="auto">
              <a:xfrm>
                <a:off x="3127" y="-345"/>
                <a:ext cx="4650" cy="3086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7" name="Text Box 13"/>
              <p:cNvSpPr txBox="1">
                <a:spLocks noChangeArrowheads="1"/>
              </p:cNvSpPr>
              <p:nvPr/>
            </p:nvSpPr>
            <p:spPr bwMode="auto">
              <a:xfrm>
                <a:off x="4702" y="-345"/>
                <a:ext cx="1050" cy="4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70409" tIns="35204" rIns="70409" bIns="35204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Hawk</a:t>
                </a:r>
                <a:endParaRPr lang="en-US" sz="24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396" name="Text Box 12"/>
              <p:cNvSpPr txBox="1">
                <a:spLocks noChangeArrowheads="1"/>
              </p:cNvSpPr>
              <p:nvPr/>
            </p:nvSpPr>
            <p:spPr bwMode="auto">
              <a:xfrm>
                <a:off x="2982" y="735"/>
                <a:ext cx="1195" cy="5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70409" tIns="35204" rIns="70409" bIns="35204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Weasel</a:t>
                </a:r>
                <a:endParaRPr lang="en-US" sz="24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395" name="Text Box 11"/>
              <p:cNvSpPr txBox="1">
                <a:spLocks noChangeArrowheads="1"/>
              </p:cNvSpPr>
              <p:nvPr/>
            </p:nvSpPr>
            <p:spPr bwMode="auto">
              <a:xfrm>
                <a:off x="6577" y="735"/>
                <a:ext cx="1652" cy="60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70409" tIns="35204" rIns="70409" bIns="35204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Raccoons</a:t>
                </a:r>
                <a:endParaRPr lang="en-US" sz="24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394" name="Text Box 10"/>
              <p:cNvSpPr txBox="1">
                <a:spLocks noChangeArrowheads="1"/>
              </p:cNvSpPr>
              <p:nvPr/>
            </p:nvSpPr>
            <p:spPr bwMode="auto">
              <a:xfrm>
                <a:off x="4702" y="1352"/>
                <a:ext cx="975" cy="46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70409" tIns="35204" rIns="70409" bIns="35204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Mice</a:t>
                </a:r>
                <a:endParaRPr lang="en-US" sz="24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393" name="Text Box 9"/>
              <p:cNvSpPr txBox="1">
                <a:spLocks noChangeArrowheads="1"/>
              </p:cNvSpPr>
              <p:nvPr/>
            </p:nvSpPr>
            <p:spPr bwMode="auto">
              <a:xfrm>
                <a:off x="6762" y="2261"/>
                <a:ext cx="1050" cy="4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70409" tIns="35204" rIns="70409" bIns="35204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Grass</a:t>
                </a:r>
                <a:endParaRPr lang="en-US" sz="24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392" name="Line 8"/>
              <p:cNvSpPr>
                <a:spLocks noChangeShapeType="1"/>
              </p:cNvSpPr>
              <p:nvPr/>
            </p:nvSpPr>
            <p:spPr bwMode="auto">
              <a:xfrm flipH="1" flipV="1">
                <a:off x="5247" y="-2"/>
                <a:ext cx="36" cy="1372"/>
              </a:xfrm>
              <a:prstGeom prst="line">
                <a:avLst/>
              </a:prstGeom>
              <a:noFill/>
              <a:ln w="50800">
                <a:solidFill>
                  <a:schemeClr val="accent3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1" name="Line 7"/>
              <p:cNvSpPr>
                <a:spLocks noChangeShapeType="1"/>
              </p:cNvSpPr>
              <p:nvPr/>
            </p:nvSpPr>
            <p:spPr bwMode="auto">
              <a:xfrm flipV="1">
                <a:off x="3733" y="100"/>
                <a:ext cx="934" cy="652"/>
              </a:xfrm>
              <a:prstGeom prst="line">
                <a:avLst/>
              </a:prstGeom>
              <a:noFill/>
              <a:ln w="50800">
                <a:solidFill>
                  <a:schemeClr val="accent3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0" name="Line 6"/>
              <p:cNvSpPr>
                <a:spLocks noChangeShapeType="1"/>
              </p:cNvSpPr>
              <p:nvPr/>
            </p:nvSpPr>
            <p:spPr bwMode="auto">
              <a:xfrm flipH="1" flipV="1">
                <a:off x="5677" y="118"/>
                <a:ext cx="1267" cy="634"/>
              </a:xfrm>
              <a:prstGeom prst="line">
                <a:avLst/>
              </a:prstGeom>
              <a:noFill/>
              <a:ln w="50800">
                <a:solidFill>
                  <a:schemeClr val="accent3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9" name="Line 5"/>
              <p:cNvSpPr>
                <a:spLocks noChangeShapeType="1"/>
              </p:cNvSpPr>
              <p:nvPr/>
            </p:nvSpPr>
            <p:spPr bwMode="auto">
              <a:xfrm flipV="1">
                <a:off x="5550" y="1095"/>
                <a:ext cx="1030" cy="343"/>
              </a:xfrm>
              <a:prstGeom prst="line">
                <a:avLst/>
              </a:prstGeom>
              <a:noFill/>
              <a:ln w="50800">
                <a:solidFill>
                  <a:schemeClr val="accent3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8" name="Line 4"/>
              <p:cNvSpPr>
                <a:spLocks noChangeShapeType="1"/>
              </p:cNvSpPr>
              <p:nvPr/>
            </p:nvSpPr>
            <p:spPr bwMode="auto">
              <a:xfrm flipH="1" flipV="1">
                <a:off x="3975" y="1095"/>
                <a:ext cx="1030" cy="411"/>
              </a:xfrm>
              <a:prstGeom prst="line">
                <a:avLst/>
              </a:prstGeom>
              <a:noFill/>
              <a:ln w="50800">
                <a:solidFill>
                  <a:schemeClr val="accent3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7" name="Line 3"/>
              <p:cNvSpPr>
                <a:spLocks noChangeShapeType="1"/>
              </p:cNvSpPr>
              <p:nvPr/>
            </p:nvSpPr>
            <p:spPr bwMode="auto">
              <a:xfrm flipH="1" flipV="1">
                <a:off x="5611" y="1644"/>
                <a:ext cx="1425" cy="619"/>
              </a:xfrm>
              <a:prstGeom prst="line">
                <a:avLst/>
              </a:prstGeom>
              <a:noFill/>
              <a:ln w="50800">
                <a:solidFill>
                  <a:schemeClr val="accent3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6" name="Line 2"/>
              <p:cNvSpPr>
                <a:spLocks noChangeShapeType="1"/>
              </p:cNvSpPr>
              <p:nvPr/>
            </p:nvSpPr>
            <p:spPr bwMode="auto">
              <a:xfrm flipH="1" flipV="1">
                <a:off x="7162" y="1494"/>
                <a:ext cx="24" cy="750"/>
              </a:xfrm>
              <a:prstGeom prst="line">
                <a:avLst/>
              </a:prstGeom>
              <a:noFill/>
              <a:ln w="50800">
                <a:solidFill>
                  <a:schemeClr val="accent3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31024" y="4382389"/>
              <a:ext cx="464312" cy="1129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 descr="C:\Documents and Settings\D0803679\Local Settings\Temporary Internet Files\Content.IE5\5MAEUTD2\MCBD07406_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6553200" y="2438400"/>
              <a:ext cx="1764030" cy="900684"/>
            </a:xfrm>
            <a:prstGeom prst="rect">
              <a:avLst/>
            </a:prstGeom>
            <a:noFill/>
          </p:spPr>
        </p:pic>
        <p:pic>
          <p:nvPicPr>
            <p:cNvPr id="1031" name="Picture 7" descr="C:\Documents and Settings\D0803679\Local Settings\Temporary Internet Files\Content.IE5\BY3WF1FO\MCAN02370_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9400" y="1143000"/>
              <a:ext cx="1371600" cy="1265513"/>
            </a:xfrm>
            <a:prstGeom prst="rect">
              <a:avLst/>
            </a:prstGeom>
            <a:noFill/>
          </p:spPr>
        </p:pic>
        <p:pic>
          <p:nvPicPr>
            <p:cNvPr id="1032" name="Picture 8" descr="C:\Documents and Settings\D0803679\Local Settings\Temporary Internet Files\Content.IE5\CCVQGQNA\MPj03144060000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51680" y="4756693"/>
              <a:ext cx="1344706" cy="609600"/>
            </a:xfrm>
            <a:prstGeom prst="rect">
              <a:avLst/>
            </a:prstGeom>
            <a:noFill/>
          </p:spPr>
        </p:pic>
        <p:pic>
          <p:nvPicPr>
            <p:cNvPr id="1033" name="Picture 9" descr="C:\Documents and Settings\D0803679\Local Settings\Temporary Internet Files\Content.IE5\K9T7U9DN\MCj01114320000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" y="2667000"/>
              <a:ext cx="1793603" cy="1085393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>
          <a:xfrm>
            <a:off x="1830422" y="3750830"/>
            <a:ext cx="833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B. Food Webs show levels of producers and consumers as well as the connection and importance of the different organisms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1" y="807097"/>
            <a:ext cx="862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A. Food Web = a network of food chains interacting in an ecosystem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1331" y="4690822"/>
            <a:ext cx="60106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C. Trophic Levels = the levels of organisms</a:t>
            </a:r>
          </a:p>
          <a:p>
            <a:r>
              <a:rPr lang="en-US" sz="2400" dirty="0"/>
              <a:t>     1. Producers (autotrophs) </a:t>
            </a:r>
          </a:p>
          <a:p>
            <a:r>
              <a:rPr lang="en-US" sz="2400" dirty="0"/>
              <a:t>     2. Primary Consumers (mainly Herbivores)</a:t>
            </a:r>
          </a:p>
          <a:p>
            <a:r>
              <a:rPr lang="en-US" sz="2400" dirty="0"/>
              <a:t>     3. Secondary Consumers </a:t>
            </a:r>
          </a:p>
          <a:p>
            <a:r>
              <a:rPr lang="en-US" sz="2400" dirty="0"/>
              <a:t>     4. Tertiary Consumers </a:t>
            </a:r>
          </a:p>
        </p:txBody>
      </p:sp>
      <p:pic>
        <p:nvPicPr>
          <p:cNvPr id="28" name="Picture 27" descr="food chain.jpg"/>
          <p:cNvPicPr>
            <a:picLocks noChangeAspect="1"/>
          </p:cNvPicPr>
          <p:nvPr/>
        </p:nvPicPr>
        <p:blipFill rotWithShape="1">
          <a:blip r:embed="rId7" cstate="print"/>
          <a:srcRect t="4694" r="-543" b="11437"/>
          <a:stretch/>
        </p:blipFill>
        <p:spPr>
          <a:xfrm>
            <a:off x="7971818" y="4630802"/>
            <a:ext cx="2464805" cy="21583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11978" y="4800601"/>
            <a:ext cx="479691" cy="1432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11976" y="6477000"/>
            <a:ext cx="406585" cy="261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715549" y="4690822"/>
            <a:ext cx="54622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  <a:p>
            <a:endParaRPr lang="en-US" dirty="0"/>
          </a:p>
          <a:p>
            <a:r>
              <a:rPr lang="en-US" dirty="0"/>
              <a:t>3</a:t>
            </a:r>
          </a:p>
          <a:p>
            <a:endParaRPr lang="en-US" dirty="0"/>
          </a:p>
          <a:p>
            <a:r>
              <a:rPr lang="en-US" dirty="0"/>
              <a:t>2</a:t>
            </a:r>
          </a:p>
          <a:p>
            <a:endParaRPr lang="en-US" dirty="0"/>
          </a:p>
          <a:p>
            <a:r>
              <a:rPr lang="en-US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77401" y="6328374"/>
            <a:ext cx="852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Producers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30152" y="2692098"/>
            <a:ext cx="1441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hlinkClick r:id="rId8"/>
              </a:rPr>
              <a:t>http://d3tt741pwxqwm0.cloudfront.net/WGBH/conv16/conv16-int-oceanfoodweb/index.html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166167" y="904854"/>
            <a:ext cx="158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Interactive Food Web</a:t>
            </a:r>
            <a:endParaRPr lang="en-US" dirty="0"/>
          </a:p>
        </p:txBody>
      </p:sp>
      <p:pic>
        <p:nvPicPr>
          <p:cNvPr id="34" name="Picture 2" descr="Virtual Lab - Nácvik veřejného vystupování (Virtual Orator) - YouTub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r="28485" b="1774"/>
          <a:stretch/>
        </p:blipFill>
        <p:spPr bwMode="auto">
          <a:xfrm>
            <a:off x="11171555" y="5152648"/>
            <a:ext cx="471849" cy="50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0723738" y="5774376"/>
            <a:ext cx="13674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hlinkClick r:id="rId10"/>
              </a:rPr>
              <a:t>http://projects.plattebasintimelapse.com/prp_a/food_web.html#</a:t>
            </a:r>
            <a:endParaRPr lang="en-US" sz="1000" dirty="0"/>
          </a:p>
        </p:txBody>
      </p:sp>
      <p:pic>
        <p:nvPicPr>
          <p:cNvPr id="36" name="Picture 2" descr="Virtual Lab - Nácvik veřejného vystupování (Virtual Orator) - YouTub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r="28485" b="1774"/>
          <a:stretch/>
        </p:blipFill>
        <p:spPr bwMode="auto">
          <a:xfrm>
            <a:off x="10096324" y="2661814"/>
            <a:ext cx="471849" cy="50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646258" y="1807280"/>
            <a:ext cx="125215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Play the Food Web Game. What does the Killer Whale eat?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067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1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Ecological Pyramids:</a:t>
            </a:r>
            <a:endParaRPr lang="en-US" sz="2400" dirty="0"/>
          </a:p>
          <a:p>
            <a:r>
              <a:rPr lang="en-US" sz="2400" dirty="0"/>
              <a:t>	Diagrams that shows the relative amount of </a:t>
            </a:r>
            <a:r>
              <a:rPr lang="en-US" sz="2400" b="1" u="sng" dirty="0"/>
              <a:t>energy</a:t>
            </a:r>
            <a:r>
              <a:rPr lang="en-US" sz="2400" dirty="0"/>
              <a:t> or 	      	</a:t>
            </a:r>
            <a:r>
              <a:rPr lang="en-US" sz="2400" b="1" u="sng" dirty="0"/>
              <a:t>organisms</a:t>
            </a:r>
            <a:r>
              <a:rPr lang="en-US" sz="2400" dirty="0"/>
              <a:t> contained within each </a:t>
            </a:r>
            <a:r>
              <a:rPr lang="en-US" sz="2400" b="1" u="sng" dirty="0"/>
              <a:t>trophic level in an ecosystem</a:t>
            </a:r>
            <a:r>
              <a:rPr lang="en-US" sz="2400" b="1" dirty="0"/>
              <a:t> </a:t>
            </a:r>
            <a:endParaRPr lang="en-US" sz="2400" dirty="0"/>
          </a:p>
        </p:txBody>
      </p:sp>
      <p:pic>
        <p:nvPicPr>
          <p:cNvPr id="3" name="Picture 2" descr="ecological pyramid.gif"/>
          <p:cNvPicPr>
            <a:picLocks noChangeAspect="1"/>
          </p:cNvPicPr>
          <p:nvPr/>
        </p:nvPicPr>
        <p:blipFill rotWithShape="1">
          <a:blip r:embed="rId2" cstate="print"/>
          <a:srcRect t="12527" r="705"/>
          <a:stretch/>
        </p:blipFill>
        <p:spPr>
          <a:xfrm>
            <a:off x="1184190" y="3514128"/>
            <a:ext cx="3684372" cy="25251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31158" y="1500946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ts val="1800"/>
              </a:spcAft>
              <a:buAutoNum type="arabicPeriod"/>
              <a:tabLst>
                <a:tab pos="457200" algn="l"/>
              </a:tabLst>
            </a:pP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Organisms in a trophic level use the available </a:t>
            </a:r>
            <a:r>
              <a:rPr lang="en-US" b="1" u="sng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energy</a:t>
            </a: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for life processes </a:t>
            </a:r>
            <a:r>
              <a:rPr lang="en-US" dirty="0"/>
              <a:t>(such as growth , cellular respiration, metabolism) </a:t>
            </a: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and release some energy as </a:t>
            </a:r>
            <a:r>
              <a:rPr lang="en-US" b="1" u="sng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heat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81200" y="6059844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NOTE: </a:t>
            </a: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AS YOU INCREASE IN TROPHIC LEVELS, THE AMOUNT OF ENERGY TRANSFERRED AND AMOUNT OF ORGANISMS DECREASES</a:t>
            </a:r>
          </a:p>
        </p:txBody>
      </p:sp>
      <p:pic>
        <p:nvPicPr>
          <p:cNvPr id="7" name="Picture 6" descr="EnergyPyramid.gif"/>
          <p:cNvPicPr/>
          <p:nvPr/>
        </p:nvPicPr>
        <p:blipFill rotWithShape="1">
          <a:blip r:embed="rId3" cstate="print"/>
          <a:srcRect l="2435" t="5111" r="2200" b="4671"/>
          <a:stretch/>
        </p:blipFill>
        <p:spPr>
          <a:xfrm>
            <a:off x="5855458" y="3426720"/>
            <a:ext cx="3276599" cy="25737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31158" y="226295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2"/>
              <a:tabLst>
                <a:tab pos="457200" algn="l"/>
              </a:tabLst>
            </a:pPr>
            <a:r>
              <a:rPr lang="en-US" b="1" u="sng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Rule of 10</a:t>
            </a: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—only </a:t>
            </a:r>
            <a:r>
              <a:rPr lang="en-US" b="1" u="sng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about 10%</a:t>
            </a:r>
            <a:r>
              <a:rPr lang="en-US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of the available energy within a trophic level 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en-US" b="1" u="sng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transferred</a:t>
            </a: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to the next higher trophic level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3124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PYRAMID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6087" y="3092399"/>
            <a:ext cx="266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BIOMASS PYRAMID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9400" y="4776687"/>
            <a:ext cx="11697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hlinkClick r:id="rId4"/>
              </a:rPr>
              <a:t>http://glencoe.mheducation.com/sites/dl/free/0078802849/383926/BL_02.html</a:t>
            </a:r>
            <a:endParaRPr lang="en-US" sz="1000" dirty="0"/>
          </a:p>
        </p:txBody>
      </p:sp>
      <p:pic>
        <p:nvPicPr>
          <p:cNvPr id="12" name="Picture 2" descr="Virtual Lab - Nácvik veřejného vystupování (Virtual Orator) - YouTub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r="28485" b="1774"/>
          <a:stretch/>
        </p:blipFill>
        <p:spPr bwMode="auto">
          <a:xfrm>
            <a:off x="10723660" y="3277065"/>
            <a:ext cx="471849" cy="50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982200" y="3882592"/>
            <a:ext cx="202033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Do only on the Freshwater Lake Ecosystem and take notes of amounts for the two pyramids.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4546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8599"/>
            <a:ext cx="8534400" cy="249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Ecological Interactions between organisms</a:t>
            </a:r>
          </a:p>
          <a:p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spcAft>
                <a:spcPts val="1000"/>
              </a:spcAft>
              <a:buAutoNum type="alphaUcPeriod"/>
            </a:pPr>
            <a:r>
              <a:rPr lang="en-US" sz="2800" b="1" u="sng" dirty="0">
                <a:solidFill>
                  <a:schemeClr val="tx2">
                    <a:lumMod val="50000"/>
                  </a:schemeClr>
                </a:solidFill>
              </a:rPr>
              <a:t>Competition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—when two organisms of the same or different species fight for the same </a:t>
            </a:r>
          </a:p>
          <a:p>
            <a:pPr marL="914400" lvl="1" indent="-457200"/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Ex: for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mate,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food, water, shelter</a:t>
            </a:r>
          </a:p>
        </p:txBody>
      </p:sp>
      <p:pic>
        <p:nvPicPr>
          <p:cNvPr id="4" name="Picture 3" descr="ecological competi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1655288"/>
            <a:ext cx="2619934" cy="11694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12069" y="2873282"/>
            <a:ext cx="76620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UcPeriod" startAt="2"/>
            </a:pPr>
            <a:r>
              <a:rPr lang="en-US" sz="2800" b="1" u="sng" dirty="0"/>
              <a:t>Predation</a:t>
            </a:r>
            <a:r>
              <a:rPr lang="en-US" sz="2800" dirty="0"/>
              <a:t>—one organism (predator) </a:t>
            </a:r>
          </a:p>
          <a:p>
            <a:r>
              <a:rPr lang="en-US" sz="2800" dirty="0"/>
              <a:t>      captures and feeds on another </a:t>
            </a:r>
          </a:p>
          <a:p>
            <a:r>
              <a:rPr lang="en-US" sz="2800" dirty="0"/>
              <a:t>      organism (prey)</a:t>
            </a:r>
            <a:endParaRPr lang="en-US" sz="1000" dirty="0"/>
          </a:p>
        </p:txBody>
      </p:sp>
      <p:pic>
        <p:nvPicPr>
          <p:cNvPr id="5" name="Picture 4" descr="predation 2.jpg"/>
          <p:cNvPicPr>
            <a:picLocks noChangeAspect="1"/>
          </p:cNvPicPr>
          <p:nvPr/>
        </p:nvPicPr>
        <p:blipFill rotWithShape="1">
          <a:blip r:embed="rId3" cstate="print"/>
          <a:srcRect l="18958" t="16788" r="14687" b="21598"/>
          <a:stretch/>
        </p:blipFill>
        <p:spPr>
          <a:xfrm>
            <a:off x="7848602" y="3022040"/>
            <a:ext cx="2362199" cy="14668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68522" y="4593623"/>
            <a:ext cx="8442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tabLst>
                <a:tab pos="2514600" algn="l"/>
              </a:tabLst>
            </a:pPr>
            <a:r>
              <a:rPr lang="en-US" sz="2800" b="1" dirty="0"/>
              <a:t>C.</a:t>
            </a:r>
            <a:r>
              <a:rPr lang="en-US" dirty="0"/>
              <a:t>	</a:t>
            </a:r>
            <a:r>
              <a:rPr lang="en-US" sz="2800" b="1" u="sng" dirty="0"/>
              <a:t>Symbiosis</a:t>
            </a:r>
            <a:r>
              <a:rPr lang="en-US" sz="2800" dirty="0"/>
              <a:t>—any relationship in which two different species live closely together</a:t>
            </a:r>
          </a:p>
        </p:txBody>
      </p:sp>
      <p:pic>
        <p:nvPicPr>
          <p:cNvPr id="9" name="Picture 8" descr="Image result for lichen on tree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30231"/>
            <a:ext cx="1752600" cy="15753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8458200" y="5130231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Lichen</a:t>
            </a:r>
          </a:p>
          <a:p>
            <a:r>
              <a:rPr lang="en-US" sz="2400" dirty="0"/>
              <a:t>(algae and fungus)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25760" y="251707"/>
            <a:ext cx="1556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hlinkClick r:id="rId5"/>
              </a:rPr>
              <a:t>https://www.youtube.com/watch?v=VECARZ-zhKM</a:t>
            </a:r>
            <a:endParaRPr lang="en-US" sz="1000" dirty="0"/>
          </a:p>
        </p:txBody>
      </p:sp>
      <p:pic>
        <p:nvPicPr>
          <p:cNvPr id="11" name="Picture 7" descr="White video marketing 2 icon - Free white seo ic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308" y="290480"/>
            <a:ext cx="476452" cy="4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50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382" y="220109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tabLst>
                <a:tab pos="2514600" algn="l"/>
              </a:tabLst>
            </a:pPr>
            <a:r>
              <a:rPr lang="en-US" sz="3200" b="1" dirty="0" smtClean="0"/>
              <a:t>3 SYMBIOTIC (SYMBIOSIS) RELATIONSHIPS</a:t>
            </a:r>
            <a:r>
              <a:rPr lang="en-US" sz="3200" dirty="0" smtClean="0"/>
              <a:t>  </a:t>
            </a:r>
            <a:r>
              <a:rPr lang="en-US" sz="2800" dirty="0" smtClean="0"/>
              <a:t>    </a:t>
            </a:r>
            <a:endParaRPr lang="en-US" sz="2800" b="1" dirty="0"/>
          </a:p>
        </p:txBody>
      </p:sp>
      <p:pic>
        <p:nvPicPr>
          <p:cNvPr id="3" name="Picture 2" descr="bee and 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76633" y="753982"/>
            <a:ext cx="2252686" cy="1594668"/>
          </a:xfrm>
          <a:prstGeom prst="rect">
            <a:avLst/>
          </a:prstGeom>
        </p:spPr>
      </p:pic>
      <p:pic>
        <p:nvPicPr>
          <p:cNvPr id="7" name="Picture 6" descr="commensalism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44827" y="2856027"/>
            <a:ext cx="2318588" cy="16082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5949" y="4802113"/>
            <a:ext cx="8153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</a:pPr>
            <a:r>
              <a:rPr lang="en-US" sz="2400" dirty="0"/>
              <a:t>   </a:t>
            </a:r>
            <a:r>
              <a:rPr lang="en-US" sz="2800" b="1" dirty="0"/>
              <a:t>3</a:t>
            </a:r>
            <a:r>
              <a:rPr lang="en-US" sz="2800" dirty="0"/>
              <a:t>.  </a:t>
            </a:r>
            <a:r>
              <a:rPr lang="en-US" sz="2400" b="1" u="sng" dirty="0"/>
              <a:t>Parasitism</a:t>
            </a:r>
            <a:r>
              <a:rPr lang="en-US" sz="2400" dirty="0"/>
              <a:t>—one organisms lives on or inside another organism (host) and harms it. ( + / - )Ex: </a:t>
            </a:r>
            <a:r>
              <a:rPr lang="en-US" sz="2400" b="1" u="sng" dirty="0"/>
              <a:t>fleas on a dog </a:t>
            </a:r>
          </a:p>
        </p:txBody>
      </p:sp>
      <p:pic>
        <p:nvPicPr>
          <p:cNvPr id="9" name="Picture 8" descr="fleas.jpg"/>
          <p:cNvPicPr>
            <a:picLocks noChangeAspect="1"/>
          </p:cNvPicPr>
          <p:nvPr/>
        </p:nvPicPr>
        <p:blipFill rotWithShape="1">
          <a:blip r:embed="rId4" cstate="print"/>
          <a:srcRect t="17533"/>
          <a:stretch/>
        </p:blipFill>
        <p:spPr>
          <a:xfrm flipH="1">
            <a:off x="8876633" y="4895896"/>
            <a:ext cx="2286782" cy="15975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6904" y="2861762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2</a:t>
            </a:r>
            <a:r>
              <a:rPr lang="en-US" sz="2800" dirty="0"/>
              <a:t>. </a:t>
            </a:r>
            <a:r>
              <a:rPr lang="en-US" sz="2800" b="1" u="sng" dirty="0"/>
              <a:t>Commensalism</a:t>
            </a:r>
            <a:r>
              <a:rPr lang="en-US" sz="2800" dirty="0"/>
              <a:t> – one species benefits but the other is unaffected (+ / 0)   Ex. </a:t>
            </a:r>
            <a:r>
              <a:rPr lang="en-US" sz="2800" b="1" dirty="0"/>
              <a:t>Remora fish and shark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9920" y="1041431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1.</a:t>
            </a:r>
            <a:r>
              <a:rPr lang="en-US" sz="2800" dirty="0"/>
              <a:t>  </a:t>
            </a:r>
            <a:r>
              <a:rPr lang="en-US" sz="2800" b="1" u="sng" dirty="0"/>
              <a:t>Mutualism</a:t>
            </a:r>
            <a:r>
              <a:rPr lang="en-US" sz="2800" dirty="0"/>
              <a:t>—both species benefit (+ / +)</a:t>
            </a:r>
          </a:p>
          <a:p>
            <a:pPr marL="514350" indent="-514350"/>
            <a:r>
              <a:rPr lang="en-US" sz="2800" dirty="0"/>
              <a:t>		           Ex:  </a:t>
            </a:r>
            <a:r>
              <a:rPr lang="en-US" sz="2800" b="1" u="sng" dirty="0"/>
              <a:t>insects and flowers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0454" y="1946741"/>
            <a:ext cx="710925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flower provides </a:t>
            </a:r>
            <a:r>
              <a:rPr lang="en-US" dirty="0"/>
              <a:t>the </a:t>
            </a:r>
            <a:r>
              <a:rPr lang="en-US" dirty="0" smtClean="0"/>
              <a:t>bee </a:t>
            </a:r>
            <a:r>
              <a:rPr lang="en-US" dirty="0"/>
              <a:t>with food in the form of </a:t>
            </a:r>
            <a:r>
              <a:rPr lang="en-US" dirty="0" smtClean="0"/>
              <a:t>nectar and </a:t>
            </a:r>
            <a:r>
              <a:rPr lang="en-US" dirty="0"/>
              <a:t>the </a:t>
            </a:r>
            <a:r>
              <a:rPr lang="en-US" dirty="0" smtClean="0"/>
              <a:t>bee helps </a:t>
            </a:r>
            <a:r>
              <a:rPr lang="en-US" dirty="0"/>
              <a:t>the flowers </a:t>
            </a:r>
            <a:r>
              <a:rPr lang="en-US" dirty="0" smtClean="0"/>
              <a:t>reproduce as it carries and transports the flower pollen.</a:t>
            </a:r>
            <a:r>
              <a:rPr lang="en-US" dirty="0"/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0454" y="3805964"/>
            <a:ext cx="73539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remora fish swim along with the shark which provides left over food and protection but the shark does not benefit nor is harmed by their presence.</a:t>
            </a:r>
            <a:r>
              <a:rPr lang="en-US" dirty="0"/>
              <a:t>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2809" y="5721317"/>
            <a:ext cx="710925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flea benefits by obtaining food and shelter from the dog but the dog is  harmed as the flea feeds from its blood which can lead to infections.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4885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612</Words>
  <Application>Microsoft Office PowerPoint</Application>
  <PresentationFormat>Widescreen</PresentationFormat>
  <Paragraphs>101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Ecology Unit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 Unit</dc:title>
  <dc:creator>Chaps</dc:creator>
  <cp:lastModifiedBy>Chaps</cp:lastModifiedBy>
  <cp:revision>13</cp:revision>
  <dcterms:created xsi:type="dcterms:W3CDTF">2020-04-21T00:42:03Z</dcterms:created>
  <dcterms:modified xsi:type="dcterms:W3CDTF">2020-04-21T06:56:51Z</dcterms:modified>
</cp:coreProperties>
</file>