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51"/>
  </p:notesMasterIdLst>
  <p:handoutMasterIdLst>
    <p:handoutMasterId r:id="rId52"/>
  </p:handoutMasterIdLst>
  <p:sldIdLst>
    <p:sldId id="256" r:id="rId2"/>
    <p:sldId id="285" r:id="rId3"/>
    <p:sldId id="345" r:id="rId4"/>
    <p:sldId id="419" r:id="rId5"/>
    <p:sldId id="287" r:id="rId6"/>
    <p:sldId id="288" r:id="rId7"/>
    <p:sldId id="269" r:id="rId8"/>
    <p:sldId id="310" r:id="rId9"/>
    <p:sldId id="289" r:id="rId10"/>
    <p:sldId id="290" r:id="rId11"/>
    <p:sldId id="292" r:id="rId12"/>
    <p:sldId id="293" r:id="rId13"/>
    <p:sldId id="364" r:id="rId14"/>
    <p:sldId id="294" r:id="rId15"/>
    <p:sldId id="326" r:id="rId16"/>
    <p:sldId id="358" r:id="rId17"/>
    <p:sldId id="265" r:id="rId18"/>
    <p:sldId id="350" r:id="rId19"/>
    <p:sldId id="354" r:id="rId20"/>
    <p:sldId id="362" r:id="rId21"/>
    <p:sldId id="363" r:id="rId22"/>
    <p:sldId id="359" r:id="rId23"/>
    <p:sldId id="334" r:id="rId24"/>
    <p:sldId id="337" r:id="rId25"/>
    <p:sldId id="338" r:id="rId26"/>
    <p:sldId id="340" r:id="rId27"/>
    <p:sldId id="342" r:id="rId28"/>
    <p:sldId id="381" r:id="rId29"/>
    <p:sldId id="417" r:id="rId30"/>
    <p:sldId id="415" r:id="rId31"/>
    <p:sldId id="386" r:id="rId32"/>
    <p:sldId id="316" r:id="rId33"/>
    <p:sldId id="421" r:id="rId34"/>
    <p:sldId id="413" r:id="rId35"/>
    <p:sldId id="420" r:id="rId36"/>
    <p:sldId id="303" r:id="rId37"/>
    <p:sldId id="304" r:id="rId38"/>
    <p:sldId id="305" r:id="rId39"/>
    <p:sldId id="306" r:id="rId40"/>
    <p:sldId id="318" r:id="rId41"/>
    <p:sldId id="322" r:id="rId42"/>
    <p:sldId id="317" r:id="rId43"/>
    <p:sldId id="320" r:id="rId44"/>
    <p:sldId id="321" r:id="rId45"/>
    <p:sldId id="319" r:id="rId46"/>
    <p:sldId id="278" r:id="rId47"/>
    <p:sldId id="297" r:id="rId48"/>
    <p:sldId id="409" r:id="rId49"/>
    <p:sldId id="275" r:id="rId50"/>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95A8441F-1564-4978-9CA8-B0D335BCF7C7}">
          <p14:sldIdLst>
            <p14:sldId id="256"/>
            <p14:sldId id="285"/>
            <p14:sldId id="345"/>
            <p14:sldId id="419"/>
            <p14:sldId id="287"/>
            <p14:sldId id="288"/>
            <p14:sldId id="269"/>
            <p14:sldId id="310"/>
            <p14:sldId id="289"/>
            <p14:sldId id="290"/>
            <p14:sldId id="292"/>
            <p14:sldId id="293"/>
            <p14:sldId id="364"/>
            <p14:sldId id="294"/>
            <p14:sldId id="326"/>
            <p14:sldId id="358"/>
            <p14:sldId id="265"/>
            <p14:sldId id="350"/>
            <p14:sldId id="354"/>
            <p14:sldId id="362"/>
            <p14:sldId id="363"/>
            <p14:sldId id="359"/>
            <p14:sldId id="334"/>
            <p14:sldId id="337"/>
            <p14:sldId id="338"/>
            <p14:sldId id="340"/>
            <p14:sldId id="342"/>
            <p14:sldId id="381"/>
            <p14:sldId id="417"/>
            <p14:sldId id="415"/>
            <p14:sldId id="386"/>
            <p14:sldId id="316"/>
            <p14:sldId id="421"/>
            <p14:sldId id="413"/>
            <p14:sldId id="420"/>
            <p14:sldId id="303"/>
            <p14:sldId id="304"/>
            <p14:sldId id="305"/>
            <p14:sldId id="306"/>
            <p14:sldId id="318"/>
            <p14:sldId id="322"/>
            <p14:sldId id="317"/>
            <p14:sldId id="320"/>
            <p14:sldId id="321"/>
            <p14:sldId id="319"/>
            <p14:sldId id="278"/>
            <p14:sldId id="297"/>
            <p14:sldId id="409"/>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autoAdjust="0"/>
  </p:normalViewPr>
  <p:slideViewPr>
    <p:cSldViewPr>
      <p:cViewPr varScale="1">
        <p:scale>
          <a:sx n="86" d="100"/>
          <a:sy n="86" d="100"/>
        </p:scale>
        <p:origin x="1339" y="58"/>
      </p:cViewPr>
      <p:guideLst>
        <p:guide orient="horz" pos="2160"/>
        <p:guide pos="2880"/>
      </p:guideLst>
    </p:cSldViewPr>
  </p:slideViewPr>
  <p:outlineViewPr>
    <p:cViewPr>
      <p:scale>
        <a:sx n="33" d="100"/>
        <a:sy n="33" d="100"/>
      </p:scale>
      <p:origin x="0" y="3435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5" d="100"/>
          <a:sy n="55" d="100"/>
        </p:scale>
        <p:origin x="-2880"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026" cy="465297"/>
          </a:xfrm>
          <a:prstGeom prst="rect">
            <a:avLst/>
          </a:prstGeom>
        </p:spPr>
        <p:txBody>
          <a:bodyPr vert="horz" lIns="91466" tIns="45733" rIns="91466" bIns="45733" rtlCol="0"/>
          <a:lstStyle>
            <a:lvl1pPr algn="l">
              <a:defRPr sz="1200"/>
            </a:lvl1pPr>
          </a:lstStyle>
          <a:p>
            <a:endParaRPr lang="en-US" dirty="0"/>
          </a:p>
        </p:txBody>
      </p:sp>
      <p:sp>
        <p:nvSpPr>
          <p:cNvPr id="3" name="Date Placeholder 2"/>
          <p:cNvSpPr>
            <a:spLocks noGrp="1"/>
          </p:cNvSpPr>
          <p:nvPr>
            <p:ph type="dt" sz="quarter" idx="1"/>
          </p:nvPr>
        </p:nvSpPr>
        <p:spPr>
          <a:xfrm>
            <a:off x="3978487" y="0"/>
            <a:ext cx="3043026" cy="465297"/>
          </a:xfrm>
          <a:prstGeom prst="rect">
            <a:avLst/>
          </a:prstGeom>
        </p:spPr>
        <p:txBody>
          <a:bodyPr vert="horz" lIns="91466" tIns="45733" rIns="91466" bIns="45733" rtlCol="0"/>
          <a:lstStyle>
            <a:lvl1pPr algn="r">
              <a:defRPr sz="1200"/>
            </a:lvl1pPr>
          </a:lstStyle>
          <a:p>
            <a:fld id="{E2010678-91EA-4A94-87E0-0EA727E75BA0}" type="datetimeFigureOut">
              <a:rPr lang="en-US" smtClean="0"/>
              <a:pPr/>
              <a:t>2/2/2021</a:t>
            </a:fld>
            <a:endParaRPr lang="en-US" dirty="0"/>
          </a:p>
        </p:txBody>
      </p:sp>
      <p:sp>
        <p:nvSpPr>
          <p:cNvPr id="4" name="Footer Placeholder 3"/>
          <p:cNvSpPr>
            <a:spLocks noGrp="1"/>
          </p:cNvSpPr>
          <p:nvPr>
            <p:ph type="ftr" sz="quarter" idx="2"/>
          </p:nvPr>
        </p:nvSpPr>
        <p:spPr>
          <a:xfrm>
            <a:off x="0" y="8842216"/>
            <a:ext cx="3043026" cy="465297"/>
          </a:xfrm>
          <a:prstGeom prst="rect">
            <a:avLst/>
          </a:prstGeom>
        </p:spPr>
        <p:txBody>
          <a:bodyPr vert="horz" lIns="91466" tIns="45733" rIns="91466" bIns="4573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487" y="8842216"/>
            <a:ext cx="3043026" cy="465297"/>
          </a:xfrm>
          <a:prstGeom prst="rect">
            <a:avLst/>
          </a:prstGeom>
        </p:spPr>
        <p:txBody>
          <a:bodyPr vert="horz" lIns="91466" tIns="45733" rIns="91466" bIns="45733" rtlCol="0" anchor="b"/>
          <a:lstStyle>
            <a:lvl1pPr algn="r">
              <a:defRPr sz="1200"/>
            </a:lvl1pPr>
          </a:lstStyle>
          <a:p>
            <a:fld id="{F3F47A96-B890-410C-B39D-0570BB8AC094}" type="slidenum">
              <a:rPr lang="en-US" smtClean="0"/>
              <a:pPr/>
              <a:t>‹#›</a:t>
            </a:fld>
            <a:endParaRPr lang="en-US" dirty="0"/>
          </a:p>
        </p:txBody>
      </p:sp>
    </p:spTree>
    <p:extLst>
      <p:ext uri="{BB962C8B-B14F-4D97-AF65-F5344CB8AC3E}">
        <p14:creationId xmlns:p14="http://schemas.microsoft.com/office/powerpoint/2010/main" val="1900974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773"/>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2" y="0"/>
            <a:ext cx="3043343" cy="465773"/>
          </a:xfrm>
          <a:prstGeom prst="rect">
            <a:avLst/>
          </a:prstGeom>
        </p:spPr>
        <p:txBody>
          <a:bodyPr vert="horz" lIns="92446" tIns="46223" rIns="92446" bIns="46223" rtlCol="0"/>
          <a:lstStyle>
            <a:lvl1pPr algn="r">
              <a:defRPr sz="1200"/>
            </a:lvl1pPr>
          </a:lstStyle>
          <a:p>
            <a:fld id="{83562C75-B36B-4F87-A7F7-1083D88B23B4}" type="datetimeFigureOut">
              <a:rPr lang="en-US" smtClean="0"/>
              <a:pPr/>
              <a:t>2/2/2021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22459"/>
            <a:ext cx="5618480" cy="4188778"/>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738"/>
            <a:ext cx="3043343" cy="46577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1738"/>
            <a:ext cx="3043343" cy="465773"/>
          </a:xfrm>
          <a:prstGeom prst="rect">
            <a:avLst/>
          </a:prstGeom>
        </p:spPr>
        <p:txBody>
          <a:bodyPr vert="horz" lIns="92446" tIns="46223" rIns="92446" bIns="46223" rtlCol="0" anchor="b"/>
          <a:lstStyle>
            <a:lvl1pPr algn="r">
              <a:defRPr sz="1200"/>
            </a:lvl1pPr>
          </a:lstStyle>
          <a:p>
            <a:fld id="{BEFD6E47-23A8-4E27-9186-EE5BC07E2AF9}" type="slidenum">
              <a:rPr lang="en-US" smtClean="0"/>
              <a:pPr/>
              <a:t>‹#›</a:t>
            </a:fld>
            <a:endParaRPr lang="en-US"/>
          </a:p>
        </p:txBody>
      </p:sp>
    </p:spTree>
    <p:extLst>
      <p:ext uri="{BB962C8B-B14F-4D97-AF65-F5344CB8AC3E}">
        <p14:creationId xmlns:p14="http://schemas.microsoft.com/office/powerpoint/2010/main" val="377408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FD6E47-23A8-4E27-9186-EE5BC07E2AF9}" type="slidenum">
              <a:rPr lang="en-US" smtClean="0"/>
              <a:pPr/>
              <a:t>1</a:t>
            </a:fld>
            <a:endParaRPr lang="en-US"/>
          </a:p>
        </p:txBody>
      </p:sp>
    </p:spTree>
    <p:extLst>
      <p:ext uri="{BB962C8B-B14F-4D97-AF65-F5344CB8AC3E}">
        <p14:creationId xmlns:p14="http://schemas.microsoft.com/office/powerpoint/2010/main" val="143245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BF7A7E2-44F1-4E0C-9A37-A32EDB3078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6AA066C-446A-4D58-A29A-AEDBB203DB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pPr>
              <a:defRPr/>
            </a:pPr>
            <a:endParaRPr lang="en-US"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pPr>
              <a:defRPr/>
            </a:pPr>
            <a:fld id="{362D6839-DA33-4ABC-8A79-462F445F1B54}" type="slidenum">
              <a:rPr lang="en-US" smtClean="0"/>
              <a:pPr>
                <a:defRPr/>
              </a:pPr>
              <a:t>‹#›</a:t>
            </a:fld>
            <a:endParaRPr lang="en-US" dirty="0"/>
          </a:p>
        </p:txBody>
      </p:sp>
      <p:sp>
        <p:nvSpPr>
          <p:cNvPr id="15" name="Footer Placeholder 14"/>
          <p:cNvSpPr>
            <a:spLocks noGrp="1"/>
          </p:cNvSpPr>
          <p:nvPr>
            <p:ph type="ftr" sz="quarter" idx="12"/>
          </p:nvPr>
        </p:nvSpPr>
        <p:spPr>
          <a:xfrm>
            <a:off x="3581400" y="6296248"/>
            <a:ext cx="2820987" cy="152400"/>
          </a:xfrm>
        </p:spPr>
        <p:txBody>
          <a:body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pPr>
              <a:defRPr/>
            </a:pPr>
            <a:endParaRPr lang="en-US" dirty="0"/>
          </a:p>
        </p:txBody>
      </p:sp>
      <p:sp>
        <p:nvSpPr>
          <p:cNvPr id="14" name="Slide Number Placeholder 13"/>
          <p:cNvSpPr>
            <a:spLocks noGrp="1"/>
          </p:cNvSpPr>
          <p:nvPr>
            <p:ph type="sldNum" sz="quarter" idx="11"/>
          </p:nvPr>
        </p:nvSpPr>
        <p:spPr/>
        <p:txBody>
          <a:bodyPr/>
          <a:lstStyle/>
          <a:p>
            <a:pPr>
              <a:defRPr/>
            </a:pPr>
            <a:fld id="{61CB7CAF-6769-4DDF-B5EA-8E5C7DB79CC3}" type="slidenum">
              <a:rPr lang="en-US" smtClean="0"/>
              <a:pPr>
                <a:defRPr/>
              </a:pPr>
              <a:t>‹#›</a:t>
            </a:fld>
            <a:endParaRPr lang="en-US" dirty="0"/>
          </a:p>
        </p:txBody>
      </p:sp>
      <p:sp>
        <p:nvSpPr>
          <p:cNvPr id="15" name="Footer Placeholder 14"/>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pPr>
              <a:defRPr/>
            </a:pPr>
            <a:endParaRPr lang="en-US" dirty="0"/>
          </a:p>
        </p:txBody>
      </p:sp>
      <p:sp>
        <p:nvSpPr>
          <p:cNvPr id="14" name="Slide Number Placeholder 13"/>
          <p:cNvSpPr>
            <a:spLocks noGrp="1"/>
          </p:cNvSpPr>
          <p:nvPr>
            <p:ph type="sldNum" sz="quarter" idx="11"/>
          </p:nvPr>
        </p:nvSpPr>
        <p:spPr/>
        <p:txBody>
          <a:bodyPr/>
          <a:lstStyle/>
          <a:p>
            <a:pPr>
              <a:defRPr/>
            </a:pPr>
            <a:fld id="{F6B56952-DEA0-47B4-BD2F-9790D61166FA}" type="slidenum">
              <a:rPr lang="en-US" smtClean="0"/>
              <a:pPr>
                <a:defRPr/>
              </a:pPr>
              <a:t>‹#›</a:t>
            </a:fld>
            <a:endParaRPr lang="en-US" dirty="0"/>
          </a:p>
        </p:txBody>
      </p:sp>
      <p:sp>
        <p:nvSpPr>
          <p:cNvPr id="15" name="Footer Placeholder 14"/>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pPr>
              <a:defRPr/>
            </a:pPr>
            <a:endParaRPr lang="en-US" dirty="0"/>
          </a:p>
        </p:txBody>
      </p:sp>
      <p:sp>
        <p:nvSpPr>
          <p:cNvPr id="11" name="Slide Number Placeholder 10"/>
          <p:cNvSpPr>
            <a:spLocks noGrp="1"/>
          </p:cNvSpPr>
          <p:nvPr>
            <p:ph type="sldNum" sz="quarter" idx="11"/>
          </p:nvPr>
        </p:nvSpPr>
        <p:spPr/>
        <p:txBody>
          <a:bodyPr/>
          <a:lstStyle/>
          <a:p>
            <a:pPr>
              <a:defRPr/>
            </a:pPr>
            <a:fld id="{E5C8329D-3281-4A66-8F44-357C3F3E7C0A}" type="slidenum">
              <a:rPr lang="en-US" smtClean="0"/>
              <a:pPr>
                <a:defRPr/>
              </a:pPr>
              <a:t>‹#›</a:t>
            </a:fld>
            <a:endParaRPr lang="en-US" dirty="0"/>
          </a:p>
        </p:txBody>
      </p:sp>
      <p:sp>
        <p:nvSpPr>
          <p:cNvPr id="12" name="Footer Placeholder 11"/>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pPr>
              <a:defRPr/>
            </a:pPr>
            <a:endParaRPr lang="en-US" dirty="0"/>
          </a:p>
        </p:txBody>
      </p:sp>
      <p:sp>
        <p:nvSpPr>
          <p:cNvPr id="13" name="Slide Number Placeholder 12"/>
          <p:cNvSpPr>
            <a:spLocks noGrp="1"/>
          </p:cNvSpPr>
          <p:nvPr>
            <p:ph type="sldNum" sz="quarter" idx="11"/>
          </p:nvPr>
        </p:nvSpPr>
        <p:spPr>
          <a:xfrm>
            <a:off x="4116388" y="6400800"/>
            <a:ext cx="533400" cy="152400"/>
          </a:xfrm>
        </p:spPr>
        <p:txBody>
          <a:bodyPr/>
          <a:lstStyle/>
          <a:p>
            <a:pPr>
              <a:defRPr/>
            </a:pPr>
            <a:fld id="{DDBAAFAB-19DA-4FD8-BDAC-9CF301A8F2CD}" type="slidenum">
              <a:rPr lang="en-US" smtClean="0"/>
              <a:pPr>
                <a:defRPr/>
              </a:pPr>
              <a:t>‹#›</a:t>
            </a:fld>
            <a:endParaRPr lang="en-US" dirty="0"/>
          </a:p>
        </p:txBody>
      </p:sp>
      <p:sp>
        <p:nvSpPr>
          <p:cNvPr id="14" name="Footer Placeholder 13"/>
          <p:cNvSpPr>
            <a:spLocks noGrp="1"/>
          </p:cNvSpPr>
          <p:nvPr>
            <p:ph type="ftr" sz="quarter" idx="12"/>
          </p:nvPr>
        </p:nvSpPr>
        <p:spPr>
          <a:xfrm>
            <a:off x="838200" y="6296248"/>
            <a:ext cx="2820987" cy="152400"/>
          </a:xfrm>
        </p:spPr>
        <p:txBody>
          <a:bodyPr/>
          <a:lstStyle/>
          <a:p>
            <a:pPr>
              <a:defRPr/>
            </a:pPr>
            <a:endParaRPr lang="en-US" dirty="0"/>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pPr>
              <a:defRPr/>
            </a:pPr>
            <a:endParaRPr lang="en-US" dirty="0"/>
          </a:p>
        </p:txBody>
      </p:sp>
      <p:sp>
        <p:nvSpPr>
          <p:cNvPr id="13" name="Slide Number Placeholder 12"/>
          <p:cNvSpPr>
            <a:spLocks noGrp="1"/>
          </p:cNvSpPr>
          <p:nvPr>
            <p:ph type="sldNum" sz="quarter" idx="11"/>
          </p:nvPr>
        </p:nvSpPr>
        <p:spPr/>
        <p:txBody>
          <a:bodyPr/>
          <a:lstStyle/>
          <a:p>
            <a:pPr>
              <a:defRPr/>
            </a:pPr>
            <a:fld id="{F6499737-7F6F-4253-91E1-03C8705793B8}" type="slidenum">
              <a:rPr lang="en-US" smtClean="0"/>
              <a:pPr>
                <a:defRPr/>
              </a:pPr>
              <a:t>‹#›</a:t>
            </a:fld>
            <a:endParaRPr lang="en-US" dirty="0"/>
          </a:p>
        </p:txBody>
      </p:sp>
      <p:sp>
        <p:nvSpPr>
          <p:cNvPr id="14" name="Footer Placeholder 13"/>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pPr>
              <a:defRPr/>
            </a:pPr>
            <a:endParaRPr lang="en-US" dirty="0"/>
          </a:p>
        </p:txBody>
      </p:sp>
      <p:sp>
        <p:nvSpPr>
          <p:cNvPr id="14" name="Slide Number Placeholder 13"/>
          <p:cNvSpPr>
            <a:spLocks noGrp="1"/>
          </p:cNvSpPr>
          <p:nvPr>
            <p:ph type="sldNum" sz="quarter" idx="11"/>
          </p:nvPr>
        </p:nvSpPr>
        <p:spPr/>
        <p:txBody>
          <a:bodyPr/>
          <a:lstStyle/>
          <a:p>
            <a:pPr>
              <a:defRPr/>
            </a:pPr>
            <a:fld id="{2E9862B9-2BD7-448C-BAA3-B1E4355CF07C}" type="slidenum">
              <a:rPr lang="en-US" smtClean="0"/>
              <a:pPr>
                <a:defRPr/>
              </a:pPr>
              <a:t>‹#›</a:t>
            </a:fld>
            <a:endParaRPr lang="en-US" dirty="0"/>
          </a:p>
        </p:txBody>
      </p:sp>
      <p:sp>
        <p:nvSpPr>
          <p:cNvPr id="16" name="Footer Placeholder 15"/>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pPr>
              <a:defRPr/>
            </a:pPr>
            <a:endParaRPr lang="en-US" dirty="0"/>
          </a:p>
        </p:txBody>
      </p:sp>
      <p:sp>
        <p:nvSpPr>
          <p:cNvPr id="10" name="Slide Number Placeholder 9"/>
          <p:cNvSpPr>
            <a:spLocks noGrp="1"/>
          </p:cNvSpPr>
          <p:nvPr>
            <p:ph type="sldNum" sz="quarter" idx="11"/>
          </p:nvPr>
        </p:nvSpPr>
        <p:spPr/>
        <p:txBody>
          <a:bodyPr/>
          <a:lstStyle/>
          <a:p>
            <a:pPr>
              <a:defRPr/>
            </a:pPr>
            <a:fld id="{F194B081-2E02-4449-AA3A-A17D22C5E9F3}" type="slidenum">
              <a:rPr lang="en-US" smtClean="0"/>
              <a:pPr>
                <a:defRPr/>
              </a:pPr>
              <a:t>‹#›</a:t>
            </a:fld>
            <a:endParaRPr lang="en-US" dirty="0"/>
          </a:p>
        </p:txBody>
      </p:sp>
      <p:sp>
        <p:nvSpPr>
          <p:cNvPr id="11" name="Footer Placeholder 10"/>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endParaRPr lang="en-US" dirty="0"/>
          </a:p>
        </p:txBody>
      </p:sp>
      <p:sp>
        <p:nvSpPr>
          <p:cNvPr id="9" name="Slide Number Placeholder 8"/>
          <p:cNvSpPr>
            <a:spLocks noGrp="1"/>
          </p:cNvSpPr>
          <p:nvPr>
            <p:ph type="sldNum" sz="quarter" idx="11"/>
          </p:nvPr>
        </p:nvSpPr>
        <p:spPr/>
        <p:txBody>
          <a:bodyPr/>
          <a:lstStyle/>
          <a:p>
            <a:pPr>
              <a:defRPr/>
            </a:pPr>
            <a:fld id="{4D20BD1A-5324-44E2-AC51-E284EA2F8CC5}"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1"/>
          </p:nvPr>
        </p:nvSpPr>
        <p:spPr/>
        <p:txBody>
          <a:bodyPr/>
          <a:lstStyle/>
          <a:p>
            <a:pPr>
              <a:defRPr/>
            </a:pPr>
            <a:fld id="{EF4FD8E5-655C-4945-9BB1-175BF27C43F7}" type="slidenum">
              <a:rPr lang="en-US" smtClean="0"/>
              <a:pPr>
                <a:defRPr/>
              </a:pPr>
              <a:t>‹#›</a:t>
            </a:fld>
            <a:endParaRPr lang="en-US" dirty="0"/>
          </a:p>
        </p:txBody>
      </p:sp>
      <p:sp>
        <p:nvSpPr>
          <p:cNvPr id="17" name="Footer Placeholder 16"/>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pPr>
              <a:defRPr/>
            </a:pPr>
            <a:endParaRPr lang="en-US" dirty="0"/>
          </a:p>
        </p:txBody>
      </p:sp>
      <p:sp>
        <p:nvSpPr>
          <p:cNvPr id="17" name="Slide Number Placeholder 16"/>
          <p:cNvSpPr>
            <a:spLocks noGrp="1"/>
          </p:cNvSpPr>
          <p:nvPr>
            <p:ph type="sldNum" sz="quarter" idx="11"/>
          </p:nvPr>
        </p:nvSpPr>
        <p:spPr/>
        <p:txBody>
          <a:bodyPr/>
          <a:lstStyle/>
          <a:p>
            <a:pPr>
              <a:defRPr/>
            </a:pPr>
            <a:fld id="{CE886AF1-F424-41A4-88EE-4495AAF54966}" type="slidenum">
              <a:rPr lang="en-US" smtClean="0"/>
              <a:pPr>
                <a:defRPr/>
              </a:pPr>
              <a:t>‹#›</a:t>
            </a:fld>
            <a:endParaRPr lang="en-US" dirty="0"/>
          </a:p>
        </p:txBody>
      </p:sp>
      <p:sp>
        <p:nvSpPr>
          <p:cNvPr id="18" name="Footer Placeholder 17"/>
          <p:cNvSpPr>
            <a:spLocks noGrp="1"/>
          </p:cNvSpPr>
          <p:nvPr>
            <p:ph type="ftr" sz="quarter" idx="12"/>
          </p:nvPr>
        </p:nvSpPr>
        <p:spPr/>
        <p:txBody>
          <a:body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defRPr/>
            </a:pPr>
            <a:fld id="{F6A78099-B6E8-4C6C-9B01-AF742F009E63}" type="slidenum">
              <a:rPr lang="en-US" smtClean="0"/>
              <a:pPr>
                <a:defRPr/>
              </a:pPr>
              <a:t>‹#›</a:t>
            </a:fld>
            <a:endParaRPr lang="en-US"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defRPr/>
            </a:pPr>
            <a:endParaRPr lang="en-US" dirty="0"/>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video" Target="https://www.youtube.com/embed/s2cJTrdHxvs" TargetMode="Externa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4800" y="1905000"/>
            <a:ext cx="6324600" cy="4572000"/>
          </a:xfrm>
        </p:spPr>
        <p:txBody>
          <a:bodyPr>
            <a:normAutofit fontScale="25000" lnSpcReduction="20000"/>
          </a:bodyPr>
          <a:lstStyle/>
          <a:p>
            <a:pPr algn="ctr"/>
            <a:r>
              <a:rPr lang="en-US" sz="16000" b="1" dirty="0">
                <a:solidFill>
                  <a:srgbClr val="FF0000"/>
                </a:solidFill>
                <a:latin typeface="Goudy Old Style" pitchFamily="18" charset="0"/>
              </a:rPr>
              <a:t>to your </a:t>
            </a:r>
          </a:p>
          <a:p>
            <a:pPr algn="ctr"/>
            <a:r>
              <a:rPr lang="en-US" sz="16000" b="1" dirty="0">
                <a:solidFill>
                  <a:srgbClr val="FF0000"/>
                </a:solidFill>
                <a:latin typeface="Goudy Old Style" pitchFamily="18" charset="0"/>
              </a:rPr>
              <a:t>HIGH SCHOOL</a:t>
            </a:r>
            <a:r>
              <a:rPr lang="en-US" sz="24000" b="1" dirty="0">
                <a:solidFill>
                  <a:srgbClr val="FF0000"/>
                </a:solidFill>
                <a:latin typeface="Goudy Old Style" pitchFamily="18" charset="0"/>
              </a:rPr>
              <a:t>  </a:t>
            </a:r>
          </a:p>
          <a:p>
            <a:pPr algn="ctr"/>
            <a:r>
              <a:rPr lang="en-US" sz="24000" b="1" dirty="0">
                <a:solidFill>
                  <a:schemeClr val="tx1"/>
                </a:solidFill>
                <a:latin typeface="Goudy Old Style" pitchFamily="18" charset="0"/>
              </a:rPr>
              <a:t>VIRTUAL </a:t>
            </a:r>
          </a:p>
          <a:p>
            <a:pPr algn="ctr"/>
            <a:r>
              <a:rPr lang="en-US" sz="16000" b="1" dirty="0">
                <a:solidFill>
                  <a:srgbClr val="FF0000"/>
                </a:solidFill>
                <a:latin typeface="Goudy Old Style" pitchFamily="18" charset="0"/>
              </a:rPr>
              <a:t>Course Request</a:t>
            </a:r>
          </a:p>
          <a:p>
            <a:pPr algn="ctr"/>
            <a:r>
              <a:rPr lang="en-US" sz="16000" b="1" dirty="0">
                <a:solidFill>
                  <a:srgbClr val="FF0000"/>
                </a:solidFill>
                <a:latin typeface="Goudy Old Style" pitchFamily="18" charset="0"/>
              </a:rPr>
              <a:t>Process</a:t>
            </a:r>
          </a:p>
          <a:p>
            <a:pPr algn="ctr"/>
            <a:r>
              <a:rPr lang="en-US" sz="16000" b="1" dirty="0">
                <a:solidFill>
                  <a:srgbClr val="FF0000"/>
                </a:solidFill>
                <a:latin typeface="Goudy Old Style" pitchFamily="18" charset="0"/>
              </a:rPr>
              <a:t>2021-2022</a:t>
            </a:r>
          </a:p>
          <a:p>
            <a:pPr algn="ctr"/>
            <a:endParaRPr lang="en-US" sz="4500" b="1" dirty="0">
              <a:solidFill>
                <a:srgbClr val="FF0000"/>
              </a:solidFill>
              <a:latin typeface="Goudy Old Style" pitchFamily="18" charset="0"/>
            </a:endParaRPr>
          </a:p>
          <a:p>
            <a:pPr algn="ctr"/>
            <a:endParaRPr lang="en-US" sz="4500" b="1" dirty="0">
              <a:solidFill>
                <a:srgbClr val="FF0000"/>
              </a:solidFill>
              <a:latin typeface="Goudy Old Style" pitchFamily="18" charset="0"/>
            </a:endParaRPr>
          </a:p>
          <a:p>
            <a:pPr algn="ctr"/>
            <a:endParaRPr lang="en-US" sz="4500" b="1" i="1" dirty="0">
              <a:solidFill>
                <a:srgbClr val="FF0000"/>
              </a:solidFill>
              <a:latin typeface="Segoe Print" pitchFamily="2" charset="0"/>
            </a:endParaRPr>
          </a:p>
          <a:p>
            <a:pPr algn="ctr"/>
            <a:endParaRPr lang="en-US" sz="4500" b="1" dirty="0">
              <a:solidFill>
                <a:srgbClr val="FF0000"/>
              </a:solidFill>
              <a:latin typeface="Goudy Old Style" pitchFamily="18" charset="0"/>
            </a:endParaRPr>
          </a:p>
        </p:txBody>
      </p:sp>
      <p:sp>
        <p:nvSpPr>
          <p:cNvPr id="5" name="Title 4"/>
          <p:cNvSpPr>
            <a:spLocks noGrp="1"/>
          </p:cNvSpPr>
          <p:nvPr>
            <p:ph type="title"/>
          </p:nvPr>
        </p:nvSpPr>
        <p:spPr>
          <a:xfrm>
            <a:off x="838200" y="152400"/>
            <a:ext cx="5410200" cy="1524000"/>
          </a:xfrm>
        </p:spPr>
        <p:txBody>
          <a:bodyPr>
            <a:noAutofit/>
          </a:bodyPr>
          <a:lstStyle/>
          <a:p>
            <a:pPr algn="ctr"/>
            <a:r>
              <a:rPr lang="en-US" sz="7500" b="1" dirty="0">
                <a:latin typeface="Segoe Print" pitchFamily="2" charset="0"/>
              </a:rPr>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458200" cy="4876800"/>
          </a:xfrm>
        </p:spPr>
        <p:txBody>
          <a:bodyPr>
            <a:normAutofit fontScale="92500" lnSpcReduction="20000"/>
          </a:bodyPr>
          <a:lstStyle/>
          <a:p>
            <a:pPr marL="0" indent="0">
              <a:buNone/>
            </a:pPr>
            <a:endParaRPr lang="en-US" sz="1600" dirty="0"/>
          </a:p>
          <a:p>
            <a:endParaRPr lang="en-US" sz="800" dirty="0"/>
          </a:p>
          <a:p>
            <a:r>
              <a:rPr lang="en-US" sz="2500" b="1" dirty="0"/>
              <a:t>Local Credit by Exam-</a:t>
            </a:r>
            <a:r>
              <a:rPr lang="en-US" sz="2500" dirty="0"/>
              <a:t>-- students may take a local CBE for a course they have previously failed or lost credit in.  (70%)</a:t>
            </a:r>
            <a:endParaRPr lang="en-US" sz="2500" i="1" dirty="0"/>
          </a:p>
          <a:p>
            <a:pPr>
              <a:buNone/>
            </a:pPr>
            <a:endParaRPr lang="en-US" sz="2500" b="1" dirty="0"/>
          </a:p>
          <a:p>
            <a:r>
              <a:rPr lang="en-US" sz="2500" b="1" dirty="0"/>
              <a:t>Plato</a:t>
            </a:r>
            <a:r>
              <a:rPr lang="en-US" sz="2500" dirty="0"/>
              <a:t>—computer-based recovery program available in the summer or assigned to a block. These classes are for courses that students have failed, or lost credit due to attendance. Students must meet specific grade requirements .</a:t>
            </a:r>
          </a:p>
          <a:p>
            <a:pPr>
              <a:buFont typeface="Arial" pitchFamily="34" charset="0"/>
              <a:buChar char="•"/>
            </a:pPr>
            <a:endParaRPr lang="en-US" sz="2500" dirty="0"/>
          </a:p>
          <a:p>
            <a:r>
              <a:rPr lang="en-US" sz="2500" b="1" dirty="0"/>
              <a:t>Summer School--</a:t>
            </a:r>
            <a:r>
              <a:rPr lang="en-US" sz="2500" dirty="0"/>
              <a:t>-students can recover credits that they previously failed or lost credit in.</a:t>
            </a:r>
          </a:p>
          <a:p>
            <a:pPr marL="0" indent="0">
              <a:buNone/>
            </a:pPr>
            <a:endParaRPr lang="en-US" sz="2500" dirty="0"/>
          </a:p>
          <a:p>
            <a:r>
              <a:rPr lang="en-US" sz="2500" b="1" dirty="0"/>
              <a:t>Correspondence courses-</a:t>
            </a:r>
            <a:r>
              <a:rPr lang="en-US" sz="2500" dirty="0"/>
              <a:t>--through Texas Tech or the University of Texas at Austin, students may take correspondence courses.  The course must be approved by the students’ counselor.</a:t>
            </a:r>
          </a:p>
          <a:p>
            <a:pPr>
              <a:buNone/>
            </a:pPr>
            <a:endParaRPr lang="en-US" sz="1800" dirty="0"/>
          </a:p>
          <a:p>
            <a:pPr>
              <a:buNone/>
            </a:pPr>
            <a:endParaRPr lang="en-US" sz="1800" dirty="0"/>
          </a:p>
          <a:p>
            <a:endParaRPr lang="en-US" sz="2000" dirty="0"/>
          </a:p>
        </p:txBody>
      </p:sp>
      <p:sp>
        <p:nvSpPr>
          <p:cNvPr id="2" name="Title 1"/>
          <p:cNvSpPr>
            <a:spLocks noGrp="1"/>
          </p:cNvSpPr>
          <p:nvPr>
            <p:ph type="title"/>
          </p:nvPr>
        </p:nvSpPr>
        <p:spPr>
          <a:xfrm>
            <a:off x="457200" y="152400"/>
            <a:ext cx="8229600" cy="1143000"/>
          </a:xfrm>
        </p:spPr>
        <p:txBody>
          <a:bodyPr>
            <a:normAutofit fontScale="90000"/>
          </a:bodyPr>
          <a:lstStyle/>
          <a:p>
            <a:r>
              <a:rPr lang="en-US" sz="4000" b="1" dirty="0">
                <a:solidFill>
                  <a:srgbClr val="C00000"/>
                </a:solidFill>
                <a:latin typeface="Segoe Print" pitchFamily="2" charset="0"/>
              </a:rPr>
              <a:t>Additional ways to earn credits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580929" cy="414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1143000"/>
          </a:xfrm>
        </p:spPr>
        <p:txBody>
          <a:bodyPr>
            <a:normAutofit/>
          </a:bodyPr>
          <a:lstStyle/>
          <a:p>
            <a:r>
              <a:rPr lang="en-US" sz="3600" b="1" dirty="0">
                <a:solidFill>
                  <a:srgbClr val="C00000"/>
                </a:solidFill>
                <a:latin typeface="Segoe Print" pitchFamily="2" charset="0"/>
              </a:rPr>
              <a:t>National Honor Society</a:t>
            </a:r>
          </a:p>
        </p:txBody>
      </p:sp>
      <p:sp>
        <p:nvSpPr>
          <p:cNvPr id="4" name="Oval 3"/>
          <p:cNvSpPr/>
          <p:nvPr/>
        </p:nvSpPr>
        <p:spPr>
          <a:xfrm>
            <a:off x="3581400" y="2971800"/>
            <a:ext cx="3124200" cy="762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90600" y="3589777"/>
            <a:ext cx="1295400" cy="60122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85564" y="3733800"/>
            <a:ext cx="3520036" cy="369332"/>
          </a:xfrm>
          <a:prstGeom prst="rect">
            <a:avLst/>
          </a:prstGeom>
          <a:noFill/>
        </p:spPr>
        <p:txBody>
          <a:bodyPr wrap="square" rtlCol="0">
            <a:spAutoFit/>
          </a:bodyPr>
          <a:lstStyle/>
          <a:p>
            <a:r>
              <a:rPr lang="en-US" b="1" dirty="0">
                <a:solidFill>
                  <a:srgbClr val="C00000"/>
                </a:solidFill>
              </a:rPr>
              <a:t>This MAY BE INCREASING!!!</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0" nodeType="clickEffect">
                                  <p:stCondLst>
                                    <p:cond delay="0"/>
                                  </p:stCondLst>
                                  <p:childTnLst>
                                    <p:animScale>
                                      <p:cBhvr>
                                        <p:cTn id="20"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a:solidFill>
                  <a:srgbClr val="C00000"/>
                </a:solidFill>
                <a:latin typeface="Segoe Print" pitchFamily="2" charset="0"/>
              </a:rPr>
              <a:t>National Honor Society cont</a:t>
            </a:r>
            <a:r>
              <a:rPr lang="en-US" sz="3600" b="1" dirty="0">
                <a:solidFill>
                  <a:srgbClr val="C00000"/>
                </a:solidFill>
              </a:rPr>
              <a:t>.</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034338"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609600" y="1676400"/>
            <a:ext cx="3429000" cy="762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6019800" cy="630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36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239000" cy="4525963"/>
          </a:xfrm>
        </p:spPr>
        <p:txBody>
          <a:bodyPr/>
          <a:lstStyle/>
          <a:p>
            <a:pPr>
              <a:buNone/>
            </a:pPr>
            <a:r>
              <a:rPr lang="en-US" sz="2500" dirty="0">
                <a:solidFill>
                  <a:schemeClr val="accent4">
                    <a:lumMod val="75000"/>
                  </a:schemeClr>
                </a:solidFill>
              </a:rPr>
              <a:t>	Only the core classes are calculated into the Grade Point Average……..</a:t>
            </a:r>
          </a:p>
          <a:p>
            <a:pPr>
              <a:buNone/>
            </a:pPr>
            <a:endParaRPr lang="en-US" sz="1000" dirty="0">
              <a:solidFill>
                <a:schemeClr val="accent4">
                  <a:lumMod val="75000"/>
                </a:schemeClr>
              </a:solidFill>
            </a:endParaRPr>
          </a:p>
          <a:p>
            <a:pPr algn="ctr">
              <a:buNone/>
            </a:pPr>
            <a:r>
              <a:rPr lang="en-US" sz="2500" b="1" dirty="0">
                <a:solidFill>
                  <a:srgbClr val="FF0000"/>
                </a:solidFill>
              </a:rPr>
              <a:t>English</a:t>
            </a:r>
          </a:p>
          <a:p>
            <a:pPr algn="ctr">
              <a:buNone/>
            </a:pPr>
            <a:r>
              <a:rPr lang="en-US" sz="2500" b="1" dirty="0">
                <a:solidFill>
                  <a:srgbClr val="FF0000"/>
                </a:solidFill>
              </a:rPr>
              <a:t>Math</a:t>
            </a:r>
          </a:p>
          <a:p>
            <a:pPr algn="ctr">
              <a:buNone/>
            </a:pPr>
            <a:r>
              <a:rPr lang="en-US" sz="2500" b="1" dirty="0">
                <a:solidFill>
                  <a:srgbClr val="FF0000"/>
                </a:solidFill>
              </a:rPr>
              <a:t>Science</a:t>
            </a:r>
          </a:p>
          <a:p>
            <a:pPr algn="ctr">
              <a:buNone/>
            </a:pPr>
            <a:r>
              <a:rPr lang="en-US" sz="2500" b="1" dirty="0">
                <a:solidFill>
                  <a:srgbClr val="FF0000"/>
                </a:solidFill>
              </a:rPr>
              <a:t>Social Studies</a:t>
            </a:r>
          </a:p>
          <a:p>
            <a:pPr>
              <a:buNone/>
            </a:pPr>
            <a:endParaRPr lang="en-US" sz="1000" dirty="0">
              <a:solidFill>
                <a:schemeClr val="accent4">
                  <a:lumMod val="75000"/>
                </a:schemeClr>
              </a:solidFill>
            </a:endParaRPr>
          </a:p>
          <a:p>
            <a:pPr>
              <a:buNone/>
            </a:pPr>
            <a:r>
              <a:rPr lang="en-US" sz="2500" dirty="0">
                <a:solidFill>
                  <a:schemeClr val="accent4">
                    <a:lumMod val="75000"/>
                  </a:schemeClr>
                </a:solidFill>
              </a:rPr>
              <a:t>	Courses taken in Junior High, Summer School, Options, AEP, Credit By Exam or off campus programs are not calculated into the GPA</a:t>
            </a:r>
          </a:p>
          <a:p>
            <a:endParaRPr lang="en-US" dirty="0"/>
          </a:p>
        </p:txBody>
      </p:sp>
      <p:sp>
        <p:nvSpPr>
          <p:cNvPr id="2" name="Title 1"/>
          <p:cNvSpPr>
            <a:spLocks noGrp="1"/>
          </p:cNvSpPr>
          <p:nvPr>
            <p:ph type="title"/>
          </p:nvPr>
        </p:nvSpPr>
        <p:spPr>
          <a:xfrm>
            <a:off x="533400" y="152400"/>
            <a:ext cx="8229600" cy="1143000"/>
          </a:xfrm>
        </p:spPr>
        <p:txBody>
          <a:bodyPr>
            <a:normAutofit/>
          </a:bodyPr>
          <a:lstStyle/>
          <a:p>
            <a:r>
              <a:rPr lang="en-US" sz="3600" b="1" dirty="0">
                <a:solidFill>
                  <a:srgbClr val="C00000"/>
                </a:solidFill>
                <a:latin typeface="Segoe Print" pitchFamily="2" charset="0"/>
              </a:rPr>
              <a:t>GPA(Grade Point Average)</a:t>
            </a:r>
            <a:r>
              <a:rPr lang="en-US" sz="3600" b="1" dirty="0">
                <a:solidFill>
                  <a:srgbClr val="C00000"/>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133600"/>
            <a:ext cx="7162800" cy="4525963"/>
          </a:xfrm>
        </p:spPr>
        <p:txBody>
          <a:bodyPr>
            <a:normAutofit lnSpcReduction="10000"/>
          </a:bodyPr>
          <a:lstStyle/>
          <a:p>
            <a:pPr>
              <a:buNone/>
            </a:pPr>
            <a:r>
              <a:rPr lang="en-US" sz="2500" dirty="0"/>
              <a:t>CP		College Prep</a:t>
            </a:r>
          </a:p>
          <a:p>
            <a:pPr>
              <a:buNone/>
            </a:pPr>
            <a:endParaRPr lang="en-US" sz="2500" dirty="0"/>
          </a:p>
          <a:p>
            <a:pPr>
              <a:buNone/>
            </a:pPr>
            <a:r>
              <a:rPr lang="en-US" sz="2500" dirty="0">
                <a:solidFill>
                  <a:srgbClr val="C00000"/>
                </a:solidFill>
              </a:rPr>
              <a:t>Pre-AP		Pre Advanced Placement </a:t>
            </a:r>
          </a:p>
          <a:p>
            <a:pPr>
              <a:buNone/>
            </a:pPr>
            <a:r>
              <a:rPr lang="en-US" sz="2500" dirty="0">
                <a:solidFill>
                  <a:srgbClr val="C00000"/>
                </a:solidFill>
              </a:rPr>
              <a:t>			(level to prepare for AP)</a:t>
            </a:r>
          </a:p>
          <a:p>
            <a:pPr>
              <a:buNone/>
            </a:pPr>
            <a:endParaRPr lang="en-US" sz="2500" dirty="0">
              <a:solidFill>
                <a:schemeClr val="tx1"/>
              </a:solidFill>
            </a:endParaRPr>
          </a:p>
          <a:p>
            <a:pPr>
              <a:buNone/>
            </a:pPr>
            <a:r>
              <a:rPr lang="en-US" sz="2500" dirty="0">
                <a:solidFill>
                  <a:schemeClr val="tx1"/>
                </a:solidFill>
              </a:rPr>
              <a:t>H		Honors</a:t>
            </a:r>
          </a:p>
          <a:p>
            <a:pPr>
              <a:buNone/>
            </a:pPr>
            <a:endParaRPr lang="en-US" sz="2500" dirty="0"/>
          </a:p>
          <a:p>
            <a:pPr>
              <a:buNone/>
            </a:pPr>
            <a:r>
              <a:rPr lang="en-US" sz="2500" dirty="0">
                <a:solidFill>
                  <a:srgbClr val="C00000"/>
                </a:solidFill>
              </a:rPr>
              <a:t>DC		Dual Credit</a:t>
            </a:r>
          </a:p>
          <a:p>
            <a:pPr>
              <a:buNone/>
            </a:pPr>
            <a:endParaRPr lang="en-US" sz="2500" dirty="0">
              <a:solidFill>
                <a:srgbClr val="C00000"/>
              </a:solidFill>
            </a:endParaRPr>
          </a:p>
          <a:p>
            <a:pPr>
              <a:buNone/>
            </a:pPr>
            <a:r>
              <a:rPr lang="en-US" sz="2500" dirty="0">
                <a:solidFill>
                  <a:schemeClr val="tx1"/>
                </a:solidFill>
              </a:rPr>
              <a:t>AP		Advanced Placement</a:t>
            </a:r>
          </a:p>
          <a:p>
            <a:pPr>
              <a:buNone/>
            </a:pPr>
            <a:endParaRPr lang="en-US" sz="2500" dirty="0"/>
          </a:p>
          <a:p>
            <a:pPr>
              <a:buNone/>
            </a:pPr>
            <a:endParaRPr lang="en-US" sz="2500" dirty="0"/>
          </a:p>
          <a:p>
            <a:pPr>
              <a:buNone/>
            </a:pPr>
            <a:endParaRPr lang="en-US" sz="1000" dirty="0"/>
          </a:p>
          <a:p>
            <a:pPr>
              <a:buNone/>
            </a:pPr>
            <a:endParaRPr lang="en-US" sz="1000" dirty="0"/>
          </a:p>
          <a:p>
            <a:pPr>
              <a:buNone/>
            </a:pPr>
            <a:endParaRPr lang="en-US" sz="1000" dirty="0"/>
          </a:p>
          <a:p>
            <a:pPr>
              <a:buNone/>
            </a:pPr>
            <a:endParaRPr lang="en-US" dirty="0">
              <a:solidFill>
                <a:srgbClr val="C00000"/>
              </a:solidFill>
            </a:endParaRPr>
          </a:p>
          <a:p>
            <a:pPr>
              <a:buNone/>
            </a:pPr>
            <a:endParaRPr lang="en-US" dirty="0"/>
          </a:p>
        </p:txBody>
      </p:sp>
      <p:sp>
        <p:nvSpPr>
          <p:cNvPr id="2" name="Title 1"/>
          <p:cNvSpPr>
            <a:spLocks noGrp="1"/>
          </p:cNvSpPr>
          <p:nvPr>
            <p:ph type="title"/>
          </p:nvPr>
        </p:nvSpPr>
        <p:spPr>
          <a:xfrm>
            <a:off x="228600" y="0"/>
            <a:ext cx="8534400" cy="1066800"/>
          </a:xfrm>
        </p:spPr>
        <p:txBody>
          <a:bodyPr>
            <a:normAutofit/>
          </a:bodyPr>
          <a:lstStyle/>
          <a:p>
            <a:r>
              <a:rPr lang="en-US" sz="3600" b="1" dirty="0">
                <a:solidFill>
                  <a:srgbClr val="C00000"/>
                </a:solidFill>
                <a:latin typeface="Segoe Print" pitchFamily="2" charset="0"/>
              </a:rPr>
              <a:t>Level of Courses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304800"/>
            <a:ext cx="8587077" cy="5943600"/>
          </a:xfrm>
          <a:prstGeom prst="rect">
            <a:avLst/>
          </a:prstGeom>
        </p:spPr>
      </p:pic>
      <p:sp>
        <p:nvSpPr>
          <p:cNvPr id="3" name="Oval 2"/>
          <p:cNvSpPr>
            <a:spLocks noChangeArrowheads="1"/>
          </p:cNvSpPr>
          <p:nvPr/>
        </p:nvSpPr>
        <p:spPr bwMode="auto">
          <a:xfrm>
            <a:off x="1295400" y="990600"/>
            <a:ext cx="2438400" cy="4865914"/>
          </a:xfrm>
          <a:prstGeom prst="ellipse">
            <a:avLst/>
          </a:prstGeom>
          <a:noFill/>
          <a:ln w="57150">
            <a:solidFill>
              <a:srgbClr val="CC0000"/>
            </a:solidFill>
            <a:round/>
            <a:headEnd/>
            <a:tailEnd/>
          </a:ln>
          <a:effectLst/>
        </p:spPr>
        <p:txBody>
          <a:bodyPr wrap="none" anchor="ctr"/>
          <a:lstStyle/>
          <a:p>
            <a:endParaRPr lang="en-US" dirty="0">
              <a:ln w="38100">
                <a:solidFill>
                  <a:schemeClr val="tx1"/>
                </a:solidFill>
              </a:ln>
            </a:endParaRPr>
          </a:p>
        </p:txBody>
      </p:sp>
      <p:sp>
        <p:nvSpPr>
          <p:cNvPr id="4" name="Oval 3"/>
          <p:cNvSpPr>
            <a:spLocks noChangeArrowheads="1"/>
          </p:cNvSpPr>
          <p:nvPr/>
        </p:nvSpPr>
        <p:spPr bwMode="auto">
          <a:xfrm>
            <a:off x="3429000" y="990600"/>
            <a:ext cx="2514600" cy="4865914"/>
          </a:xfrm>
          <a:prstGeom prst="ellipse">
            <a:avLst/>
          </a:prstGeom>
          <a:noFill/>
          <a:ln w="57150">
            <a:solidFill>
              <a:srgbClr val="CC0000"/>
            </a:solidFill>
            <a:round/>
            <a:headEnd/>
            <a:tailEnd/>
          </a:ln>
          <a:effectLst/>
        </p:spPr>
        <p:txBody>
          <a:bodyPr wrap="none" anchor="ctr"/>
          <a:lstStyle/>
          <a:p>
            <a:endParaRPr lang="en-US" dirty="0">
              <a:ln w="38100">
                <a:solidFill>
                  <a:schemeClr val="tx1"/>
                </a:solidFill>
              </a:ln>
            </a:endParaRPr>
          </a:p>
        </p:txBody>
      </p:sp>
      <p:sp>
        <p:nvSpPr>
          <p:cNvPr id="5" name="Oval 4"/>
          <p:cNvSpPr>
            <a:spLocks noChangeArrowheads="1"/>
          </p:cNvSpPr>
          <p:nvPr/>
        </p:nvSpPr>
        <p:spPr bwMode="auto">
          <a:xfrm>
            <a:off x="5867400" y="990600"/>
            <a:ext cx="2514600" cy="4865914"/>
          </a:xfrm>
          <a:prstGeom prst="ellipse">
            <a:avLst/>
          </a:prstGeom>
          <a:noFill/>
          <a:ln w="57150">
            <a:solidFill>
              <a:srgbClr val="CC0000"/>
            </a:solidFill>
            <a:round/>
            <a:headEnd/>
            <a:tailEnd/>
          </a:ln>
          <a:effectLst/>
        </p:spPr>
        <p:txBody>
          <a:bodyPr wrap="none" anchor="ctr"/>
          <a:lstStyle/>
          <a:p>
            <a:endParaRPr lang="en-US" dirty="0">
              <a:ln w="38100">
                <a:solidFill>
                  <a:schemeClr val="tx1"/>
                </a:solidFill>
              </a:ln>
            </a:endParaRPr>
          </a:p>
        </p:txBody>
      </p:sp>
      <p:sp>
        <p:nvSpPr>
          <p:cNvPr id="6" name="Oval 5"/>
          <p:cNvSpPr>
            <a:spLocks noChangeArrowheads="1"/>
          </p:cNvSpPr>
          <p:nvPr/>
        </p:nvSpPr>
        <p:spPr bwMode="auto">
          <a:xfrm rot="16200000">
            <a:off x="3695700" y="1453243"/>
            <a:ext cx="1328057" cy="8567057"/>
          </a:xfrm>
          <a:prstGeom prst="ellipse">
            <a:avLst/>
          </a:prstGeom>
          <a:noFill/>
          <a:ln w="57150">
            <a:solidFill>
              <a:srgbClr val="CC0000"/>
            </a:solidFill>
            <a:round/>
            <a:headEnd/>
            <a:tailEnd/>
          </a:ln>
          <a:effectLst/>
        </p:spPr>
        <p:txBody>
          <a:bodyPr wrap="none" anchor="ctr"/>
          <a:lstStyle/>
          <a:p>
            <a:endParaRPr lang="en-US" dirty="0">
              <a:ln w="38100">
                <a:solidFill>
                  <a:schemeClr val="tx1"/>
                </a:solidFill>
              </a:ln>
            </a:endParaRPr>
          </a:p>
        </p:txBody>
      </p:sp>
    </p:spTree>
    <p:extLst>
      <p:ext uri="{BB962C8B-B14F-4D97-AF65-F5344CB8AC3E}">
        <p14:creationId xmlns:p14="http://schemas.microsoft.com/office/powerpoint/2010/main" val="323508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28600" y="1874837"/>
            <a:ext cx="8534400" cy="4525963"/>
          </a:xfrm>
        </p:spPr>
        <p:txBody>
          <a:bodyPr>
            <a:normAutofit lnSpcReduction="10000"/>
          </a:bodyPr>
          <a:lstStyle/>
          <a:p>
            <a:pPr>
              <a:lnSpc>
                <a:spcPct val="80000"/>
              </a:lnSpc>
              <a:buNone/>
            </a:pPr>
            <a:endParaRPr lang="en-US" sz="1000" dirty="0"/>
          </a:p>
          <a:p>
            <a:pPr>
              <a:lnSpc>
                <a:spcPct val="80000"/>
              </a:lnSpc>
              <a:buNone/>
            </a:pPr>
            <a:endParaRPr lang="en-US" sz="1000" dirty="0"/>
          </a:p>
          <a:p>
            <a:pPr eaLnBrk="1" hangingPunct="1">
              <a:lnSpc>
                <a:spcPct val="80000"/>
              </a:lnSpc>
            </a:pPr>
            <a:r>
              <a:rPr lang="en-US" sz="2500" dirty="0"/>
              <a:t>Pre-AP, Dual and AP </a:t>
            </a:r>
            <a:r>
              <a:rPr lang="en-US" sz="2500" b="1" dirty="0"/>
              <a:t>English courses</a:t>
            </a:r>
            <a:r>
              <a:rPr lang="en-US" sz="2500" dirty="0"/>
              <a:t> may have a </a:t>
            </a:r>
            <a:r>
              <a:rPr lang="en-US" sz="2500" dirty="0">
                <a:solidFill>
                  <a:srgbClr val="C00000"/>
                </a:solidFill>
              </a:rPr>
              <a:t>required summer reading list</a:t>
            </a:r>
          </a:p>
          <a:p>
            <a:pPr eaLnBrk="1" hangingPunct="1">
              <a:lnSpc>
                <a:spcPct val="80000"/>
              </a:lnSpc>
            </a:pPr>
            <a:endParaRPr lang="en-US" sz="1000" dirty="0">
              <a:solidFill>
                <a:srgbClr val="C00000"/>
              </a:solidFill>
            </a:endParaRPr>
          </a:p>
          <a:p>
            <a:pPr eaLnBrk="1" hangingPunct="1">
              <a:lnSpc>
                <a:spcPct val="80000"/>
              </a:lnSpc>
              <a:buNone/>
            </a:pPr>
            <a:endParaRPr lang="en-US" sz="1000" dirty="0">
              <a:solidFill>
                <a:srgbClr val="FF0000"/>
              </a:solidFill>
            </a:endParaRPr>
          </a:p>
          <a:p>
            <a:pPr>
              <a:lnSpc>
                <a:spcPct val="80000"/>
              </a:lnSpc>
            </a:pPr>
            <a:r>
              <a:rPr lang="en-US" sz="2500" b="1" dirty="0"/>
              <a:t>AP courses, including Math, Science, Social Studies and Foreign Language</a:t>
            </a:r>
            <a:r>
              <a:rPr lang="en-US" sz="2500" dirty="0"/>
              <a:t> may have a required </a:t>
            </a:r>
            <a:r>
              <a:rPr lang="en-US" sz="2500" dirty="0">
                <a:solidFill>
                  <a:srgbClr val="C00000"/>
                </a:solidFill>
              </a:rPr>
              <a:t>summer assignment</a:t>
            </a:r>
          </a:p>
          <a:p>
            <a:pPr marL="0" indent="0">
              <a:lnSpc>
                <a:spcPct val="80000"/>
              </a:lnSpc>
              <a:buNone/>
            </a:pPr>
            <a:endParaRPr lang="en-US" sz="2500" dirty="0">
              <a:solidFill>
                <a:srgbClr val="C00000"/>
              </a:solidFill>
            </a:endParaRPr>
          </a:p>
          <a:p>
            <a:pPr>
              <a:lnSpc>
                <a:spcPct val="80000"/>
              </a:lnSpc>
            </a:pPr>
            <a:r>
              <a:rPr lang="en-US" sz="2500" dirty="0"/>
              <a:t>Pre-AP and AP courses have an AGREEMENT</a:t>
            </a:r>
            <a:r>
              <a:rPr lang="en-US" sz="2500" b="1" dirty="0"/>
              <a:t>,</a:t>
            </a:r>
            <a:r>
              <a:rPr lang="en-US" sz="2500" dirty="0"/>
              <a:t> outlining the level of commitment and exit criteria, which must be signed when classes begin</a:t>
            </a:r>
          </a:p>
          <a:p>
            <a:pPr marL="0" indent="0">
              <a:lnSpc>
                <a:spcPct val="80000"/>
              </a:lnSpc>
              <a:buNone/>
            </a:pPr>
            <a:endParaRPr lang="en-US" sz="2500" dirty="0"/>
          </a:p>
          <a:p>
            <a:pPr algn="ctr">
              <a:lnSpc>
                <a:spcPct val="90000"/>
              </a:lnSpc>
              <a:buNone/>
            </a:pPr>
            <a:r>
              <a:rPr lang="en-US" sz="3000" b="1" dirty="0">
                <a:solidFill>
                  <a:srgbClr val="C00000"/>
                </a:solidFill>
                <a:latin typeface="Pristina" pitchFamily="66" charset="0"/>
              </a:rPr>
              <a:t>For additional details on summer assignments, </a:t>
            </a:r>
          </a:p>
          <a:p>
            <a:pPr algn="ctr">
              <a:lnSpc>
                <a:spcPct val="90000"/>
              </a:lnSpc>
              <a:buNone/>
            </a:pPr>
            <a:r>
              <a:rPr lang="en-US" sz="3000" b="1" dirty="0">
                <a:solidFill>
                  <a:srgbClr val="C00000"/>
                </a:solidFill>
                <a:latin typeface="Pristina" pitchFamily="66" charset="0"/>
              </a:rPr>
              <a:t>visit the high  school website, Academia tab.</a:t>
            </a:r>
          </a:p>
          <a:p>
            <a:pPr algn="ctr" eaLnBrk="1" hangingPunct="1">
              <a:lnSpc>
                <a:spcPct val="80000"/>
              </a:lnSpc>
              <a:buFont typeface="Wingdings" pitchFamily="2" charset="2"/>
              <a:buNone/>
            </a:pPr>
            <a:endParaRPr lang="en-US" sz="2800" b="1" i="1" dirty="0"/>
          </a:p>
          <a:p>
            <a:pPr algn="ctr" eaLnBrk="1" hangingPunct="1">
              <a:lnSpc>
                <a:spcPct val="80000"/>
              </a:lnSpc>
              <a:buFont typeface="Wingdings" pitchFamily="2" charset="2"/>
              <a:buNone/>
            </a:pPr>
            <a:endParaRPr lang="en-US" sz="2800" b="1" i="1" dirty="0"/>
          </a:p>
        </p:txBody>
      </p:sp>
      <p:sp>
        <p:nvSpPr>
          <p:cNvPr id="16386" name="Rectangle 2"/>
          <p:cNvSpPr>
            <a:spLocks noGrp="1" noChangeArrowheads="1"/>
          </p:cNvSpPr>
          <p:nvPr>
            <p:ph type="title"/>
          </p:nvPr>
        </p:nvSpPr>
        <p:spPr>
          <a:xfrm>
            <a:off x="457200" y="152400"/>
            <a:ext cx="8229600" cy="1143000"/>
          </a:xfrm>
        </p:spPr>
        <p:txBody>
          <a:bodyPr>
            <a:normAutofit fontScale="90000"/>
          </a:bodyPr>
          <a:lstStyle/>
          <a:p>
            <a:pPr eaLnBrk="1" hangingPunct="1"/>
            <a:r>
              <a:rPr lang="en-US" sz="4000" b="1" dirty="0">
                <a:solidFill>
                  <a:srgbClr val="C00000"/>
                </a:solidFill>
                <a:latin typeface="Segoe Print" pitchFamily="2" charset="0"/>
              </a:rPr>
              <a:t>Important Reminders about </a:t>
            </a:r>
            <a:br>
              <a:rPr lang="en-US" sz="4000" b="1" dirty="0">
                <a:solidFill>
                  <a:srgbClr val="C00000"/>
                </a:solidFill>
                <a:latin typeface="Segoe Print" pitchFamily="2" charset="0"/>
              </a:rPr>
            </a:br>
            <a:r>
              <a:rPr lang="en-US" sz="4000" b="1" dirty="0">
                <a:solidFill>
                  <a:srgbClr val="C00000"/>
                </a:solidFill>
                <a:latin typeface="Segoe Print" pitchFamily="2" charset="0"/>
              </a:rPr>
              <a:t>Advanced courses</a:t>
            </a:r>
          </a:p>
        </p:txBody>
      </p:sp>
      <p:sp>
        <p:nvSpPr>
          <p:cNvPr id="5" name="Oval 4"/>
          <p:cNvSpPr>
            <a:spLocks noChangeArrowheads="1"/>
          </p:cNvSpPr>
          <p:nvPr/>
        </p:nvSpPr>
        <p:spPr bwMode="auto">
          <a:xfrm>
            <a:off x="304800" y="3261518"/>
            <a:ext cx="8153400" cy="1752600"/>
          </a:xfrm>
          <a:prstGeom prst="ellipse">
            <a:avLst/>
          </a:prstGeom>
          <a:noFill/>
          <a:ln w="57150">
            <a:solidFill>
              <a:srgbClr val="CC0000"/>
            </a:solidFill>
            <a:round/>
            <a:headEnd/>
            <a:tailEnd/>
          </a:ln>
          <a:effectLst/>
        </p:spPr>
        <p:txBody>
          <a:bodyPr wrap="none" anchor="ctr"/>
          <a:lstStyle/>
          <a:p>
            <a:endParaRPr lang="en-US" dirty="0">
              <a:ln w="38100">
                <a:solidFill>
                  <a:schemeClr val="tx1"/>
                </a:solidFill>
              </a:ln>
            </a:endParaRPr>
          </a:p>
        </p:txBody>
      </p:sp>
      <p:pic>
        <p:nvPicPr>
          <p:cNvPr id="6" name="Picture 5" descr="Passatempo Presença: &quot;L.A. Confidential&quot; quase a terminar! Participem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17861"/>
            <a:ext cx="1380796" cy="13672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0262" y="2382838"/>
            <a:ext cx="153511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a:xfrm>
            <a:off x="360363" y="185738"/>
            <a:ext cx="8001000" cy="1216025"/>
          </a:xfrm>
        </p:spPr>
        <p:txBody>
          <a:bodyPr/>
          <a:lstStyle/>
          <a:p>
            <a:pPr algn="ctr"/>
            <a:r>
              <a:rPr lang="en-US" altLang="en-US" sz="3200" b="1" dirty="0">
                <a:solidFill>
                  <a:srgbClr val="C00000"/>
                </a:solidFill>
                <a:latin typeface="Segoe Print" panose="02000600000000000000" pitchFamily="2" charset="0"/>
              </a:rPr>
              <a:t>Foundation High School Program </a:t>
            </a:r>
            <a:br>
              <a:rPr lang="en-US" altLang="en-US" sz="3200" b="1" dirty="0">
                <a:solidFill>
                  <a:srgbClr val="C00000"/>
                </a:solidFill>
                <a:latin typeface="Segoe Print" panose="02000600000000000000" pitchFamily="2" charset="0"/>
              </a:rPr>
            </a:br>
            <a:r>
              <a:rPr lang="en-US" altLang="en-US" sz="3200" b="1" dirty="0">
                <a:solidFill>
                  <a:schemeClr val="tx1"/>
                </a:solidFill>
                <a:latin typeface="Segoe Print" panose="02000600000000000000" pitchFamily="2" charset="0"/>
              </a:rPr>
              <a:t>with endorsements</a:t>
            </a:r>
            <a:r>
              <a:rPr lang="en-US" altLang="en-US" sz="3200" b="1" dirty="0">
                <a:solidFill>
                  <a:srgbClr val="C00000"/>
                </a:solidFill>
                <a:latin typeface="Segoe Print" panose="02000600000000000000" pitchFamily="2" charset="0"/>
              </a:rPr>
              <a:t>-26 credits</a:t>
            </a:r>
          </a:p>
        </p:txBody>
      </p:sp>
      <p:sp>
        <p:nvSpPr>
          <p:cNvPr id="3" name="Content Placeholder 2"/>
          <p:cNvSpPr>
            <a:spLocks noGrp="1"/>
          </p:cNvSpPr>
          <p:nvPr>
            <p:ph idx="1"/>
          </p:nvPr>
        </p:nvSpPr>
        <p:spPr>
          <a:xfrm>
            <a:off x="457200" y="1401763"/>
            <a:ext cx="4419600" cy="4827587"/>
          </a:xfrm>
          <a:ln>
            <a:solidFill>
              <a:schemeClr val="tx1"/>
            </a:solidFill>
          </a:ln>
        </p:spPr>
        <p:txBody>
          <a:bodyPr>
            <a:normAutofit fontScale="92500" lnSpcReduction="20000"/>
          </a:bodyPr>
          <a:lstStyle/>
          <a:p>
            <a:pPr>
              <a:defRPr/>
            </a:pPr>
            <a:endParaRPr lang="en-US" sz="1200" b="1" dirty="0"/>
          </a:p>
          <a:p>
            <a:pPr>
              <a:defRPr/>
            </a:pPr>
            <a:r>
              <a:rPr lang="en-US" sz="1500" b="1" dirty="0"/>
              <a:t>ELA</a:t>
            </a:r>
            <a:r>
              <a:rPr lang="en-US" sz="1200" b="1" dirty="0"/>
              <a:t> – </a:t>
            </a:r>
            <a:r>
              <a:rPr lang="en-US" sz="1500" b="1" dirty="0">
                <a:solidFill>
                  <a:srgbClr val="C00000"/>
                </a:solidFill>
                <a:latin typeface="Segoe Print" panose="02000600000000000000" pitchFamily="2" charset="0"/>
              </a:rPr>
              <a:t>4 Credits </a:t>
            </a:r>
            <a:endParaRPr lang="en-US" sz="1500" dirty="0">
              <a:solidFill>
                <a:srgbClr val="C00000"/>
              </a:solidFill>
              <a:latin typeface="Segoe Print" panose="02000600000000000000" pitchFamily="2" charset="0"/>
            </a:endParaRPr>
          </a:p>
          <a:p>
            <a:pPr marL="0" indent="0">
              <a:buFont typeface="Wingdings" panose="05000000000000000000" pitchFamily="2" charset="2"/>
              <a:buNone/>
              <a:defRPr/>
            </a:pPr>
            <a:r>
              <a:rPr lang="en-US" sz="1200" dirty="0"/>
              <a:t>         (English I, English II, English III, and Advanced Course) </a:t>
            </a:r>
          </a:p>
          <a:p>
            <a:pPr marL="0" indent="0">
              <a:buFont typeface="Wingdings" panose="05000000000000000000" pitchFamily="2" charset="2"/>
              <a:buNone/>
              <a:defRPr/>
            </a:pPr>
            <a:endParaRPr lang="en-US" sz="1200" dirty="0"/>
          </a:p>
          <a:p>
            <a:pPr>
              <a:defRPr/>
            </a:pPr>
            <a:r>
              <a:rPr lang="en-US" sz="1500" b="1" dirty="0"/>
              <a:t>Math</a:t>
            </a:r>
            <a:r>
              <a:rPr lang="en-US" sz="1200" b="1" dirty="0"/>
              <a:t> – </a:t>
            </a:r>
            <a:r>
              <a:rPr lang="en-US" sz="1500" b="1" dirty="0">
                <a:solidFill>
                  <a:srgbClr val="C00000"/>
                </a:solidFill>
                <a:latin typeface="Segoe Print" pitchFamily="2" charset="0"/>
              </a:rPr>
              <a:t>4 Credits </a:t>
            </a:r>
          </a:p>
          <a:p>
            <a:pPr marL="0" indent="0">
              <a:buFont typeface="Wingdings" panose="05000000000000000000" pitchFamily="2" charset="2"/>
              <a:buNone/>
              <a:defRPr/>
            </a:pPr>
            <a:r>
              <a:rPr lang="en-US" sz="1200" dirty="0"/>
              <a:t>         (Algebra I, Geometry, Algebra II and Advanced Course) </a:t>
            </a:r>
          </a:p>
          <a:p>
            <a:pPr marL="0" indent="0">
              <a:buFont typeface="Wingdings" panose="05000000000000000000" pitchFamily="2" charset="2"/>
              <a:buNone/>
              <a:defRPr/>
            </a:pPr>
            <a:endParaRPr lang="en-US" sz="1200" dirty="0"/>
          </a:p>
          <a:p>
            <a:pPr>
              <a:defRPr/>
            </a:pPr>
            <a:r>
              <a:rPr lang="en-US" sz="1500" b="1" dirty="0"/>
              <a:t>Science</a:t>
            </a:r>
            <a:r>
              <a:rPr lang="en-US" sz="1200" b="1" dirty="0"/>
              <a:t> –</a:t>
            </a:r>
            <a:r>
              <a:rPr lang="en-US" sz="1500" b="1" dirty="0">
                <a:solidFill>
                  <a:srgbClr val="C00000"/>
                </a:solidFill>
                <a:latin typeface="Segoe Print" pitchFamily="2" charset="0"/>
              </a:rPr>
              <a:t>4 Credits </a:t>
            </a:r>
          </a:p>
          <a:p>
            <a:pPr marL="0" indent="0">
              <a:buFont typeface="Wingdings" panose="05000000000000000000" pitchFamily="2" charset="2"/>
              <a:buNone/>
              <a:defRPr/>
            </a:pPr>
            <a:r>
              <a:rPr lang="en-US" sz="1200" dirty="0"/>
              <a:t>         (Biology, IPC or additional Advanced Course, </a:t>
            </a:r>
          </a:p>
          <a:p>
            <a:pPr marL="0" indent="0">
              <a:buFont typeface="Wingdings" panose="05000000000000000000" pitchFamily="2" charset="2"/>
              <a:buNone/>
              <a:defRPr/>
            </a:pPr>
            <a:r>
              <a:rPr lang="en-US" sz="1200" dirty="0"/>
              <a:t>         Advanced Course and Advanced Course ) </a:t>
            </a:r>
          </a:p>
          <a:p>
            <a:pPr marL="0" indent="0">
              <a:buFont typeface="Wingdings" panose="05000000000000000000" pitchFamily="2" charset="2"/>
              <a:buNone/>
              <a:defRPr/>
            </a:pPr>
            <a:endParaRPr lang="en-US" sz="1200" dirty="0"/>
          </a:p>
          <a:p>
            <a:pPr>
              <a:defRPr/>
            </a:pPr>
            <a:r>
              <a:rPr lang="en-US" sz="1500" b="1" dirty="0"/>
              <a:t>Social Studies </a:t>
            </a:r>
            <a:r>
              <a:rPr lang="en-US" sz="1200" b="1" dirty="0"/>
              <a:t>– </a:t>
            </a:r>
            <a:r>
              <a:rPr lang="en-US" sz="1500" b="1" dirty="0">
                <a:solidFill>
                  <a:srgbClr val="C00000"/>
                </a:solidFill>
                <a:latin typeface="Segoe Print" panose="02000600000000000000" pitchFamily="2" charset="0"/>
              </a:rPr>
              <a:t>3 Credits </a:t>
            </a:r>
            <a:endParaRPr lang="en-US" sz="1500" dirty="0">
              <a:solidFill>
                <a:srgbClr val="C00000"/>
              </a:solidFill>
              <a:latin typeface="Segoe Print" panose="02000600000000000000" pitchFamily="2" charset="0"/>
            </a:endParaRPr>
          </a:p>
          <a:p>
            <a:pPr marL="0" indent="0">
              <a:buFont typeface="Wingdings" panose="05000000000000000000" pitchFamily="2" charset="2"/>
              <a:buNone/>
              <a:defRPr/>
            </a:pPr>
            <a:r>
              <a:rPr lang="en-US" sz="1200" dirty="0"/>
              <a:t>        (U.S. History, Government, Economics, World </a:t>
            </a:r>
          </a:p>
          <a:p>
            <a:pPr marL="0" indent="0">
              <a:buFont typeface="Wingdings" panose="05000000000000000000" pitchFamily="2" charset="2"/>
              <a:buNone/>
              <a:defRPr/>
            </a:pPr>
            <a:r>
              <a:rPr lang="en-US" sz="1200" dirty="0"/>
              <a:t>        Geography or World History) </a:t>
            </a:r>
          </a:p>
          <a:p>
            <a:pPr marL="0" indent="0">
              <a:buFont typeface="Wingdings" panose="05000000000000000000" pitchFamily="2" charset="2"/>
              <a:buNone/>
              <a:defRPr/>
            </a:pPr>
            <a:endParaRPr lang="en-US" sz="1200" dirty="0"/>
          </a:p>
          <a:p>
            <a:pPr>
              <a:defRPr/>
            </a:pPr>
            <a:r>
              <a:rPr lang="en-US" sz="1500" b="1" dirty="0"/>
              <a:t>LOTE</a:t>
            </a:r>
            <a:r>
              <a:rPr lang="en-US" sz="1500" dirty="0"/>
              <a:t> (Language other than English)</a:t>
            </a:r>
            <a:r>
              <a:rPr lang="en-US" sz="1200" dirty="0"/>
              <a:t> - </a:t>
            </a:r>
            <a:r>
              <a:rPr lang="en-US" sz="1500" b="1" dirty="0">
                <a:solidFill>
                  <a:srgbClr val="C00000"/>
                </a:solidFill>
                <a:latin typeface="Segoe Print" panose="02000600000000000000" pitchFamily="2" charset="0"/>
              </a:rPr>
              <a:t>2 Credits </a:t>
            </a:r>
          </a:p>
          <a:p>
            <a:pPr marL="0" indent="0">
              <a:buFont typeface="Wingdings" panose="05000000000000000000" pitchFamily="2" charset="2"/>
              <a:buNone/>
              <a:defRPr/>
            </a:pPr>
            <a:r>
              <a:rPr lang="en-US" sz="1200" dirty="0"/>
              <a:t>         (In the same LOTE)</a:t>
            </a:r>
          </a:p>
          <a:p>
            <a:pPr marL="0" indent="0">
              <a:buFont typeface="Wingdings" panose="05000000000000000000" pitchFamily="2" charset="2"/>
              <a:buNone/>
              <a:defRPr/>
            </a:pPr>
            <a:endParaRPr lang="en-US" sz="1200" dirty="0"/>
          </a:p>
          <a:p>
            <a:pPr>
              <a:defRPr/>
            </a:pPr>
            <a:r>
              <a:rPr lang="en-US" sz="1500" b="1" dirty="0"/>
              <a:t>Fine Arts- </a:t>
            </a:r>
            <a:r>
              <a:rPr lang="en-US" sz="1500" b="1" dirty="0">
                <a:solidFill>
                  <a:srgbClr val="C00000"/>
                </a:solidFill>
                <a:latin typeface="Segoe Print" panose="02000600000000000000" pitchFamily="2" charset="0"/>
              </a:rPr>
              <a:t>1 Credit </a:t>
            </a:r>
          </a:p>
          <a:p>
            <a:pPr>
              <a:defRPr/>
            </a:pPr>
            <a:endParaRPr lang="en-US" sz="1200" b="1" dirty="0"/>
          </a:p>
          <a:p>
            <a:pPr>
              <a:defRPr/>
            </a:pPr>
            <a:r>
              <a:rPr lang="en-US" sz="1500" b="1" dirty="0"/>
              <a:t>Physical Education </a:t>
            </a:r>
            <a:r>
              <a:rPr lang="en-US" sz="1200" dirty="0"/>
              <a:t>– </a:t>
            </a:r>
            <a:r>
              <a:rPr lang="en-US" sz="1500" b="1" dirty="0">
                <a:solidFill>
                  <a:srgbClr val="C00000"/>
                </a:solidFill>
                <a:latin typeface="Segoe Print" panose="02000600000000000000" pitchFamily="2" charset="0"/>
              </a:rPr>
              <a:t>1 Credit </a:t>
            </a:r>
          </a:p>
          <a:p>
            <a:pPr marL="0" indent="0">
              <a:buFont typeface="Wingdings" panose="05000000000000000000" pitchFamily="2" charset="2"/>
              <a:buNone/>
              <a:defRPr/>
            </a:pPr>
            <a:r>
              <a:rPr lang="en-US" sz="1200" dirty="0"/>
              <a:t>	</a:t>
            </a:r>
          </a:p>
          <a:p>
            <a:pPr>
              <a:defRPr/>
            </a:pPr>
            <a:r>
              <a:rPr lang="en-US" sz="1500" b="1" dirty="0"/>
              <a:t>Electives</a:t>
            </a:r>
            <a:r>
              <a:rPr lang="en-US" sz="1200" dirty="0"/>
              <a:t>- </a:t>
            </a:r>
            <a:r>
              <a:rPr lang="en-US" sz="1500" b="1" dirty="0">
                <a:solidFill>
                  <a:srgbClr val="C00000"/>
                </a:solidFill>
                <a:latin typeface="Segoe Print" panose="02000600000000000000" pitchFamily="2" charset="0"/>
              </a:rPr>
              <a:t>7 Credits </a:t>
            </a:r>
            <a:r>
              <a:rPr lang="en-US" sz="1200" dirty="0"/>
              <a:t>(to include technology application and Professional Communication)</a:t>
            </a:r>
          </a:p>
          <a:p>
            <a:pPr marL="0" indent="0">
              <a:buFont typeface="Wingdings" panose="05000000000000000000" pitchFamily="2" charset="2"/>
              <a:buNone/>
              <a:defRPr/>
            </a:pPr>
            <a:r>
              <a:rPr lang="en-US" sz="1200" dirty="0"/>
              <a:t>	</a:t>
            </a:r>
          </a:p>
          <a:p>
            <a:pPr marL="0" indent="0">
              <a:buFont typeface="Wingdings" panose="05000000000000000000" pitchFamily="2" charset="2"/>
              <a:buNone/>
              <a:defRPr/>
            </a:pPr>
            <a:r>
              <a:rPr lang="en-US" sz="1200" dirty="0"/>
              <a:t>	</a:t>
            </a:r>
          </a:p>
          <a:p>
            <a:pPr>
              <a:defRPr/>
            </a:pPr>
            <a:endParaRPr lang="en-US" dirty="0"/>
          </a:p>
        </p:txBody>
      </p:sp>
      <p:sp>
        <p:nvSpPr>
          <p:cNvPr id="21509" name="TextBox 3"/>
          <p:cNvSpPr txBox="1">
            <a:spLocks noChangeArrowheads="1"/>
          </p:cNvSpPr>
          <p:nvPr/>
        </p:nvSpPr>
        <p:spPr bwMode="auto">
          <a:xfrm>
            <a:off x="5029200" y="1676400"/>
            <a:ext cx="3686175" cy="175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pPr algn="ctr"/>
            <a:r>
              <a:rPr lang="en-US" altLang="en-US" sz="1200" b="1" dirty="0"/>
              <a:t>Curriculum requirements for one or more endorsements</a:t>
            </a:r>
          </a:p>
          <a:p>
            <a:pPr algn="ctr"/>
            <a:endParaRPr lang="en-US" altLang="en-US" sz="1200" b="1" dirty="0"/>
          </a:p>
          <a:p>
            <a:r>
              <a:rPr lang="en-US" altLang="en-US" sz="1200" dirty="0"/>
              <a:t>1  Arts and Humanities</a:t>
            </a:r>
          </a:p>
          <a:p>
            <a:r>
              <a:rPr lang="en-US" altLang="en-US" sz="1200" dirty="0"/>
              <a:t>2  Business and Industry</a:t>
            </a:r>
          </a:p>
          <a:p>
            <a:r>
              <a:rPr lang="en-US" altLang="en-US" sz="1200" dirty="0"/>
              <a:t>3  Public Services</a:t>
            </a:r>
          </a:p>
          <a:p>
            <a:r>
              <a:rPr lang="en-US" altLang="en-US" sz="1200" dirty="0"/>
              <a:t>4  STEM</a:t>
            </a:r>
          </a:p>
          <a:p>
            <a:r>
              <a:rPr lang="en-US" altLang="en-US" sz="1200" dirty="0"/>
              <a:t>5  Multidisciplinary Studies</a:t>
            </a:r>
          </a:p>
          <a:p>
            <a:endParaRPr lang="en-US" altLang="en-US" sz="1200" dirty="0"/>
          </a:p>
        </p:txBody>
      </p:sp>
      <p:sp>
        <p:nvSpPr>
          <p:cNvPr id="6" name="TextBox 5"/>
          <p:cNvSpPr txBox="1"/>
          <p:nvPr/>
        </p:nvSpPr>
        <p:spPr>
          <a:xfrm>
            <a:off x="5029200" y="3910013"/>
            <a:ext cx="3686175" cy="2338387"/>
          </a:xfrm>
          <a:prstGeom prst="rect">
            <a:avLst/>
          </a:prstGeom>
          <a:noFill/>
          <a:ln>
            <a:solidFill>
              <a:schemeClr val="tx1"/>
            </a:solidFill>
          </a:ln>
        </p:spPr>
        <p:txBody>
          <a:bodyPr>
            <a:spAutoFit/>
          </a:bodyPr>
          <a:lstStyle/>
          <a:p>
            <a:pPr algn="ctr">
              <a:defRPr/>
            </a:pPr>
            <a:endParaRPr lang="en-US" sz="1200" b="1" dirty="0"/>
          </a:p>
          <a:p>
            <a:pPr>
              <a:defRPr/>
            </a:pPr>
            <a:r>
              <a:rPr lang="en-US" sz="1200" b="1" dirty="0"/>
              <a:t>A student may earn a </a:t>
            </a:r>
          </a:p>
          <a:p>
            <a:pPr>
              <a:defRPr/>
            </a:pPr>
            <a:r>
              <a:rPr lang="en-US" sz="1500" b="1" dirty="0">
                <a:solidFill>
                  <a:srgbClr val="C00000"/>
                </a:solidFill>
                <a:latin typeface="Segoe Print" pitchFamily="2" charset="0"/>
              </a:rPr>
              <a:t>Distinguished level of Achievement </a:t>
            </a:r>
            <a:r>
              <a:rPr lang="en-US" sz="1200" b="1" dirty="0"/>
              <a:t>by successfully completing:</a:t>
            </a:r>
          </a:p>
          <a:p>
            <a:pPr>
              <a:defRPr/>
            </a:pPr>
            <a:endParaRPr lang="en-US" sz="1200" b="1" dirty="0"/>
          </a:p>
          <a:p>
            <a:pPr marL="171450" indent="-171450">
              <a:buFont typeface="Arial" panose="020B0604020202020204" pitchFamily="34" charset="0"/>
              <a:buChar char="•"/>
              <a:defRPr/>
            </a:pPr>
            <a:r>
              <a:rPr lang="en-US" sz="1200" dirty="0"/>
              <a:t>FHSP</a:t>
            </a:r>
          </a:p>
          <a:p>
            <a:pPr marL="171450" indent="-171450">
              <a:buFont typeface="Arial" panose="020B0604020202020204" pitchFamily="34" charset="0"/>
              <a:buChar char="•"/>
              <a:defRPr/>
            </a:pPr>
            <a:endParaRPr lang="en-US" sz="800" dirty="0"/>
          </a:p>
          <a:p>
            <a:pPr marL="171450" indent="-171450">
              <a:buFont typeface="Arial" panose="020B0604020202020204" pitchFamily="34" charset="0"/>
              <a:buChar char="•"/>
              <a:defRPr/>
            </a:pPr>
            <a:r>
              <a:rPr lang="en-US" sz="1200" dirty="0"/>
              <a:t>Complete at least one endorsement</a:t>
            </a:r>
          </a:p>
          <a:p>
            <a:pPr marL="171450" indent="-171450">
              <a:buFont typeface="Arial" panose="020B0604020202020204" pitchFamily="34" charset="0"/>
              <a:buChar char="•"/>
              <a:defRPr/>
            </a:pPr>
            <a:endParaRPr lang="en-US" sz="800" dirty="0"/>
          </a:p>
          <a:p>
            <a:pPr marL="171450" indent="-171450">
              <a:buFont typeface="Arial" panose="020B0604020202020204" pitchFamily="34" charset="0"/>
              <a:buChar char="•"/>
              <a:defRPr/>
            </a:pPr>
            <a:r>
              <a:rPr lang="en-US" sz="1200" dirty="0"/>
              <a:t>4 Credits in Science</a:t>
            </a:r>
          </a:p>
          <a:p>
            <a:pPr marL="171450" indent="-171450">
              <a:buFont typeface="Arial" panose="020B0604020202020204" pitchFamily="34" charset="0"/>
              <a:buChar char="•"/>
              <a:defRPr/>
            </a:pPr>
            <a:endParaRPr lang="en-US" sz="800" dirty="0"/>
          </a:p>
          <a:p>
            <a:pPr marL="171450" indent="-171450">
              <a:buFont typeface="Arial" panose="020B0604020202020204" pitchFamily="34" charset="0"/>
              <a:buChar char="•"/>
              <a:defRPr/>
            </a:pPr>
            <a:r>
              <a:rPr lang="en-US" sz="1200" dirty="0"/>
              <a:t>4 Credits in Math, </a:t>
            </a:r>
            <a:r>
              <a:rPr lang="en-US" sz="1200" b="1" dirty="0"/>
              <a:t>to include Algebra II</a:t>
            </a:r>
          </a:p>
          <a:p>
            <a:pPr>
              <a:defRPr/>
            </a:pPr>
            <a:endParaRPr lang="en-US" sz="800" dirty="0"/>
          </a:p>
        </p:txBody>
      </p:sp>
      <p:sp>
        <p:nvSpPr>
          <p:cNvPr id="7" name="Explosion 2 6"/>
          <p:cNvSpPr>
            <a:spLocks noChangeArrowheads="1"/>
          </p:cNvSpPr>
          <p:nvPr/>
        </p:nvSpPr>
        <p:spPr bwMode="auto">
          <a:xfrm>
            <a:off x="207963" y="1066800"/>
            <a:ext cx="4613274" cy="5315051"/>
          </a:xfrm>
          <a:prstGeom prst="ellipse">
            <a:avLst/>
          </a:prstGeom>
          <a:noFill/>
          <a:ln w="57150">
            <a:solidFill>
              <a:srgbClr val="CC0000"/>
            </a:solidFill>
            <a:round/>
            <a:headEnd/>
            <a:tailEnd/>
          </a:ln>
          <a:effectLst/>
        </p:spPr>
        <p:txBody>
          <a:bodyPr wrap="none" anchor="ctr"/>
          <a:lstStyle/>
          <a:p>
            <a:endParaRPr lang="en-US" dirty="0">
              <a:ln w="38100">
                <a:solidFill>
                  <a:schemeClr val="tx1"/>
                </a:solidFill>
              </a:ln>
            </a:endParaRPr>
          </a:p>
        </p:txBody>
      </p:sp>
      <p:sp>
        <p:nvSpPr>
          <p:cNvPr id="8" name="Oval 7"/>
          <p:cNvSpPr>
            <a:spLocks noChangeArrowheads="1"/>
          </p:cNvSpPr>
          <p:nvPr/>
        </p:nvSpPr>
        <p:spPr bwMode="auto">
          <a:xfrm rot="16200000">
            <a:off x="3606446" y="-3357208"/>
            <a:ext cx="1646945" cy="8361363"/>
          </a:xfrm>
          <a:prstGeom prst="ellipse">
            <a:avLst/>
          </a:prstGeom>
          <a:noFill/>
          <a:ln w="57150">
            <a:solidFill>
              <a:srgbClr val="CC0000"/>
            </a:solidFill>
            <a:round/>
            <a:headEnd/>
            <a:tailEnd/>
          </a:ln>
          <a:effectLst/>
        </p:spPr>
        <p:txBody>
          <a:bodyPr wrap="none" anchor="ctr"/>
          <a:lstStyle/>
          <a:p>
            <a:endParaRPr lang="en-US" dirty="0">
              <a:ln w="38100">
                <a:solidFill>
                  <a:schemeClr val="tx1"/>
                </a:solidFill>
              </a:ln>
            </a:endParaRPr>
          </a:p>
        </p:txBody>
      </p:sp>
      <p:sp>
        <p:nvSpPr>
          <p:cNvPr id="9" name="Oval 8"/>
          <p:cNvSpPr>
            <a:spLocks noChangeArrowheads="1"/>
          </p:cNvSpPr>
          <p:nvPr/>
        </p:nvSpPr>
        <p:spPr bwMode="auto">
          <a:xfrm>
            <a:off x="4671219" y="1529556"/>
            <a:ext cx="3276599" cy="2286000"/>
          </a:xfrm>
          <a:prstGeom prst="ellipse">
            <a:avLst/>
          </a:prstGeom>
          <a:noFill/>
          <a:ln w="57150">
            <a:solidFill>
              <a:srgbClr val="CC0000"/>
            </a:solidFill>
            <a:round/>
            <a:headEnd/>
            <a:tailEnd/>
          </a:ln>
          <a:effectLst/>
        </p:spPr>
        <p:txBody>
          <a:bodyPr wrap="none" anchor="ctr"/>
          <a:lstStyle/>
          <a:p>
            <a:endParaRPr lang="en-US" dirty="0">
              <a:ln w="38100">
                <a:solidFill>
                  <a:schemeClr val="tx1"/>
                </a:solidFill>
              </a:ln>
            </a:endParaRPr>
          </a:p>
        </p:txBody>
      </p:sp>
      <p:sp>
        <p:nvSpPr>
          <p:cNvPr id="10" name="Oval 9"/>
          <p:cNvSpPr>
            <a:spLocks noChangeArrowheads="1"/>
          </p:cNvSpPr>
          <p:nvPr/>
        </p:nvSpPr>
        <p:spPr bwMode="auto">
          <a:xfrm>
            <a:off x="4876800" y="3815556"/>
            <a:ext cx="3838575" cy="2477691"/>
          </a:xfrm>
          <a:prstGeom prst="ellipse">
            <a:avLst/>
          </a:prstGeom>
          <a:noFill/>
          <a:ln w="57150">
            <a:solidFill>
              <a:srgbClr val="CC0000"/>
            </a:solidFill>
            <a:round/>
            <a:headEnd/>
            <a:tailEnd/>
          </a:ln>
          <a:effectLst/>
        </p:spPr>
        <p:txBody>
          <a:bodyPr wrap="none" anchor="ctr"/>
          <a:lstStyle/>
          <a:p>
            <a:endParaRPr lang="en-US" dirty="0">
              <a:ln w="38100">
                <a:solidFill>
                  <a:schemeClr val="tx1"/>
                </a:solidFill>
              </a:ln>
            </a:endParaRPr>
          </a:p>
        </p:txBody>
      </p:sp>
    </p:spTree>
    <p:extLst>
      <p:ext uri="{BB962C8B-B14F-4D97-AF65-F5344CB8AC3E}">
        <p14:creationId xmlns:p14="http://schemas.microsoft.com/office/powerpoint/2010/main" val="154653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1484" y="1600200"/>
            <a:ext cx="2036762"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a:spLocks noGrp="1"/>
          </p:cNvSpPr>
          <p:nvPr>
            <p:ph type="title"/>
          </p:nvPr>
        </p:nvSpPr>
        <p:spPr>
          <a:xfrm>
            <a:off x="26988" y="231775"/>
            <a:ext cx="8715374" cy="1216025"/>
          </a:xfrm>
        </p:spPr>
        <p:txBody>
          <a:bodyPr>
            <a:noAutofit/>
          </a:bodyPr>
          <a:lstStyle/>
          <a:p>
            <a:r>
              <a:rPr lang="en-US" altLang="en-US" sz="3200" b="1" dirty="0">
                <a:latin typeface="Segoe Print" panose="02000600000000000000" pitchFamily="2" charset="0"/>
              </a:rPr>
              <a:t>Another way to be </a:t>
            </a:r>
            <a:br>
              <a:rPr lang="en-US" altLang="en-US" sz="3200" b="1" dirty="0">
                <a:latin typeface="Segoe Print" panose="02000600000000000000" pitchFamily="2" charset="0"/>
              </a:rPr>
            </a:br>
            <a:r>
              <a:rPr lang="en-US" altLang="en-US" sz="3200" b="1" dirty="0">
                <a:latin typeface="Segoe Print" panose="02000600000000000000" pitchFamily="2" charset="0"/>
              </a:rPr>
              <a:t>rewarded and recognized!!</a:t>
            </a:r>
            <a:br>
              <a:rPr lang="en-US" altLang="en-US" sz="3200" b="1" dirty="0">
                <a:latin typeface="Segoe Print" panose="02000600000000000000" pitchFamily="2" charset="0"/>
              </a:rPr>
            </a:br>
            <a:endParaRPr lang="en-US" altLang="en-US" sz="3200" b="1" dirty="0">
              <a:latin typeface="Segoe Print" panose="02000600000000000000" pitchFamily="2" charset="0"/>
            </a:endParaRPr>
          </a:p>
        </p:txBody>
      </p:sp>
      <p:sp>
        <p:nvSpPr>
          <p:cNvPr id="3" name="Content Placeholder 2"/>
          <p:cNvSpPr>
            <a:spLocks noGrp="1"/>
          </p:cNvSpPr>
          <p:nvPr>
            <p:ph idx="1"/>
          </p:nvPr>
        </p:nvSpPr>
        <p:spPr>
          <a:xfrm>
            <a:off x="193675" y="1447800"/>
            <a:ext cx="8382000" cy="5497513"/>
          </a:xfrm>
        </p:spPr>
        <p:txBody>
          <a:bodyPr>
            <a:normAutofit fontScale="92500" lnSpcReduction="10000"/>
          </a:bodyPr>
          <a:lstStyle/>
          <a:p>
            <a:pPr marL="0" indent="0">
              <a:buFont typeface="Wingdings" panose="05000000000000000000" pitchFamily="2" charset="2"/>
              <a:buNone/>
              <a:defRPr/>
            </a:pPr>
            <a:r>
              <a:rPr lang="en-US" sz="2500" dirty="0"/>
              <a:t>A student may earn  </a:t>
            </a:r>
            <a:r>
              <a:rPr lang="en-US" sz="2500" b="1" dirty="0">
                <a:solidFill>
                  <a:srgbClr val="C00000"/>
                </a:solidFill>
                <a:latin typeface="Segoe Print" panose="02000600000000000000" pitchFamily="2" charset="0"/>
              </a:rPr>
              <a:t>performance acknowledgments</a:t>
            </a:r>
          </a:p>
          <a:p>
            <a:pPr marL="0" indent="0">
              <a:buFont typeface="Wingdings" panose="05000000000000000000" pitchFamily="2" charset="2"/>
              <a:buNone/>
              <a:defRPr/>
            </a:pPr>
            <a:endParaRPr lang="en-US" sz="1800" dirty="0"/>
          </a:p>
          <a:p>
            <a:pPr marL="0" indent="0">
              <a:buFont typeface="Wingdings" panose="05000000000000000000" pitchFamily="2" charset="2"/>
              <a:buNone/>
              <a:defRPr/>
            </a:pPr>
            <a:endParaRPr lang="en-US" dirty="0"/>
          </a:p>
          <a:p>
            <a:pPr marL="0" indent="0">
              <a:buFont typeface="Wingdings" panose="05000000000000000000" pitchFamily="2" charset="2"/>
              <a:buNone/>
              <a:defRPr/>
            </a:pPr>
            <a:endParaRPr lang="en-US" sz="1800" dirty="0"/>
          </a:p>
          <a:p>
            <a:pPr>
              <a:defRPr/>
            </a:pPr>
            <a:r>
              <a:rPr lang="en-US" sz="2100" b="1" dirty="0">
                <a:solidFill>
                  <a:srgbClr val="C00000"/>
                </a:solidFill>
                <a:latin typeface="Segoe Print" panose="02000600000000000000" pitchFamily="2" charset="0"/>
              </a:rPr>
              <a:t>for outstanding performance:</a:t>
            </a:r>
          </a:p>
          <a:p>
            <a:pPr marL="0" indent="0">
              <a:buFont typeface="Wingdings" panose="05000000000000000000" pitchFamily="2" charset="2"/>
              <a:buNone/>
              <a:defRPr/>
            </a:pPr>
            <a:endParaRPr lang="en-US" sz="1800" dirty="0"/>
          </a:p>
          <a:p>
            <a:pPr lvl="1">
              <a:defRPr/>
            </a:pPr>
            <a:r>
              <a:rPr lang="en-US" sz="2000" dirty="0"/>
              <a:t>In </a:t>
            </a:r>
            <a:r>
              <a:rPr lang="en-US" sz="2000" b="1" dirty="0">
                <a:solidFill>
                  <a:srgbClr val="C00000"/>
                </a:solidFill>
              </a:rPr>
              <a:t>dual credit </a:t>
            </a:r>
            <a:r>
              <a:rPr lang="en-US" sz="2000" dirty="0"/>
              <a:t>courses (</a:t>
            </a:r>
            <a:r>
              <a:rPr lang="en-US" sz="2000" b="1" dirty="0">
                <a:solidFill>
                  <a:srgbClr val="C00000"/>
                </a:solidFill>
              </a:rPr>
              <a:t>12 hours or more with a grade of 3.0/4.0</a:t>
            </a:r>
            <a:r>
              <a:rPr lang="en-US" sz="2000" dirty="0"/>
              <a:t>)</a:t>
            </a:r>
          </a:p>
          <a:p>
            <a:pPr lvl="1">
              <a:defRPr/>
            </a:pPr>
            <a:r>
              <a:rPr lang="en-US" sz="2000" dirty="0"/>
              <a:t>In bilingualism and bi-literacy (Showing proficiency in English and a 2</a:t>
            </a:r>
            <a:r>
              <a:rPr lang="en-US" sz="2000" baseline="30000" dirty="0"/>
              <a:t>nd</a:t>
            </a:r>
            <a:r>
              <a:rPr lang="en-US" sz="2000" dirty="0"/>
              <a:t> language)</a:t>
            </a:r>
          </a:p>
          <a:p>
            <a:pPr lvl="1">
              <a:defRPr/>
            </a:pPr>
            <a:r>
              <a:rPr lang="en-US" sz="2000" dirty="0"/>
              <a:t>On an </a:t>
            </a:r>
            <a:r>
              <a:rPr lang="en-US" sz="2000" b="1" dirty="0">
                <a:solidFill>
                  <a:srgbClr val="C00000"/>
                </a:solidFill>
              </a:rPr>
              <a:t>AP test </a:t>
            </a:r>
            <a:r>
              <a:rPr lang="en-US" sz="2000" dirty="0"/>
              <a:t>or IB exam (</a:t>
            </a:r>
            <a:r>
              <a:rPr lang="en-US" sz="2000" b="1" dirty="0">
                <a:solidFill>
                  <a:srgbClr val="C00000"/>
                </a:solidFill>
              </a:rPr>
              <a:t>minimum score of a 3</a:t>
            </a:r>
            <a:r>
              <a:rPr lang="en-US" sz="2000" dirty="0"/>
              <a:t>)</a:t>
            </a:r>
          </a:p>
          <a:p>
            <a:pPr lvl="1">
              <a:defRPr/>
            </a:pPr>
            <a:r>
              <a:rPr lang="en-US" sz="2000" dirty="0"/>
              <a:t>On the PSAT, the ACT-Plan, the SAT or the ACT, Commended on PSAT, College readiness score on Plan, 1250 on SAT,  28 on ACT</a:t>
            </a:r>
          </a:p>
          <a:p>
            <a:pPr marL="0" indent="0">
              <a:buFont typeface="Wingdings" panose="05000000000000000000" pitchFamily="2" charset="2"/>
              <a:buNone/>
              <a:defRPr/>
            </a:pPr>
            <a:endParaRPr lang="en-US" sz="1600" dirty="0"/>
          </a:p>
          <a:p>
            <a:pPr marL="0" indent="0">
              <a:buFont typeface="Wingdings" panose="05000000000000000000" pitchFamily="2" charset="2"/>
              <a:buNone/>
              <a:defRPr/>
            </a:pPr>
            <a:endParaRPr lang="en-US" sz="1600" dirty="0"/>
          </a:p>
          <a:p>
            <a:pPr>
              <a:defRPr/>
            </a:pPr>
            <a:r>
              <a:rPr lang="en-US" sz="2100" b="1" dirty="0">
                <a:solidFill>
                  <a:srgbClr val="C00000"/>
                </a:solidFill>
                <a:latin typeface="Segoe Print" panose="02000600000000000000" pitchFamily="2" charset="0"/>
              </a:rPr>
              <a:t>For earning a nationally or internationally recognized business or industry certification or license.</a:t>
            </a:r>
          </a:p>
          <a:p>
            <a:pPr marL="0" indent="0">
              <a:buFont typeface="Wingdings" panose="05000000000000000000" pitchFamily="2" charset="2"/>
              <a:buNone/>
              <a:defRPr/>
            </a:pPr>
            <a:r>
              <a:rPr lang="en-US" sz="1400" dirty="0"/>
              <a:t>        </a:t>
            </a:r>
          </a:p>
          <a:p>
            <a:pPr marL="0" indent="0">
              <a:buFont typeface="Wingdings" panose="05000000000000000000" pitchFamily="2" charset="2"/>
              <a:buNone/>
              <a:defRPr/>
            </a:pPr>
            <a:r>
              <a:rPr lang="en-US" sz="1400" dirty="0"/>
              <a:t>  </a:t>
            </a:r>
          </a:p>
        </p:txBody>
      </p:sp>
    </p:spTree>
    <p:extLst>
      <p:ext uri="{BB962C8B-B14F-4D97-AF65-F5344CB8AC3E}">
        <p14:creationId xmlns:p14="http://schemas.microsoft.com/office/powerpoint/2010/main" val="347718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212324"/>
            <a:ext cx="8382000" cy="872046"/>
          </a:xfrm>
        </p:spPr>
        <p:txBody>
          <a:bodyPr>
            <a:normAutofit fontScale="90000"/>
          </a:bodyPr>
          <a:lstStyle/>
          <a:p>
            <a:pPr algn="l"/>
            <a:r>
              <a:rPr lang="en-US" sz="3600" b="1" dirty="0">
                <a:solidFill>
                  <a:srgbClr val="C00000"/>
                </a:solidFill>
                <a:latin typeface="Segoe Print" pitchFamily="2" charset="0"/>
              </a:rPr>
              <a:t>Let’s view your transcript and see your CREDIT STATUS</a:t>
            </a:r>
          </a:p>
        </p:txBody>
      </p:sp>
      <p:pic>
        <p:nvPicPr>
          <p:cNvPr id="3" name="Picture 2">
            <a:extLst>
              <a:ext uri="{FF2B5EF4-FFF2-40B4-BE49-F238E27FC236}">
                <a16:creationId xmlns:a16="http://schemas.microsoft.com/office/drawing/2014/main" id="{6EC8781B-4061-44A9-96A1-150F4F768A41}"/>
              </a:ext>
            </a:extLst>
          </p:cNvPr>
          <p:cNvPicPr>
            <a:picLocks noChangeAspect="1"/>
          </p:cNvPicPr>
          <p:nvPr/>
        </p:nvPicPr>
        <p:blipFill>
          <a:blip r:embed="rId2"/>
          <a:stretch>
            <a:fillRect/>
          </a:stretch>
        </p:blipFill>
        <p:spPr>
          <a:xfrm>
            <a:off x="457200" y="1905000"/>
            <a:ext cx="8014577" cy="3459283"/>
          </a:xfrm>
          <a:prstGeom prst="rect">
            <a:avLst/>
          </a:prstGeom>
        </p:spPr>
      </p:pic>
      <p:sp>
        <p:nvSpPr>
          <p:cNvPr id="17" name="Title 1">
            <a:extLst>
              <a:ext uri="{FF2B5EF4-FFF2-40B4-BE49-F238E27FC236}">
                <a16:creationId xmlns:a16="http://schemas.microsoft.com/office/drawing/2014/main" id="{CDEC913C-B53D-4945-BC7C-9B8630689156}"/>
              </a:ext>
            </a:extLst>
          </p:cNvPr>
          <p:cNvSpPr txBox="1">
            <a:spLocks/>
          </p:cNvSpPr>
          <p:nvPr/>
        </p:nvSpPr>
        <p:spPr>
          <a:xfrm>
            <a:off x="-2959" y="885501"/>
            <a:ext cx="8229600" cy="762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l" fontAlgn="auto">
              <a:spcAft>
                <a:spcPts val="0"/>
              </a:spcAft>
            </a:pPr>
            <a:r>
              <a:rPr lang="en-US" sz="4000" dirty="0"/>
              <a:t>      </a:t>
            </a:r>
            <a:endParaRPr lang="en-US" sz="3600" b="1" dirty="0">
              <a:solidFill>
                <a:srgbClr val="C00000"/>
              </a:solidFill>
              <a:latin typeface="Segoe Print" pitchFamily="2" charset="0"/>
            </a:endParaRPr>
          </a:p>
        </p:txBody>
      </p:sp>
      <p:sp>
        <p:nvSpPr>
          <p:cNvPr id="7" name="Content Placeholder 6">
            <a:extLst>
              <a:ext uri="{FF2B5EF4-FFF2-40B4-BE49-F238E27FC236}">
                <a16:creationId xmlns:a16="http://schemas.microsoft.com/office/drawing/2014/main" id="{EDF341AE-64C3-4D4A-8552-372742D8CFB8}"/>
              </a:ext>
            </a:extLst>
          </p:cNvPr>
          <p:cNvSpPr>
            <a:spLocks noGrp="1"/>
          </p:cNvSpPr>
          <p:nvPr>
            <p:ph idx="1"/>
          </p:nvPr>
        </p:nvSpPr>
        <p:spPr>
          <a:xfrm>
            <a:off x="609600" y="1084370"/>
            <a:ext cx="4953000" cy="762001"/>
          </a:xfrm>
        </p:spPr>
        <p:txBody>
          <a:bodyPr>
            <a:normAutofit fontScale="62500" lnSpcReduction="20000"/>
          </a:bodyPr>
          <a:lstStyle/>
          <a:p>
            <a:r>
              <a:rPr lang="en-US" dirty="0"/>
              <a:t>Go to your student SKYWARD account</a:t>
            </a:r>
          </a:p>
          <a:p>
            <a:r>
              <a:rPr lang="en-US" dirty="0"/>
              <a:t>Go to Portfolio tab</a:t>
            </a:r>
          </a:p>
          <a:p>
            <a:r>
              <a:rPr lang="en-US" dirty="0"/>
              <a:t>Look for “Transcript with GPA &amp; Rank as of 1-29-21”</a:t>
            </a:r>
          </a:p>
          <a:p>
            <a:r>
              <a:rPr lang="en-US" dirty="0"/>
              <a:t>Click on View Attachment</a:t>
            </a:r>
          </a:p>
        </p:txBody>
      </p:sp>
      <p:sp>
        <p:nvSpPr>
          <p:cNvPr id="19" name="Content Placeholder 6">
            <a:extLst>
              <a:ext uri="{FF2B5EF4-FFF2-40B4-BE49-F238E27FC236}">
                <a16:creationId xmlns:a16="http://schemas.microsoft.com/office/drawing/2014/main" id="{461DEA9D-9B9F-459B-8694-4AE821702DF1}"/>
              </a:ext>
            </a:extLst>
          </p:cNvPr>
          <p:cNvSpPr txBox="1">
            <a:spLocks/>
          </p:cNvSpPr>
          <p:nvPr/>
        </p:nvSpPr>
        <p:spPr>
          <a:xfrm>
            <a:off x="457200" y="5532958"/>
            <a:ext cx="8014577" cy="762001"/>
          </a:xfrm>
          <a:prstGeom prst="rect">
            <a:avLst/>
          </a:prstGeom>
        </p:spPr>
        <p:txBody>
          <a:bodyPr vert="horz" lIns="91440" tIns="45720" rIns="91440" bIns="45720" rtlCol="0" anchor="ctr">
            <a:normAutofit fontScale="70000" lnSpcReduction="20000"/>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fontAlgn="auto">
              <a:spcAft>
                <a:spcPts val="0"/>
              </a:spcAft>
              <a:buNone/>
            </a:pPr>
            <a:r>
              <a:rPr lang="en-US" dirty="0"/>
              <a:t>Also…keep in mind…the SKYWARD “Graduation Requirements” and “Endorsement” tabs above, are helpful at a glance only and should only be used to reference subject areas. It is your TRANSCRIPT that shows EARNED and COMPLETED CREDITS. Graduation Requirements and Endorsement completion are manually verified by YOUR COUNSELOR. Do not hesitate to reach out and inquire on your status.  </a:t>
            </a:r>
          </a:p>
        </p:txBody>
      </p:sp>
      <p:sp>
        <p:nvSpPr>
          <p:cNvPr id="11" name="Oval 13"/>
          <p:cNvSpPr>
            <a:spLocks noChangeArrowheads="1"/>
          </p:cNvSpPr>
          <p:nvPr/>
        </p:nvSpPr>
        <p:spPr bwMode="auto">
          <a:xfrm>
            <a:off x="457200" y="4591050"/>
            <a:ext cx="1040537" cy="266700"/>
          </a:xfrm>
          <a:prstGeom prst="ellipse">
            <a:avLst/>
          </a:prstGeom>
          <a:noFill/>
          <a:ln w="25400">
            <a:solidFill>
              <a:srgbClr val="CC0000"/>
            </a:solidFill>
            <a:round/>
            <a:headEnd/>
            <a:tailEnd/>
          </a:ln>
          <a:effectLst/>
        </p:spPr>
        <p:txBody>
          <a:bodyPr wrap="none" anchor="ctr"/>
          <a:lstStyle/>
          <a:p>
            <a:r>
              <a:rPr lang="en-US" dirty="0"/>
              <a:t> </a:t>
            </a:r>
          </a:p>
        </p:txBody>
      </p:sp>
      <p:cxnSp>
        <p:nvCxnSpPr>
          <p:cNvPr id="6" name="Straight Arrow Connector 5"/>
          <p:cNvCxnSpPr>
            <a:cxnSpLocks noChangeShapeType="1"/>
          </p:cNvCxnSpPr>
          <p:nvPr/>
        </p:nvCxnSpPr>
        <p:spPr bwMode="auto">
          <a:xfrm>
            <a:off x="2775390" y="1647501"/>
            <a:ext cx="653610" cy="1893714"/>
          </a:xfrm>
          <a:prstGeom prst="straightConnector1">
            <a:avLst/>
          </a:prstGeom>
          <a:noFill/>
          <a:ln w="38100" algn="ctr">
            <a:solidFill>
              <a:srgbClr val="FF0000"/>
            </a:solidFill>
            <a:round/>
            <a:headEnd/>
            <a:tailEnd type="arrow" w="med" len="med"/>
          </a:ln>
          <a:effectLst>
            <a:outerShdw dist="23000" dir="5400000" rotWithShape="0">
              <a:srgbClr val="000000">
                <a:alpha val="34999"/>
              </a:srgbClr>
            </a:outerShdw>
          </a:effectLst>
        </p:spPr>
      </p:cxnSp>
      <p:sp>
        <p:nvSpPr>
          <p:cNvPr id="12" name="Oval 13"/>
          <p:cNvSpPr>
            <a:spLocks noChangeArrowheads="1"/>
          </p:cNvSpPr>
          <p:nvPr/>
        </p:nvSpPr>
        <p:spPr bwMode="auto">
          <a:xfrm>
            <a:off x="440924" y="3537366"/>
            <a:ext cx="1040537" cy="363738"/>
          </a:xfrm>
          <a:prstGeom prst="ellipse">
            <a:avLst/>
          </a:prstGeom>
          <a:noFill/>
          <a:ln w="25400">
            <a:solidFill>
              <a:srgbClr val="CC0000"/>
            </a:solidFill>
            <a:round/>
            <a:headEnd/>
            <a:tailEnd/>
          </a:ln>
          <a:effectLst/>
        </p:spPr>
        <p:txBody>
          <a:bodyPr wrap="none" anchor="ctr"/>
          <a:lstStyle/>
          <a:p>
            <a:endParaRPr lang="en-US" dirty="0"/>
          </a:p>
        </p:txBody>
      </p:sp>
      <p:sp>
        <p:nvSpPr>
          <p:cNvPr id="14" name="Oval 13"/>
          <p:cNvSpPr>
            <a:spLocks noChangeArrowheads="1"/>
          </p:cNvSpPr>
          <p:nvPr/>
        </p:nvSpPr>
        <p:spPr bwMode="auto">
          <a:xfrm>
            <a:off x="457200" y="3888927"/>
            <a:ext cx="1040536" cy="363737"/>
          </a:xfrm>
          <a:prstGeom prst="ellipse">
            <a:avLst/>
          </a:prstGeom>
          <a:noFill/>
          <a:ln w="25400">
            <a:solidFill>
              <a:srgbClr val="CC0000"/>
            </a:solidFill>
            <a:round/>
            <a:headEnd/>
            <a:tailEnd/>
          </a:ln>
          <a:effectLst/>
        </p:spPr>
        <p:txBody>
          <a:bodyPr wrap="none" anchor="ctr"/>
          <a:lstStyle/>
          <a:p>
            <a:endParaRPr lang="en-US" dirty="0"/>
          </a:p>
        </p:txBody>
      </p:sp>
      <p:cxnSp>
        <p:nvCxnSpPr>
          <p:cNvPr id="13" name="Straight Arrow Connector 12"/>
          <p:cNvCxnSpPr>
            <a:cxnSpLocks noChangeShapeType="1"/>
          </p:cNvCxnSpPr>
          <p:nvPr/>
        </p:nvCxnSpPr>
        <p:spPr bwMode="auto">
          <a:xfrm flipH="1" flipV="1">
            <a:off x="1497737" y="3749612"/>
            <a:ext cx="2614104" cy="1783346"/>
          </a:xfrm>
          <a:prstGeom prst="straightConnector1">
            <a:avLst/>
          </a:prstGeom>
          <a:noFill/>
          <a:ln w="38100" algn="ctr">
            <a:solidFill>
              <a:srgbClr val="FF0000"/>
            </a:solidFill>
            <a:round/>
            <a:headEnd/>
            <a:tailEnd type="arrow" w="med" len="med"/>
          </a:ln>
          <a:effectLst>
            <a:outerShdw dist="23000" dir="5400000" rotWithShape="0">
              <a:srgbClr val="000000">
                <a:alpha val="34999"/>
              </a:srgbClr>
            </a:outerShdw>
          </a:effectLst>
        </p:spPr>
      </p:cxnSp>
      <p:cxnSp>
        <p:nvCxnSpPr>
          <p:cNvPr id="25" name="Straight Arrow Connector 24">
            <a:extLst>
              <a:ext uri="{FF2B5EF4-FFF2-40B4-BE49-F238E27FC236}">
                <a16:creationId xmlns:a16="http://schemas.microsoft.com/office/drawing/2014/main" id="{5639D7F9-3851-4DF6-B5A4-20077A4EF130}"/>
              </a:ext>
            </a:extLst>
          </p:cNvPr>
          <p:cNvCxnSpPr>
            <a:cxnSpLocks noChangeShapeType="1"/>
          </p:cNvCxnSpPr>
          <p:nvPr/>
        </p:nvCxnSpPr>
        <p:spPr bwMode="auto">
          <a:xfrm flipH="1" flipV="1">
            <a:off x="1509389" y="4070795"/>
            <a:ext cx="4053211" cy="1518037"/>
          </a:xfrm>
          <a:prstGeom prst="straightConnector1">
            <a:avLst/>
          </a:prstGeom>
          <a:noFill/>
          <a:ln w="38100" algn="ctr">
            <a:solidFill>
              <a:srgbClr val="FF0000"/>
            </a:solidFill>
            <a:round/>
            <a:headEnd/>
            <a:tailEnd type="arrow" w="med" len="med"/>
          </a:ln>
          <a:effectLst>
            <a:outerShdw dist="23000" dir="5400000" rotWithShape="0">
              <a:srgbClr val="000000">
                <a:alpha val="34999"/>
              </a:srgbClr>
            </a:outerShdw>
          </a:effectLst>
        </p:spPr>
      </p:cxnSp>
      <p:pic>
        <p:nvPicPr>
          <p:cNvPr id="27" name="Picture 26">
            <a:extLst>
              <a:ext uri="{FF2B5EF4-FFF2-40B4-BE49-F238E27FC236}">
                <a16:creationId xmlns:a16="http://schemas.microsoft.com/office/drawing/2014/main" id="{DC13DBD5-BB01-41BA-8A5A-006D235CD762}"/>
              </a:ext>
            </a:extLst>
          </p:cNvPr>
          <p:cNvPicPr>
            <a:picLocks noChangeAspect="1"/>
          </p:cNvPicPr>
          <p:nvPr/>
        </p:nvPicPr>
        <p:blipFill>
          <a:blip r:embed="rId3"/>
          <a:stretch>
            <a:fillRect/>
          </a:stretch>
        </p:blipFill>
        <p:spPr>
          <a:xfrm>
            <a:off x="8029575" y="2379976"/>
            <a:ext cx="1162050" cy="619125"/>
          </a:xfrm>
          <a:prstGeom prst="rect">
            <a:avLst/>
          </a:prstGeom>
          <a:ln>
            <a:solidFill>
              <a:schemeClr val="tx1"/>
            </a:solidFill>
          </a:ln>
        </p:spPr>
      </p:pic>
      <p:cxnSp>
        <p:nvCxnSpPr>
          <p:cNvPr id="30" name="Straight Arrow Connector 29">
            <a:extLst>
              <a:ext uri="{FF2B5EF4-FFF2-40B4-BE49-F238E27FC236}">
                <a16:creationId xmlns:a16="http://schemas.microsoft.com/office/drawing/2014/main" id="{CDCA07C5-7DA8-42F6-9BD4-F42B4C3314D8}"/>
              </a:ext>
            </a:extLst>
          </p:cNvPr>
          <p:cNvCxnSpPr>
            <a:cxnSpLocks noChangeShapeType="1"/>
          </p:cNvCxnSpPr>
          <p:nvPr/>
        </p:nvCxnSpPr>
        <p:spPr bwMode="auto">
          <a:xfrm>
            <a:off x="2514600" y="1734821"/>
            <a:ext cx="5362575" cy="932180"/>
          </a:xfrm>
          <a:prstGeom prst="straightConnector1">
            <a:avLst/>
          </a:prstGeom>
          <a:noFill/>
          <a:ln w="38100" algn="ctr">
            <a:solidFill>
              <a:srgbClr val="FF0000"/>
            </a:solidFill>
            <a:round/>
            <a:headEnd/>
            <a:tailEnd type="arrow" w="med" len="med"/>
          </a:ln>
          <a:effectLst>
            <a:outerShdw dist="23000" dir="5400000" rotWithShape="0">
              <a:srgbClr val="000000">
                <a:alpha val="34999"/>
              </a:srgbClr>
            </a:outerShdw>
          </a:effectLst>
        </p:spPr>
      </p:cxnSp>
      <p:cxnSp>
        <p:nvCxnSpPr>
          <p:cNvPr id="35" name="Straight Arrow Connector 34">
            <a:extLst>
              <a:ext uri="{FF2B5EF4-FFF2-40B4-BE49-F238E27FC236}">
                <a16:creationId xmlns:a16="http://schemas.microsoft.com/office/drawing/2014/main" id="{F26D7D23-2F83-4497-84F5-830762AE6F75}"/>
              </a:ext>
            </a:extLst>
          </p:cNvPr>
          <p:cNvCxnSpPr>
            <a:cxnSpLocks noChangeShapeType="1"/>
          </p:cNvCxnSpPr>
          <p:nvPr/>
        </p:nvCxnSpPr>
        <p:spPr bwMode="auto">
          <a:xfrm flipH="1">
            <a:off x="838201" y="1422756"/>
            <a:ext cx="611729" cy="3109665"/>
          </a:xfrm>
          <a:prstGeom prst="straightConnector1">
            <a:avLst/>
          </a:prstGeom>
          <a:noFill/>
          <a:ln w="38100" algn="ctr">
            <a:solidFill>
              <a:srgbClr val="FF0000"/>
            </a:solidFill>
            <a:round/>
            <a:headEnd/>
            <a:tailEnd type="arrow" w="med" len="med"/>
          </a:ln>
          <a:effectLst>
            <a:outerShdw dist="23000" dir="5400000" rotWithShape="0">
              <a:srgbClr val="000000">
                <a:alpha val="34999"/>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ox(in)">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ox(in)">
                                      <p:cBhvr>
                                        <p:cTn id="22" dur="1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par>
                                <p:cTn id="28" presetID="4"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par>
                                <p:cTn id="31" presetID="4" presetClass="entr" presetSubtype="16"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ox(i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1"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ox(in)">
                                      <p:cBhvr>
                                        <p:cTn id="38" dur="500"/>
                                        <p:tgtEl>
                                          <p:spTgt spid="12"/>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ox(in)">
                                      <p:cBhvr>
                                        <p:cTn id="41" dur="500"/>
                                        <p:tgtEl>
                                          <p:spTgt spid="14"/>
                                        </p:tgtEl>
                                      </p:cBhvr>
                                    </p:animEffect>
                                  </p:childTnLst>
                                </p:cTn>
                              </p:par>
                              <p:par>
                                <p:cTn id="42" presetID="4" presetClass="entr" presetSubtype="16"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ox(in)">
                                      <p:cBhvr>
                                        <p:cTn id="44" dur="500"/>
                                        <p:tgtEl>
                                          <p:spTgt spid="25"/>
                                        </p:tgtEl>
                                      </p:cBhvr>
                                    </p:animEffect>
                                  </p:childTnLst>
                                </p:cTn>
                              </p:par>
                              <p:par>
                                <p:cTn id="45" presetID="4" presetClass="entr" presetSubtype="16"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ox(in)">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0363" y="185738"/>
            <a:ext cx="8001000" cy="1216025"/>
          </a:xfrm>
          <a:prstGeom prst="rect">
            <a:avLst/>
          </a:prstGeom>
        </p:spPr>
        <p:txBody>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fontAlgn="auto">
              <a:spcAft>
                <a:spcPts val="0"/>
              </a:spcAft>
            </a:pPr>
            <a:br>
              <a:rPr lang="en-US" altLang="en-US" sz="3200" b="1" dirty="0">
                <a:solidFill>
                  <a:srgbClr val="C00000"/>
                </a:solidFill>
                <a:latin typeface="Segoe Print" panose="02000600000000000000" pitchFamily="2" charset="0"/>
              </a:rPr>
            </a:br>
            <a:r>
              <a:rPr lang="en-US" altLang="en-US" sz="3200" b="1" dirty="0">
                <a:solidFill>
                  <a:srgbClr val="C00000"/>
                </a:solidFill>
                <a:latin typeface="Segoe Print" panose="02000600000000000000" pitchFamily="2" charset="0"/>
              </a:rPr>
              <a:t>Graduation Accolades!!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81" y="1676400"/>
            <a:ext cx="1605119" cy="222182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551" y="4267200"/>
            <a:ext cx="1428062" cy="1933834"/>
          </a:xfrm>
          <a:prstGeom prst="rect">
            <a:avLst/>
          </a:prstGeom>
        </p:spPr>
      </p:pic>
      <p:sp>
        <p:nvSpPr>
          <p:cNvPr id="5" name="TextBox 4"/>
          <p:cNvSpPr txBox="1"/>
          <p:nvPr/>
        </p:nvSpPr>
        <p:spPr>
          <a:xfrm>
            <a:off x="2286000" y="2602645"/>
            <a:ext cx="5943600" cy="553998"/>
          </a:xfrm>
          <a:prstGeom prst="rect">
            <a:avLst/>
          </a:prstGeom>
          <a:noFill/>
        </p:spPr>
        <p:txBody>
          <a:bodyPr wrap="square" rtlCol="0">
            <a:spAutoFit/>
          </a:bodyPr>
          <a:lstStyle/>
          <a:p>
            <a:r>
              <a:rPr lang="en-US" sz="3000" dirty="0">
                <a:latin typeface="+mn-lt"/>
              </a:rPr>
              <a:t>Distinguished Level of Achievement</a:t>
            </a:r>
          </a:p>
        </p:txBody>
      </p:sp>
      <p:sp>
        <p:nvSpPr>
          <p:cNvPr id="6" name="TextBox 5"/>
          <p:cNvSpPr txBox="1"/>
          <p:nvPr/>
        </p:nvSpPr>
        <p:spPr>
          <a:xfrm>
            <a:off x="2286000" y="4680119"/>
            <a:ext cx="5943600" cy="553998"/>
          </a:xfrm>
          <a:prstGeom prst="rect">
            <a:avLst/>
          </a:prstGeom>
          <a:noFill/>
        </p:spPr>
        <p:txBody>
          <a:bodyPr wrap="square" rtlCol="0">
            <a:spAutoFit/>
          </a:bodyPr>
          <a:lstStyle/>
          <a:p>
            <a:r>
              <a:rPr lang="en-US" sz="3000" dirty="0">
                <a:latin typeface="+mn-lt"/>
              </a:rPr>
              <a:t>Performance Acknowledgement</a:t>
            </a:r>
          </a:p>
        </p:txBody>
      </p:sp>
    </p:spTree>
    <p:extLst>
      <p:ext uri="{BB962C8B-B14F-4D97-AF65-F5344CB8AC3E}">
        <p14:creationId xmlns:p14="http://schemas.microsoft.com/office/powerpoint/2010/main" val="218161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78" y="1828799"/>
            <a:ext cx="1635968" cy="279841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142" y="1981199"/>
            <a:ext cx="1752600" cy="25929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057400"/>
            <a:ext cx="1649604" cy="2667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5011" y="2133599"/>
            <a:ext cx="1678374" cy="244051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3695" y="2057399"/>
            <a:ext cx="1808405" cy="2438399"/>
          </a:xfrm>
          <a:prstGeom prst="rect">
            <a:avLst/>
          </a:prstGeom>
        </p:spPr>
      </p:pic>
      <p:sp>
        <p:nvSpPr>
          <p:cNvPr id="8" name="TextBox 7"/>
          <p:cNvSpPr txBox="1"/>
          <p:nvPr/>
        </p:nvSpPr>
        <p:spPr>
          <a:xfrm>
            <a:off x="101652" y="4867870"/>
            <a:ext cx="1625319" cy="923330"/>
          </a:xfrm>
          <a:prstGeom prst="rect">
            <a:avLst/>
          </a:prstGeom>
          <a:noFill/>
        </p:spPr>
        <p:txBody>
          <a:bodyPr wrap="square" rtlCol="0">
            <a:spAutoFit/>
          </a:bodyPr>
          <a:lstStyle/>
          <a:p>
            <a:pPr algn="ctr"/>
            <a:r>
              <a:rPr lang="en-US" b="1" dirty="0">
                <a:latin typeface="Segoe Print" panose="02000600000000000000" pitchFamily="2" charset="0"/>
              </a:rPr>
              <a:t>Arts </a:t>
            </a:r>
          </a:p>
          <a:p>
            <a:pPr algn="ctr"/>
            <a:r>
              <a:rPr lang="en-US" b="1" dirty="0">
                <a:latin typeface="Segoe Print" panose="02000600000000000000" pitchFamily="2" charset="0"/>
              </a:rPr>
              <a:t>&amp; Humanities</a:t>
            </a:r>
          </a:p>
        </p:txBody>
      </p:sp>
      <p:sp>
        <p:nvSpPr>
          <p:cNvPr id="9" name="TextBox 8"/>
          <p:cNvSpPr txBox="1"/>
          <p:nvPr/>
        </p:nvSpPr>
        <p:spPr>
          <a:xfrm>
            <a:off x="1870831" y="4867869"/>
            <a:ext cx="1187311" cy="923330"/>
          </a:xfrm>
          <a:prstGeom prst="rect">
            <a:avLst/>
          </a:prstGeom>
          <a:noFill/>
        </p:spPr>
        <p:txBody>
          <a:bodyPr wrap="square" rtlCol="0">
            <a:spAutoFit/>
          </a:bodyPr>
          <a:lstStyle/>
          <a:p>
            <a:pPr algn="ctr"/>
            <a:r>
              <a:rPr lang="en-US" b="1" dirty="0">
                <a:latin typeface="Segoe Print" panose="02000600000000000000" pitchFamily="2" charset="0"/>
              </a:rPr>
              <a:t>Business</a:t>
            </a:r>
          </a:p>
          <a:p>
            <a:pPr algn="ctr"/>
            <a:r>
              <a:rPr lang="en-US" b="1" dirty="0">
                <a:latin typeface="Segoe Print" panose="02000600000000000000" pitchFamily="2" charset="0"/>
              </a:rPr>
              <a:t>&amp;</a:t>
            </a:r>
          </a:p>
          <a:p>
            <a:pPr algn="ctr"/>
            <a:r>
              <a:rPr lang="en-US" b="1" dirty="0">
                <a:latin typeface="Segoe Print" panose="02000600000000000000" pitchFamily="2" charset="0"/>
              </a:rPr>
              <a:t>Industry</a:t>
            </a:r>
          </a:p>
        </p:txBody>
      </p:sp>
      <p:sp>
        <p:nvSpPr>
          <p:cNvPr id="10" name="TextBox 9"/>
          <p:cNvSpPr txBox="1"/>
          <p:nvPr/>
        </p:nvSpPr>
        <p:spPr>
          <a:xfrm>
            <a:off x="3491585" y="4876799"/>
            <a:ext cx="1106004" cy="646331"/>
          </a:xfrm>
          <a:prstGeom prst="rect">
            <a:avLst/>
          </a:prstGeom>
          <a:noFill/>
        </p:spPr>
        <p:txBody>
          <a:bodyPr wrap="square" rtlCol="0">
            <a:spAutoFit/>
          </a:bodyPr>
          <a:lstStyle/>
          <a:p>
            <a:pPr algn="ctr"/>
            <a:r>
              <a:rPr lang="en-US" b="1" dirty="0">
                <a:latin typeface="Segoe Print" panose="02000600000000000000" pitchFamily="2" charset="0"/>
              </a:rPr>
              <a:t>Public Services</a:t>
            </a:r>
          </a:p>
        </p:txBody>
      </p:sp>
      <p:sp>
        <p:nvSpPr>
          <p:cNvPr id="11" name="TextBox 10"/>
          <p:cNvSpPr txBox="1"/>
          <p:nvPr/>
        </p:nvSpPr>
        <p:spPr>
          <a:xfrm>
            <a:off x="5078908" y="4888467"/>
            <a:ext cx="1106004" cy="369332"/>
          </a:xfrm>
          <a:prstGeom prst="rect">
            <a:avLst/>
          </a:prstGeom>
          <a:noFill/>
        </p:spPr>
        <p:txBody>
          <a:bodyPr wrap="square" rtlCol="0">
            <a:spAutoFit/>
          </a:bodyPr>
          <a:lstStyle/>
          <a:p>
            <a:pPr algn="ctr"/>
            <a:r>
              <a:rPr lang="en-US" b="1" dirty="0">
                <a:latin typeface="Segoe Print" panose="02000600000000000000" pitchFamily="2" charset="0"/>
              </a:rPr>
              <a:t>STEM</a:t>
            </a:r>
          </a:p>
        </p:txBody>
      </p:sp>
      <p:sp>
        <p:nvSpPr>
          <p:cNvPr id="12" name="TextBox 11"/>
          <p:cNvSpPr txBox="1"/>
          <p:nvPr/>
        </p:nvSpPr>
        <p:spPr>
          <a:xfrm>
            <a:off x="6352357" y="4888467"/>
            <a:ext cx="2088288" cy="369332"/>
          </a:xfrm>
          <a:prstGeom prst="rect">
            <a:avLst/>
          </a:prstGeom>
          <a:noFill/>
        </p:spPr>
        <p:txBody>
          <a:bodyPr wrap="square" rtlCol="0">
            <a:spAutoFit/>
          </a:bodyPr>
          <a:lstStyle/>
          <a:p>
            <a:pPr algn="ctr"/>
            <a:r>
              <a:rPr lang="en-US" b="1" dirty="0">
                <a:latin typeface="Segoe Print" panose="02000600000000000000" pitchFamily="2" charset="0"/>
              </a:rPr>
              <a:t>Multidisciplinary</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04" y="1849397"/>
            <a:ext cx="1635968" cy="2798418"/>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568" y="2001797"/>
            <a:ext cx="1752600" cy="2592917"/>
          </a:xfrm>
          <a:prstGeom prst="rect">
            <a:avLst/>
          </a:prstGeom>
        </p:spPr>
      </p:pic>
      <p:sp>
        <p:nvSpPr>
          <p:cNvPr id="15" name="Title 1"/>
          <p:cNvSpPr txBox="1">
            <a:spLocks/>
          </p:cNvSpPr>
          <p:nvPr/>
        </p:nvSpPr>
        <p:spPr>
          <a:xfrm>
            <a:off x="429426" y="249198"/>
            <a:ext cx="8001000" cy="1216025"/>
          </a:xfrm>
          <a:prstGeom prst="rect">
            <a:avLst/>
          </a:prstGeom>
        </p:spPr>
        <p:txBody>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fontAlgn="auto">
              <a:spcAft>
                <a:spcPts val="0"/>
              </a:spcAft>
            </a:pPr>
            <a:br>
              <a:rPr lang="en-US" altLang="en-US" sz="3200" b="1" dirty="0">
                <a:solidFill>
                  <a:srgbClr val="C00000"/>
                </a:solidFill>
                <a:latin typeface="Segoe Print" panose="02000600000000000000" pitchFamily="2" charset="0"/>
              </a:rPr>
            </a:br>
            <a:r>
              <a:rPr lang="en-US" altLang="en-US" sz="3200" b="1" dirty="0">
                <a:solidFill>
                  <a:srgbClr val="C00000"/>
                </a:solidFill>
                <a:latin typeface="Segoe Print" panose="02000600000000000000" pitchFamily="2" charset="0"/>
              </a:rPr>
              <a:t>ENDORSEMENT Accolades!!</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5026" y="2077998"/>
            <a:ext cx="1649604" cy="26670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437" y="2154197"/>
            <a:ext cx="1678374" cy="2440517"/>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121" y="2077997"/>
            <a:ext cx="1808405" cy="2438399"/>
          </a:xfrm>
          <a:prstGeom prst="rect">
            <a:avLst/>
          </a:prstGeom>
        </p:spPr>
      </p:pic>
    </p:spTree>
    <p:extLst>
      <p:ext uri="{BB962C8B-B14F-4D97-AF65-F5344CB8AC3E}">
        <p14:creationId xmlns:p14="http://schemas.microsoft.com/office/powerpoint/2010/main" val="30325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505200"/>
            <a:ext cx="2996221" cy="29559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TextBox 3"/>
          <p:cNvSpPr txBox="1">
            <a:spLocks noChangeArrowheads="1"/>
          </p:cNvSpPr>
          <p:nvPr/>
        </p:nvSpPr>
        <p:spPr bwMode="auto">
          <a:xfrm>
            <a:off x="661379" y="1600200"/>
            <a:ext cx="7796821" cy="397031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pPr algn="ctr"/>
            <a:r>
              <a:rPr lang="en-US" altLang="en-US" sz="3000" b="1" dirty="0"/>
              <a:t>Curriculum requirements for one or more endorsements</a:t>
            </a:r>
          </a:p>
          <a:p>
            <a:pPr algn="ctr"/>
            <a:endParaRPr lang="en-US" altLang="en-US" sz="3000" b="1" dirty="0"/>
          </a:p>
          <a:p>
            <a:r>
              <a:rPr lang="en-US" altLang="en-US" sz="3000" dirty="0"/>
              <a:t>1  </a:t>
            </a:r>
            <a:r>
              <a:rPr lang="en-US" altLang="en-US" sz="2900" dirty="0"/>
              <a:t>Arts and Humanities</a:t>
            </a:r>
          </a:p>
          <a:p>
            <a:r>
              <a:rPr lang="en-US" altLang="en-US" sz="2900" dirty="0"/>
              <a:t>2  Business and Industry</a:t>
            </a:r>
          </a:p>
          <a:p>
            <a:r>
              <a:rPr lang="en-US" altLang="en-US" sz="2900" dirty="0"/>
              <a:t>3  Public Services</a:t>
            </a:r>
          </a:p>
          <a:p>
            <a:r>
              <a:rPr lang="en-US" altLang="en-US" sz="2900" dirty="0"/>
              <a:t>4  STEM</a:t>
            </a:r>
          </a:p>
          <a:p>
            <a:r>
              <a:rPr lang="en-US" altLang="en-US" sz="2900" dirty="0"/>
              <a:t>5  Multidisciplinary Studies</a:t>
            </a:r>
          </a:p>
          <a:p>
            <a:endParaRPr lang="en-US" altLang="en-US" sz="1200" dirty="0"/>
          </a:p>
        </p:txBody>
      </p:sp>
      <p:sp>
        <p:nvSpPr>
          <p:cNvPr id="4" name="Title 1"/>
          <p:cNvSpPr txBox="1">
            <a:spLocks/>
          </p:cNvSpPr>
          <p:nvPr/>
        </p:nvSpPr>
        <p:spPr>
          <a:xfrm>
            <a:off x="360363" y="185738"/>
            <a:ext cx="8001000" cy="1216025"/>
          </a:xfrm>
          <a:prstGeom prst="rect">
            <a:avLst/>
          </a:prstGeom>
        </p:spPr>
        <p:txBody>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fontAlgn="auto">
              <a:spcAft>
                <a:spcPts val="0"/>
              </a:spcAft>
            </a:pPr>
            <a:br>
              <a:rPr lang="en-US" altLang="en-US" sz="3200" b="1" dirty="0">
                <a:solidFill>
                  <a:srgbClr val="C00000"/>
                </a:solidFill>
                <a:latin typeface="Segoe Print" panose="02000600000000000000" pitchFamily="2" charset="0"/>
              </a:rPr>
            </a:br>
            <a:r>
              <a:rPr lang="en-US" altLang="en-US" sz="3200" b="1" dirty="0">
                <a:solidFill>
                  <a:srgbClr val="C00000"/>
                </a:solidFill>
                <a:latin typeface="Segoe Print" panose="02000600000000000000" pitchFamily="2" charset="0"/>
              </a:rPr>
              <a:t>Endorsements offered!!</a:t>
            </a:r>
          </a:p>
        </p:txBody>
      </p:sp>
    </p:spTree>
    <p:extLst>
      <p:ext uri="{BB962C8B-B14F-4D97-AF65-F5344CB8AC3E}">
        <p14:creationId xmlns:p14="http://schemas.microsoft.com/office/powerpoint/2010/main" val="3358557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457200"/>
            <a:ext cx="7391400" cy="1295400"/>
          </a:xfrm>
        </p:spPr>
        <p:txBody>
          <a:bodyPr>
            <a:normAutofit/>
          </a:bodyPr>
          <a:lstStyle/>
          <a:p>
            <a:pPr algn="l"/>
            <a:r>
              <a:rPr lang="en-US" altLang="en-US" sz="3000" b="1" dirty="0">
                <a:solidFill>
                  <a:srgbClr val="C00000"/>
                </a:solidFill>
                <a:latin typeface="Segoe Print" pitchFamily="2" charset="0"/>
              </a:rPr>
              <a:t>Endorsement #1   </a:t>
            </a:r>
            <a:br>
              <a:rPr lang="en-US" altLang="en-US" sz="3000" b="1" dirty="0">
                <a:solidFill>
                  <a:srgbClr val="C00000"/>
                </a:solidFill>
                <a:latin typeface="Segoe Print" pitchFamily="2" charset="0"/>
              </a:rPr>
            </a:br>
            <a:r>
              <a:rPr lang="en-US" altLang="en-US" sz="3000" b="1" dirty="0">
                <a:solidFill>
                  <a:srgbClr val="C00000"/>
                </a:solidFill>
                <a:latin typeface="Segoe Print" pitchFamily="2" charset="0"/>
              </a:rPr>
              <a:t>		  Arts and Humanities</a:t>
            </a:r>
          </a:p>
        </p:txBody>
      </p:sp>
      <p:sp>
        <p:nvSpPr>
          <p:cNvPr id="3" name="Content Placeholder 2"/>
          <p:cNvSpPr>
            <a:spLocks noGrp="1"/>
          </p:cNvSpPr>
          <p:nvPr>
            <p:ph idx="1"/>
          </p:nvPr>
        </p:nvSpPr>
        <p:spPr>
          <a:xfrm>
            <a:off x="685800" y="2438401"/>
            <a:ext cx="6400800" cy="3886199"/>
          </a:xfrm>
        </p:spPr>
        <p:txBody>
          <a:bodyPr>
            <a:normAutofit lnSpcReduction="10000"/>
          </a:bodyPr>
          <a:lstStyle/>
          <a:p>
            <a:pPr marL="0" indent="0">
              <a:buFont typeface="Wingdings" pitchFamily="2" charset="2"/>
              <a:buNone/>
              <a:defRPr/>
            </a:pPr>
            <a:r>
              <a:rPr lang="en-US" sz="2500" dirty="0"/>
              <a:t>Includes courses directly related to:</a:t>
            </a:r>
          </a:p>
          <a:p>
            <a:pPr marL="0" indent="0">
              <a:buFont typeface="Wingdings" pitchFamily="2" charset="2"/>
              <a:buNone/>
              <a:defRPr/>
            </a:pPr>
            <a:endParaRPr lang="en-US" sz="2500" dirty="0"/>
          </a:p>
          <a:p>
            <a:pPr marL="0" indent="0">
              <a:buNone/>
              <a:defRPr/>
            </a:pPr>
            <a:r>
              <a:rPr lang="en-US" sz="2500" dirty="0"/>
              <a:t>Political Science</a:t>
            </a:r>
          </a:p>
          <a:p>
            <a:pPr marL="0" indent="0">
              <a:buNone/>
              <a:defRPr/>
            </a:pPr>
            <a:r>
              <a:rPr lang="en-US" sz="2500" dirty="0"/>
              <a:t>World Languages</a:t>
            </a:r>
          </a:p>
          <a:p>
            <a:pPr marL="0" indent="0">
              <a:buNone/>
              <a:defRPr/>
            </a:pPr>
            <a:r>
              <a:rPr lang="en-US" sz="2500" dirty="0"/>
              <a:t>Cultural studies</a:t>
            </a:r>
          </a:p>
          <a:p>
            <a:pPr marL="0" indent="0">
              <a:buNone/>
              <a:defRPr/>
            </a:pPr>
            <a:r>
              <a:rPr lang="en-US" sz="2500" dirty="0"/>
              <a:t>English Literature</a:t>
            </a:r>
          </a:p>
          <a:p>
            <a:pPr marL="0" indent="0">
              <a:buNone/>
              <a:defRPr/>
            </a:pPr>
            <a:r>
              <a:rPr lang="en-US" sz="2500" dirty="0"/>
              <a:t>History </a:t>
            </a:r>
          </a:p>
          <a:p>
            <a:pPr marL="0" indent="0">
              <a:buNone/>
              <a:defRPr/>
            </a:pPr>
            <a:r>
              <a:rPr lang="en-US" sz="2500" dirty="0"/>
              <a:t>Fine Arts</a:t>
            </a:r>
          </a:p>
          <a:p>
            <a:pPr marL="0" indent="0">
              <a:buFont typeface="Wingdings" pitchFamily="2" charset="2"/>
              <a:buNone/>
              <a:defRPr/>
            </a:pPr>
            <a:r>
              <a:rPr lang="en-US" sz="2500" i="1" dirty="0"/>
              <a:t>  </a:t>
            </a:r>
          </a:p>
          <a:p>
            <a:pPr marL="0" indent="0">
              <a:buFont typeface="Wingdings" pitchFamily="2" charset="2"/>
              <a:buNone/>
              <a:defRPr/>
            </a:pPr>
            <a:endParaRPr lang="en-US" sz="1600" dirty="0"/>
          </a:p>
        </p:txBody>
      </p:sp>
      <p:pic>
        <p:nvPicPr>
          <p:cNvPr id="102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8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078" y="2744604"/>
            <a:ext cx="1774921" cy="3036105"/>
          </a:xfrm>
          <a:prstGeom prst="rect">
            <a:avLst/>
          </a:prstGeom>
        </p:spPr>
      </p:pic>
    </p:spTree>
    <p:extLst>
      <p:ext uri="{BB962C8B-B14F-4D97-AF65-F5344CB8AC3E}">
        <p14:creationId xmlns:p14="http://schemas.microsoft.com/office/powerpoint/2010/main" val="1900086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529" y="2895600"/>
            <a:ext cx="1752600" cy="2592917"/>
          </a:xfrm>
          <a:prstGeom prst="rect">
            <a:avLst/>
          </a:prstGeom>
        </p:spPr>
      </p:pic>
      <p:sp>
        <p:nvSpPr>
          <p:cNvPr id="11266" name="Title 1"/>
          <p:cNvSpPr>
            <a:spLocks noGrp="1"/>
          </p:cNvSpPr>
          <p:nvPr>
            <p:ph type="title"/>
          </p:nvPr>
        </p:nvSpPr>
        <p:spPr>
          <a:xfrm>
            <a:off x="381000" y="457200"/>
            <a:ext cx="7315200" cy="1143000"/>
          </a:xfrm>
        </p:spPr>
        <p:txBody>
          <a:bodyPr>
            <a:noAutofit/>
          </a:bodyPr>
          <a:lstStyle/>
          <a:p>
            <a:pPr algn="l"/>
            <a:r>
              <a:rPr lang="en-US" altLang="en-US" sz="3000" b="1" dirty="0">
                <a:solidFill>
                  <a:srgbClr val="C00000"/>
                </a:solidFill>
                <a:latin typeface="Segoe Print" pitchFamily="2" charset="0"/>
              </a:rPr>
              <a:t>Endorsement #2  </a:t>
            </a:r>
            <a:br>
              <a:rPr lang="en-US" altLang="en-US" sz="3000" b="1" dirty="0">
                <a:solidFill>
                  <a:srgbClr val="C00000"/>
                </a:solidFill>
                <a:latin typeface="Segoe Print" pitchFamily="2" charset="0"/>
              </a:rPr>
            </a:br>
            <a:r>
              <a:rPr lang="en-US" altLang="en-US" sz="3000" b="1" dirty="0">
                <a:solidFill>
                  <a:srgbClr val="C00000"/>
                </a:solidFill>
                <a:latin typeface="Segoe Print" pitchFamily="2" charset="0"/>
              </a:rPr>
              <a:t>		 Business &amp; Industry     </a:t>
            </a:r>
          </a:p>
        </p:txBody>
      </p:sp>
      <p:sp>
        <p:nvSpPr>
          <p:cNvPr id="11267" name="Content Placeholder 2"/>
          <p:cNvSpPr>
            <a:spLocks noGrp="1"/>
          </p:cNvSpPr>
          <p:nvPr>
            <p:ph idx="1"/>
          </p:nvPr>
        </p:nvSpPr>
        <p:spPr>
          <a:xfrm>
            <a:off x="457200" y="2209800"/>
            <a:ext cx="8001000" cy="4267200"/>
          </a:xfrm>
        </p:spPr>
        <p:txBody>
          <a:bodyPr>
            <a:noAutofit/>
          </a:bodyPr>
          <a:lstStyle/>
          <a:p>
            <a:pPr marL="0" indent="0">
              <a:buFont typeface="Wingdings" pitchFamily="2" charset="2"/>
              <a:buNone/>
            </a:pPr>
            <a:r>
              <a:rPr lang="en-US" altLang="en-US" sz="2500" dirty="0"/>
              <a:t>Includes courses directly related to:</a:t>
            </a:r>
          </a:p>
          <a:p>
            <a:pPr marL="0" indent="0">
              <a:buFont typeface="Wingdings" pitchFamily="2" charset="2"/>
              <a:buNone/>
            </a:pPr>
            <a:endParaRPr lang="en-US" altLang="en-US" sz="2500" dirty="0"/>
          </a:p>
          <a:p>
            <a:pPr marL="0" indent="0">
              <a:buFont typeface="Wingdings" pitchFamily="2" charset="2"/>
              <a:buNone/>
            </a:pPr>
            <a:r>
              <a:rPr lang="en-US" altLang="en-US" sz="2500" dirty="0"/>
              <a:t>Accounting 			   Hospitality &amp; Tourism</a:t>
            </a:r>
          </a:p>
          <a:p>
            <a:pPr marL="0" indent="0">
              <a:buFont typeface="Wingdings" pitchFamily="2" charset="2"/>
              <a:buNone/>
            </a:pPr>
            <a:r>
              <a:rPr lang="en-US" altLang="en-US" sz="2500" dirty="0"/>
              <a:t>Communications		   Architecture</a:t>
            </a:r>
          </a:p>
          <a:p>
            <a:pPr marL="0" indent="0">
              <a:buFont typeface="Wingdings" pitchFamily="2" charset="2"/>
              <a:buNone/>
            </a:pPr>
            <a:r>
              <a:rPr lang="en-US" altLang="en-US" sz="2500" dirty="0"/>
              <a:t>Finance 			   Construction</a:t>
            </a:r>
          </a:p>
          <a:p>
            <a:pPr marL="0" indent="0">
              <a:buFont typeface="Wingdings" pitchFamily="2" charset="2"/>
              <a:buNone/>
            </a:pPr>
            <a:r>
              <a:rPr lang="en-US" altLang="en-US" sz="2500" dirty="0"/>
              <a:t>HVAC				   Graphic Design</a:t>
            </a:r>
          </a:p>
          <a:p>
            <a:pPr marL="0" indent="0">
              <a:buFont typeface="Wingdings" pitchFamily="2" charset="2"/>
              <a:buNone/>
            </a:pPr>
            <a:r>
              <a:rPr lang="en-US" altLang="en-US" sz="2500" dirty="0"/>
              <a:t>Marketing			   Logistics</a:t>
            </a:r>
          </a:p>
          <a:p>
            <a:pPr marL="0" indent="0">
              <a:buFont typeface="Wingdings" pitchFamily="2" charset="2"/>
              <a:buNone/>
            </a:pPr>
            <a:r>
              <a:rPr lang="en-US" altLang="en-US" sz="2500" dirty="0"/>
              <a:t>Agricultural Science	   	   Welding</a:t>
            </a:r>
          </a:p>
          <a:p>
            <a:pPr marL="0" indent="0">
              <a:buFont typeface="Wingdings" pitchFamily="2" charset="2"/>
              <a:buNone/>
            </a:pPr>
            <a:r>
              <a:rPr lang="en-US" altLang="en-US" sz="2500" dirty="0"/>
              <a:t>Automotive Technology	   Database Management</a:t>
            </a:r>
          </a:p>
          <a:p>
            <a:pPr marL="0" indent="0">
              <a:buFont typeface="Wingdings" pitchFamily="2" charset="2"/>
              <a:buNone/>
            </a:pPr>
            <a:endParaRPr lang="en-US" altLang="en-US" sz="2500" dirty="0"/>
          </a:p>
          <a:p>
            <a:pPr marL="0" indent="0">
              <a:buFont typeface="Wingdings" pitchFamily="2" charset="2"/>
              <a:buNone/>
            </a:pPr>
            <a:r>
              <a:rPr lang="en-US" altLang="en-US" sz="2500" i="1" dirty="0"/>
              <a:t> </a:t>
            </a:r>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48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499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04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609600" y="457200"/>
            <a:ext cx="7086600" cy="1219200"/>
          </a:xfrm>
        </p:spPr>
        <p:txBody>
          <a:bodyPr>
            <a:normAutofit/>
          </a:bodyPr>
          <a:lstStyle/>
          <a:p>
            <a:pPr algn="l"/>
            <a:r>
              <a:rPr lang="en-US" altLang="en-US" sz="3000" b="1" dirty="0">
                <a:solidFill>
                  <a:srgbClr val="C00000"/>
                </a:solidFill>
                <a:latin typeface="Segoe Print" pitchFamily="2" charset="0"/>
              </a:rPr>
              <a:t>Endorsement #3     </a:t>
            </a:r>
            <a:br>
              <a:rPr lang="en-US" altLang="en-US" sz="3000" b="1" dirty="0">
                <a:solidFill>
                  <a:srgbClr val="C00000"/>
                </a:solidFill>
                <a:latin typeface="Segoe Print" pitchFamily="2" charset="0"/>
              </a:rPr>
            </a:br>
            <a:r>
              <a:rPr lang="en-US" altLang="en-US" sz="3000" b="1" dirty="0">
                <a:solidFill>
                  <a:srgbClr val="C00000"/>
                </a:solidFill>
                <a:latin typeface="Segoe Print" pitchFamily="2" charset="0"/>
              </a:rPr>
              <a:t>			Public Services </a:t>
            </a:r>
          </a:p>
        </p:txBody>
      </p:sp>
      <p:sp>
        <p:nvSpPr>
          <p:cNvPr id="3" name="Content Placeholder 2"/>
          <p:cNvSpPr>
            <a:spLocks noGrp="1"/>
          </p:cNvSpPr>
          <p:nvPr>
            <p:ph idx="1"/>
          </p:nvPr>
        </p:nvSpPr>
        <p:spPr>
          <a:xfrm>
            <a:off x="457199" y="1981200"/>
            <a:ext cx="7388225" cy="4572000"/>
          </a:xfrm>
        </p:spPr>
        <p:txBody>
          <a:bodyPr/>
          <a:lstStyle/>
          <a:p>
            <a:pPr marL="0" indent="0">
              <a:buFont typeface="Wingdings" pitchFamily="2" charset="2"/>
              <a:buNone/>
              <a:defRPr/>
            </a:pPr>
            <a:r>
              <a:rPr lang="en-US" sz="2500" dirty="0"/>
              <a:t>Includes courses directly related to:</a:t>
            </a:r>
          </a:p>
          <a:p>
            <a:pPr marL="0" indent="0">
              <a:buFont typeface="Wingdings" pitchFamily="2" charset="2"/>
              <a:buNone/>
              <a:defRPr/>
            </a:pPr>
            <a:endParaRPr lang="en-US" sz="2500" dirty="0"/>
          </a:p>
          <a:p>
            <a:pPr marL="0" indent="0">
              <a:buNone/>
              <a:defRPr/>
            </a:pPr>
            <a:r>
              <a:rPr lang="en-US" sz="2500" dirty="0"/>
              <a:t>Health Sciences and Occupations</a:t>
            </a:r>
          </a:p>
          <a:p>
            <a:pPr marL="0" indent="0">
              <a:buNone/>
              <a:defRPr/>
            </a:pPr>
            <a:r>
              <a:rPr lang="en-US" sz="2500" dirty="0"/>
              <a:t>Education and Training</a:t>
            </a:r>
          </a:p>
          <a:p>
            <a:pPr marL="0" indent="0">
              <a:buNone/>
              <a:defRPr/>
            </a:pPr>
            <a:r>
              <a:rPr lang="en-US" sz="2500" dirty="0"/>
              <a:t>Law Enforcement</a:t>
            </a:r>
          </a:p>
          <a:p>
            <a:pPr marL="0" indent="0">
              <a:buNone/>
              <a:defRPr/>
            </a:pPr>
            <a:r>
              <a:rPr lang="en-US" sz="2500" dirty="0"/>
              <a:t>Human Services</a:t>
            </a:r>
          </a:p>
          <a:p>
            <a:pPr marL="0" indent="0">
              <a:buFont typeface="Wingdings" pitchFamily="2" charset="2"/>
              <a:buNone/>
              <a:defRPr/>
            </a:pPr>
            <a:endParaRPr lang="en-US" sz="2500" dirty="0"/>
          </a:p>
          <a:p>
            <a:pPr marL="0" indent="0">
              <a:buFont typeface="Wingdings" pitchFamily="2" charset="2"/>
              <a:buNone/>
              <a:defRPr/>
            </a:pP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667000"/>
            <a:ext cx="1725804" cy="2790196"/>
          </a:xfrm>
          <a:prstGeom prst="rect">
            <a:avLst/>
          </a:prstGeom>
        </p:spPr>
      </p:pic>
    </p:spTree>
    <p:extLst>
      <p:ext uri="{BB962C8B-B14F-4D97-AF65-F5344CB8AC3E}">
        <p14:creationId xmlns:p14="http://schemas.microsoft.com/office/powerpoint/2010/main" val="291209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57200"/>
            <a:ext cx="7239000" cy="1143000"/>
          </a:xfrm>
        </p:spPr>
        <p:txBody>
          <a:bodyPr>
            <a:noAutofit/>
          </a:bodyPr>
          <a:lstStyle/>
          <a:p>
            <a:pPr algn="l"/>
            <a:r>
              <a:rPr lang="en-US" altLang="en-US" sz="3000" b="1" dirty="0">
                <a:solidFill>
                  <a:srgbClr val="C00000"/>
                </a:solidFill>
                <a:latin typeface="Segoe Print" pitchFamily="2" charset="0"/>
              </a:rPr>
              <a:t>Endorsement #4           </a:t>
            </a:r>
            <a:br>
              <a:rPr lang="en-US" altLang="en-US" sz="3000" b="1" dirty="0">
                <a:solidFill>
                  <a:srgbClr val="C00000"/>
                </a:solidFill>
                <a:latin typeface="Segoe Print" pitchFamily="2" charset="0"/>
              </a:rPr>
            </a:br>
            <a:r>
              <a:rPr lang="en-US" altLang="en-US" sz="3000" b="1" dirty="0">
                <a:solidFill>
                  <a:srgbClr val="C00000"/>
                </a:solidFill>
                <a:latin typeface="Segoe Print" pitchFamily="2" charset="0"/>
              </a:rPr>
              <a:t>			STEM   </a:t>
            </a:r>
          </a:p>
        </p:txBody>
      </p:sp>
      <p:sp>
        <p:nvSpPr>
          <p:cNvPr id="3" name="Content Placeholder 2"/>
          <p:cNvSpPr>
            <a:spLocks noGrp="1"/>
          </p:cNvSpPr>
          <p:nvPr>
            <p:ph idx="1"/>
          </p:nvPr>
        </p:nvSpPr>
        <p:spPr>
          <a:xfrm>
            <a:off x="574675" y="2057400"/>
            <a:ext cx="8001000" cy="4267200"/>
          </a:xfrm>
        </p:spPr>
        <p:txBody>
          <a:bodyPr>
            <a:normAutofit/>
          </a:bodyPr>
          <a:lstStyle/>
          <a:p>
            <a:pPr marL="0" indent="0">
              <a:buFont typeface="Wingdings" pitchFamily="2" charset="2"/>
              <a:buNone/>
              <a:defRPr/>
            </a:pPr>
            <a:r>
              <a:rPr lang="en-US" sz="2500" dirty="0"/>
              <a:t>Includes courses directly related to:</a:t>
            </a:r>
          </a:p>
          <a:p>
            <a:pPr marL="0" indent="0">
              <a:buFont typeface="Wingdings" pitchFamily="2" charset="2"/>
              <a:buNone/>
              <a:defRPr/>
            </a:pPr>
            <a:endParaRPr lang="en-US" sz="2500" dirty="0"/>
          </a:p>
          <a:p>
            <a:pPr marL="0" indent="0">
              <a:buNone/>
              <a:defRPr/>
            </a:pPr>
            <a:r>
              <a:rPr lang="en-US" sz="2500" dirty="0"/>
              <a:t>Science </a:t>
            </a:r>
          </a:p>
          <a:p>
            <a:pPr marL="0" indent="0">
              <a:buNone/>
              <a:defRPr/>
            </a:pPr>
            <a:r>
              <a:rPr lang="en-US" sz="2500" dirty="0"/>
              <a:t>Technology </a:t>
            </a:r>
          </a:p>
          <a:p>
            <a:pPr marL="0" indent="0">
              <a:buNone/>
              <a:defRPr/>
            </a:pPr>
            <a:r>
              <a:rPr lang="en-US" sz="2500" dirty="0"/>
              <a:t>Engineering</a:t>
            </a:r>
          </a:p>
          <a:p>
            <a:pPr marL="0" indent="0">
              <a:buNone/>
              <a:defRPr/>
            </a:pPr>
            <a:r>
              <a:rPr lang="en-US" sz="2500" dirty="0"/>
              <a:t>Advanced Math</a:t>
            </a:r>
          </a:p>
          <a:p>
            <a:pPr>
              <a:defRPr/>
            </a:pPr>
            <a:endParaRPr lang="en-US" sz="2500" dirty="0"/>
          </a:p>
          <a:p>
            <a:pPr marL="0" indent="0">
              <a:buFont typeface="Wingdings" pitchFamily="2" charset="2"/>
              <a:buNone/>
              <a:defRPr/>
            </a:pPr>
            <a:r>
              <a:rPr lang="en-US" sz="2500" i="1" dirty="0"/>
              <a:t>Algebra 2, Chemistry, and Physics are required courses for this endorsement.</a:t>
            </a:r>
          </a:p>
        </p:txBody>
      </p:sp>
      <p:pic>
        <p:nvPicPr>
          <p:cNvPr id="133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048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604247"/>
            <a:ext cx="1678374" cy="2440517"/>
          </a:xfrm>
          <a:prstGeom prst="rect">
            <a:avLst/>
          </a:prstGeom>
        </p:spPr>
      </p:pic>
    </p:spTree>
    <p:extLst>
      <p:ext uri="{BB962C8B-B14F-4D97-AF65-F5344CB8AC3E}">
        <p14:creationId xmlns:p14="http://schemas.microsoft.com/office/powerpoint/2010/main" val="2630330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15074"/>
            <a:ext cx="1163558" cy="116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0011" y="210311"/>
            <a:ext cx="1124934" cy="11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4343400"/>
            <a:ext cx="1808405" cy="2438399"/>
          </a:xfrm>
          <a:prstGeom prst="rect">
            <a:avLst/>
          </a:prstGeom>
        </p:spPr>
      </p:pic>
      <p:sp>
        <p:nvSpPr>
          <p:cNvPr id="14339" name="Title 1"/>
          <p:cNvSpPr>
            <a:spLocks noGrp="1"/>
          </p:cNvSpPr>
          <p:nvPr>
            <p:ph type="title"/>
          </p:nvPr>
        </p:nvSpPr>
        <p:spPr>
          <a:xfrm>
            <a:off x="457200" y="457200"/>
            <a:ext cx="7239000" cy="1041400"/>
          </a:xfrm>
        </p:spPr>
        <p:txBody>
          <a:bodyPr>
            <a:noAutofit/>
          </a:bodyPr>
          <a:lstStyle/>
          <a:p>
            <a:pPr algn="l"/>
            <a:r>
              <a:rPr lang="en-US" altLang="en-US" sz="3000" b="1" dirty="0">
                <a:solidFill>
                  <a:srgbClr val="C00000"/>
                </a:solidFill>
                <a:latin typeface="Segoe Print" pitchFamily="2" charset="0"/>
              </a:rPr>
              <a:t>Endorsement #5	</a:t>
            </a:r>
            <a:br>
              <a:rPr lang="en-US" altLang="en-US" sz="3000" b="1" dirty="0">
                <a:solidFill>
                  <a:srgbClr val="C00000"/>
                </a:solidFill>
                <a:latin typeface="Segoe Print" pitchFamily="2" charset="0"/>
              </a:rPr>
            </a:br>
            <a:r>
              <a:rPr lang="en-US" altLang="en-US" sz="3000" b="1" dirty="0">
                <a:solidFill>
                  <a:srgbClr val="C00000"/>
                </a:solidFill>
                <a:latin typeface="Segoe Print" pitchFamily="2" charset="0"/>
              </a:rPr>
              <a:t>          Multidisciplinary Studies  </a:t>
            </a:r>
          </a:p>
        </p:txBody>
      </p:sp>
      <p:sp>
        <p:nvSpPr>
          <p:cNvPr id="2" name="Content Placeholder 2"/>
          <p:cNvSpPr>
            <a:spLocks noGrp="1"/>
          </p:cNvSpPr>
          <p:nvPr>
            <p:ph idx="1"/>
          </p:nvPr>
        </p:nvSpPr>
        <p:spPr>
          <a:xfrm>
            <a:off x="685800" y="1828800"/>
            <a:ext cx="6553200" cy="3733800"/>
          </a:xfrm>
        </p:spPr>
        <p:txBody>
          <a:bodyPr>
            <a:normAutofit lnSpcReduction="10000"/>
          </a:bodyPr>
          <a:lstStyle/>
          <a:p>
            <a:pPr marL="0" indent="0">
              <a:buNone/>
              <a:defRPr/>
            </a:pPr>
            <a:r>
              <a:rPr lang="en-US" sz="2500" dirty="0"/>
              <a:t>Allows a student to select </a:t>
            </a:r>
            <a:r>
              <a:rPr lang="en-US" sz="2500" b="1" dirty="0"/>
              <a:t>4</a:t>
            </a:r>
            <a:r>
              <a:rPr lang="en-US" sz="2500" dirty="0"/>
              <a:t> </a:t>
            </a:r>
            <a:r>
              <a:rPr lang="en-US" sz="2500" b="1" dirty="0"/>
              <a:t>advanced</a:t>
            </a:r>
            <a:r>
              <a:rPr lang="en-US" sz="2500" dirty="0"/>
              <a:t> courses in one of the below areas:  </a:t>
            </a:r>
          </a:p>
          <a:p>
            <a:pPr>
              <a:defRPr/>
            </a:pPr>
            <a:r>
              <a:rPr lang="en-US" sz="2500" b="1" dirty="0"/>
              <a:t>Four advanced courses </a:t>
            </a:r>
            <a:r>
              <a:rPr lang="en-US" sz="2500" dirty="0"/>
              <a:t>within one endorsement area or among endorsement areas that are not in a coherent sequence </a:t>
            </a:r>
            <a:r>
              <a:rPr lang="en-US" sz="2500" b="1" dirty="0"/>
              <a:t>or</a:t>
            </a:r>
          </a:p>
          <a:p>
            <a:pPr>
              <a:defRPr/>
            </a:pPr>
            <a:r>
              <a:rPr lang="en-US" sz="2500" b="1" dirty="0"/>
              <a:t>Four credits </a:t>
            </a:r>
            <a:r>
              <a:rPr lang="en-US" sz="2500" dirty="0"/>
              <a:t>in each of the four foundation subject areas to include English IV, Chemistry and /or Physics </a:t>
            </a:r>
            <a:r>
              <a:rPr lang="en-US" sz="2500" b="1" dirty="0"/>
              <a:t>or</a:t>
            </a:r>
          </a:p>
          <a:p>
            <a:pPr>
              <a:defRPr/>
            </a:pPr>
            <a:r>
              <a:rPr lang="en-US" sz="2500" b="1" dirty="0"/>
              <a:t>Four credits </a:t>
            </a:r>
            <a:r>
              <a:rPr lang="en-US" sz="2500" dirty="0"/>
              <a:t>in Advanced Placement or Dual</a:t>
            </a:r>
            <a:endParaRPr lang="en-US" sz="800" dirty="0"/>
          </a:p>
          <a:p>
            <a:pPr marL="0" indent="0">
              <a:buFont typeface="Wingdings" pitchFamily="2" charset="2"/>
              <a:buNone/>
              <a:defRPr/>
            </a:pPr>
            <a:endParaRPr lang="en-US" sz="1800" dirty="0"/>
          </a:p>
        </p:txBody>
      </p:sp>
      <p:pic>
        <p:nvPicPr>
          <p:cNvPr id="1434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34603" y="904049"/>
            <a:ext cx="1079066" cy="107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9494" y="926274"/>
            <a:ext cx="1052513" cy="105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649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40BAD16-7A3E-489B-AF71-418245A5F854}"/>
              </a:ext>
            </a:extLst>
          </p:cNvPr>
          <p:cNvSpPr>
            <a:spLocks noGrp="1"/>
          </p:cNvSpPr>
          <p:nvPr>
            <p:ph type="title"/>
          </p:nvPr>
        </p:nvSpPr>
        <p:spPr>
          <a:xfrm>
            <a:off x="457200" y="0"/>
            <a:ext cx="8229600" cy="720725"/>
          </a:xfrm>
        </p:spPr>
        <p:txBody>
          <a:bodyPr>
            <a:normAutofit fontScale="90000"/>
          </a:bodyPr>
          <a:lstStyle/>
          <a:p>
            <a:pPr algn="ctr" eaLnBrk="1" hangingPunct="1">
              <a:defRPr/>
            </a:pPr>
            <a:r>
              <a:rPr lang="en-US" altLang="en-US" sz="3200" b="1" dirty="0">
                <a:solidFill>
                  <a:srgbClr val="C00000"/>
                </a:solidFill>
                <a:latin typeface="Segoe Print" pitchFamily="2" charset="0"/>
              </a:rPr>
              <a:t>CTE Clusters by Endorsement</a:t>
            </a:r>
            <a:br>
              <a:rPr lang="en-US" altLang="en-US" dirty="0"/>
            </a:br>
            <a:endParaRPr lang="en-US" altLang="en-US" sz="1400" dirty="0"/>
          </a:p>
        </p:txBody>
      </p:sp>
      <p:pic>
        <p:nvPicPr>
          <p:cNvPr id="36867" name="Picture 16" descr="http://www.achievetexas.org/_borders/top.ht2.jpg">
            <a:extLst>
              <a:ext uri="{FF2B5EF4-FFF2-40B4-BE49-F238E27FC236}">
                <a16:creationId xmlns:a16="http://schemas.microsoft.com/office/drawing/2014/main" id="{69AC138B-3D1A-41FA-A770-58B1E8D55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28650"/>
            <a:ext cx="13382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1">
            <a:extLst>
              <a:ext uri="{FF2B5EF4-FFF2-40B4-BE49-F238E27FC236}">
                <a16:creationId xmlns:a16="http://schemas.microsoft.com/office/drawing/2014/main" id="{696687C9-36C0-43C4-9996-8C33A3F3AAE2}"/>
              </a:ext>
            </a:extLst>
          </p:cNvPr>
          <p:cNvSpPr txBox="1">
            <a:spLocks noChangeArrowheads="1"/>
          </p:cNvSpPr>
          <p:nvPr/>
        </p:nvSpPr>
        <p:spPr bwMode="auto">
          <a:xfrm>
            <a:off x="288925" y="685800"/>
            <a:ext cx="2373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pPr algn="ctr"/>
            <a:r>
              <a:rPr lang="en-US" altLang="en-US" sz="2200" b="1">
                <a:latin typeface="Pristina" panose="03060402040406080204" pitchFamily="66" charset="0"/>
              </a:rPr>
              <a:t>1. Arts &amp; Humanities</a:t>
            </a:r>
          </a:p>
          <a:p>
            <a:pPr algn="ctr"/>
            <a:endParaRPr lang="en-US" altLang="en-US" sz="1400" b="1">
              <a:latin typeface="Forte" panose="03060902040502070203" pitchFamily="66" charset="0"/>
            </a:endParaRPr>
          </a:p>
          <a:p>
            <a:pPr algn="ctr"/>
            <a:r>
              <a:rPr lang="en-US" altLang="en-US" sz="1800" b="1">
                <a:latin typeface="Pristina" panose="03060402040406080204" pitchFamily="66" charset="0"/>
              </a:rPr>
              <a:t>--  </a:t>
            </a:r>
            <a:r>
              <a:rPr lang="en-US" altLang="en-US" sz="1800">
                <a:latin typeface="Pristina" panose="03060402040406080204" pitchFamily="66" charset="0"/>
              </a:rPr>
              <a:t>No CTE based courses </a:t>
            </a:r>
            <a:r>
              <a:rPr lang="en-US" altLang="en-US" sz="1800" b="1">
                <a:latin typeface="Pristina" panose="03060402040406080204" pitchFamily="66" charset="0"/>
              </a:rPr>
              <a:t>---</a:t>
            </a:r>
          </a:p>
        </p:txBody>
      </p:sp>
      <p:sp>
        <p:nvSpPr>
          <p:cNvPr id="36869" name="TextBox 15">
            <a:extLst>
              <a:ext uri="{FF2B5EF4-FFF2-40B4-BE49-F238E27FC236}">
                <a16:creationId xmlns:a16="http://schemas.microsoft.com/office/drawing/2014/main" id="{C9FFC6D7-A0FA-4B43-9210-DE55A6B6B3DA}"/>
              </a:ext>
            </a:extLst>
          </p:cNvPr>
          <p:cNvSpPr txBox="1">
            <a:spLocks noChangeArrowheads="1"/>
          </p:cNvSpPr>
          <p:nvPr/>
        </p:nvSpPr>
        <p:spPr bwMode="auto">
          <a:xfrm>
            <a:off x="3230563" y="1828800"/>
            <a:ext cx="22780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r>
              <a:rPr lang="en-US" altLang="en-US" sz="2200" b="1">
                <a:latin typeface="Pristina" panose="03060402040406080204" pitchFamily="66" charset="0"/>
              </a:rPr>
              <a:t>2. Business &amp; Industry</a:t>
            </a:r>
          </a:p>
        </p:txBody>
      </p:sp>
      <p:sp>
        <p:nvSpPr>
          <p:cNvPr id="36870" name="TextBox 16">
            <a:extLst>
              <a:ext uri="{FF2B5EF4-FFF2-40B4-BE49-F238E27FC236}">
                <a16:creationId xmlns:a16="http://schemas.microsoft.com/office/drawing/2014/main" id="{D3A4637C-AD66-472C-A4F7-B2328E21B4C3}"/>
              </a:ext>
            </a:extLst>
          </p:cNvPr>
          <p:cNvSpPr txBox="1">
            <a:spLocks noChangeArrowheads="1"/>
          </p:cNvSpPr>
          <p:nvPr/>
        </p:nvSpPr>
        <p:spPr bwMode="auto">
          <a:xfrm>
            <a:off x="3394075" y="3200400"/>
            <a:ext cx="17478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r>
              <a:rPr lang="en-US" altLang="en-US" sz="2200" b="1">
                <a:latin typeface="Pristina" panose="03060402040406080204" pitchFamily="66" charset="0"/>
              </a:rPr>
              <a:t>3. Public Services</a:t>
            </a:r>
          </a:p>
        </p:txBody>
      </p:sp>
      <p:sp>
        <p:nvSpPr>
          <p:cNvPr id="36871" name="TextBox 17">
            <a:extLst>
              <a:ext uri="{FF2B5EF4-FFF2-40B4-BE49-F238E27FC236}">
                <a16:creationId xmlns:a16="http://schemas.microsoft.com/office/drawing/2014/main" id="{1A488986-F88A-4899-BE33-7F0512223382}"/>
              </a:ext>
            </a:extLst>
          </p:cNvPr>
          <p:cNvSpPr txBox="1">
            <a:spLocks noChangeArrowheads="1"/>
          </p:cNvSpPr>
          <p:nvPr/>
        </p:nvSpPr>
        <p:spPr bwMode="auto">
          <a:xfrm>
            <a:off x="5446713" y="5613400"/>
            <a:ext cx="27035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pPr algn="ctr"/>
            <a:r>
              <a:rPr lang="en-US" altLang="en-US" sz="2200" b="1">
                <a:latin typeface="Pristina" panose="03060402040406080204" pitchFamily="66" charset="0"/>
              </a:rPr>
              <a:t>5. Multidisciplinary Studies</a:t>
            </a:r>
          </a:p>
        </p:txBody>
      </p:sp>
      <p:sp>
        <p:nvSpPr>
          <p:cNvPr id="36872" name="TextBox 18">
            <a:extLst>
              <a:ext uri="{FF2B5EF4-FFF2-40B4-BE49-F238E27FC236}">
                <a16:creationId xmlns:a16="http://schemas.microsoft.com/office/drawing/2014/main" id="{AC8AE2C7-816B-4C0D-994A-196785DD2D28}"/>
              </a:ext>
            </a:extLst>
          </p:cNvPr>
          <p:cNvSpPr txBox="1">
            <a:spLocks noChangeArrowheads="1"/>
          </p:cNvSpPr>
          <p:nvPr/>
        </p:nvSpPr>
        <p:spPr bwMode="auto">
          <a:xfrm>
            <a:off x="3578225" y="4646613"/>
            <a:ext cx="11699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r>
              <a:rPr lang="en-US" altLang="en-US" sz="2200" b="1">
                <a:latin typeface="Pristina" panose="03060402040406080204" pitchFamily="66" charset="0"/>
              </a:rPr>
              <a:t>4. STEM</a:t>
            </a:r>
          </a:p>
        </p:txBody>
      </p:sp>
      <p:sp>
        <p:nvSpPr>
          <p:cNvPr id="3" name="Rectangle 2">
            <a:extLst>
              <a:ext uri="{FF2B5EF4-FFF2-40B4-BE49-F238E27FC236}">
                <a16:creationId xmlns:a16="http://schemas.microsoft.com/office/drawing/2014/main" id="{07D817F7-4A5B-4952-B6BA-1DEA65EAAC45}"/>
              </a:ext>
            </a:extLst>
          </p:cNvPr>
          <p:cNvSpPr/>
          <p:nvPr/>
        </p:nvSpPr>
        <p:spPr>
          <a:xfrm>
            <a:off x="325438" y="685800"/>
            <a:ext cx="2398712"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extLst>
              <a:ext uri="{FF2B5EF4-FFF2-40B4-BE49-F238E27FC236}">
                <a16:creationId xmlns:a16="http://schemas.microsoft.com/office/drawing/2014/main" id="{8D743340-06A8-4EE9-984B-199887BCDC66}"/>
              </a:ext>
            </a:extLst>
          </p:cNvPr>
          <p:cNvSpPr/>
          <p:nvPr/>
        </p:nvSpPr>
        <p:spPr>
          <a:xfrm>
            <a:off x="304800" y="1828800"/>
            <a:ext cx="8001000" cy="400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extLst>
              <a:ext uri="{FF2B5EF4-FFF2-40B4-BE49-F238E27FC236}">
                <a16:creationId xmlns:a16="http://schemas.microsoft.com/office/drawing/2014/main" id="{FD4CD20D-ED16-4E81-84DA-A9F1B2B2D5EF}"/>
              </a:ext>
            </a:extLst>
          </p:cNvPr>
          <p:cNvSpPr/>
          <p:nvPr/>
        </p:nvSpPr>
        <p:spPr>
          <a:xfrm>
            <a:off x="293688" y="3200400"/>
            <a:ext cx="8012112" cy="400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3B31D31E-2F39-4CD8-AB8F-6ADC7FC35685}"/>
              </a:ext>
            </a:extLst>
          </p:cNvPr>
          <p:cNvSpPr/>
          <p:nvPr/>
        </p:nvSpPr>
        <p:spPr>
          <a:xfrm>
            <a:off x="280988" y="4624388"/>
            <a:ext cx="8012112" cy="400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Rectangle 24">
            <a:extLst>
              <a:ext uri="{FF2B5EF4-FFF2-40B4-BE49-F238E27FC236}">
                <a16:creationId xmlns:a16="http://schemas.microsoft.com/office/drawing/2014/main" id="{0B4FFE50-9415-4089-8FCD-5861AE96501F}"/>
              </a:ext>
            </a:extLst>
          </p:cNvPr>
          <p:cNvSpPr/>
          <p:nvPr/>
        </p:nvSpPr>
        <p:spPr>
          <a:xfrm>
            <a:off x="5380038" y="5573713"/>
            <a:ext cx="2962275"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6878" name="Picture 1">
            <a:extLst>
              <a:ext uri="{FF2B5EF4-FFF2-40B4-BE49-F238E27FC236}">
                <a16:creationId xmlns:a16="http://schemas.microsoft.com/office/drawing/2014/main" id="{2280ED17-98C4-459F-8477-B7D869406D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688" y="2487613"/>
            <a:ext cx="1096962"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3">
            <a:extLst>
              <a:ext uri="{FF2B5EF4-FFF2-40B4-BE49-F238E27FC236}">
                <a16:creationId xmlns:a16="http://schemas.microsoft.com/office/drawing/2014/main" id="{7693A460-E620-4598-84A0-C168660EE9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3038" y="2476500"/>
            <a:ext cx="11033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0" name="Picture 4">
            <a:extLst>
              <a:ext uri="{FF2B5EF4-FFF2-40B4-BE49-F238E27FC236}">
                <a16:creationId xmlns:a16="http://schemas.microsoft.com/office/drawing/2014/main" id="{67E440DB-E964-4F82-9B8E-C2ABA0B09F8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9363" y="2513013"/>
            <a:ext cx="1104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5">
            <a:extLst>
              <a:ext uri="{FF2B5EF4-FFF2-40B4-BE49-F238E27FC236}">
                <a16:creationId xmlns:a16="http://schemas.microsoft.com/office/drawing/2014/main" id="{FD4788A3-C332-4E46-8DD2-C2FC0006A7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0600" y="2454275"/>
            <a:ext cx="20828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6">
            <a:extLst>
              <a:ext uri="{FF2B5EF4-FFF2-40B4-BE49-F238E27FC236}">
                <a16:creationId xmlns:a16="http://schemas.microsoft.com/office/drawing/2014/main" id="{4E989A6E-03B4-41A2-8A66-15DEA7E231B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8638" y="3921125"/>
            <a:ext cx="124777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3" name="Picture 7">
            <a:extLst>
              <a:ext uri="{FF2B5EF4-FFF2-40B4-BE49-F238E27FC236}">
                <a16:creationId xmlns:a16="http://schemas.microsoft.com/office/drawing/2014/main" id="{F84D0BDE-6BA8-4721-BEE0-31A2918FA2B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52600" y="3876675"/>
            <a:ext cx="1300163"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4" name="Picture 8">
            <a:extLst>
              <a:ext uri="{FF2B5EF4-FFF2-40B4-BE49-F238E27FC236}">
                <a16:creationId xmlns:a16="http://schemas.microsoft.com/office/drawing/2014/main" id="{22E8BA3A-2AB7-4A43-8C18-F9FBEDB8D52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03825" y="2513013"/>
            <a:ext cx="20875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9">
            <a:extLst>
              <a:ext uri="{FF2B5EF4-FFF2-40B4-BE49-F238E27FC236}">
                <a16:creationId xmlns:a16="http://schemas.microsoft.com/office/drawing/2014/main" id="{980752B5-0F4E-44E6-919B-3F98AD7DCD0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30600" y="3905250"/>
            <a:ext cx="14097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10">
            <a:extLst>
              <a:ext uri="{FF2B5EF4-FFF2-40B4-BE49-F238E27FC236}">
                <a16:creationId xmlns:a16="http://schemas.microsoft.com/office/drawing/2014/main" id="{F92B4DEA-DBDC-4B23-B49F-BD9A58BD565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97275" y="5122863"/>
            <a:ext cx="12763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Picture 11">
            <a:extLst>
              <a:ext uri="{FF2B5EF4-FFF2-40B4-BE49-F238E27FC236}">
                <a16:creationId xmlns:a16="http://schemas.microsoft.com/office/drawing/2014/main" id="{9DA49942-87F1-4FCC-9561-011DFD38E38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07250" y="2533650"/>
            <a:ext cx="12446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CTE TIK TOK TOUR">
            <a:hlinkClick r:id="" action="ppaction://media"/>
            <a:extLst>
              <a:ext uri="{FF2B5EF4-FFF2-40B4-BE49-F238E27FC236}">
                <a16:creationId xmlns:a16="http://schemas.microsoft.com/office/drawing/2014/main" id="{39A013A5-F4AB-437B-85CE-D3E57C76F07D}"/>
              </a:ext>
            </a:extLst>
          </p:cNvPr>
          <p:cNvPicPr>
            <a:picLocks noRot="1" noChangeAspect="1"/>
          </p:cNvPicPr>
          <p:nvPr>
            <a:videoFile r:link="rId1"/>
          </p:nvPr>
        </p:nvPicPr>
        <p:blipFill>
          <a:blip r:embed="rId3"/>
          <a:stretch>
            <a:fillRect/>
          </a:stretch>
        </p:blipFill>
        <p:spPr>
          <a:xfrm>
            <a:off x="5434013" y="1744663"/>
            <a:ext cx="3048000" cy="1714500"/>
          </a:xfrm>
          <a:prstGeom prst="rect">
            <a:avLst/>
          </a:prstGeom>
        </p:spPr>
      </p:pic>
      <p:sp>
        <p:nvSpPr>
          <p:cNvPr id="4" name="Title 1">
            <a:extLst>
              <a:ext uri="{FF2B5EF4-FFF2-40B4-BE49-F238E27FC236}">
                <a16:creationId xmlns:a16="http://schemas.microsoft.com/office/drawing/2014/main" id="{01F2215D-0CC8-4B26-87D9-411A7175F4EE}"/>
              </a:ext>
            </a:extLst>
          </p:cNvPr>
          <p:cNvSpPr txBox="1">
            <a:spLocks/>
          </p:cNvSpPr>
          <p:nvPr/>
        </p:nvSpPr>
        <p:spPr>
          <a:xfrm>
            <a:off x="-76200" y="483394"/>
            <a:ext cx="8961438" cy="962818"/>
          </a:xfrm>
          <a:prstGeom prst="rect">
            <a:avLst/>
          </a:prstGeom>
        </p:spPr>
        <p:txBody>
          <a:bodyPr>
            <a:normAutofit fontScale="90000" lnSpcReduction="10000"/>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defRPr/>
            </a:pPr>
            <a:r>
              <a:rPr lang="en-US" altLang="en-US" sz="3200" b="1" kern="0" dirty="0">
                <a:solidFill>
                  <a:srgbClr val="C00000"/>
                </a:solidFill>
                <a:latin typeface="Segoe Print" pitchFamily="2" charset="0"/>
              </a:rPr>
              <a:t>Check out this Virtual CTE Tik Tok Tour showcasing our </a:t>
            </a:r>
            <a:r>
              <a:rPr lang="en-US" altLang="en-US" sz="3200" b="1" kern="0" dirty="0">
                <a:solidFill>
                  <a:schemeClr val="tx1"/>
                </a:solidFill>
                <a:latin typeface="Segoe Print" pitchFamily="2" charset="0"/>
              </a:rPr>
              <a:t>AMAZING </a:t>
            </a:r>
            <a:r>
              <a:rPr lang="en-US" altLang="en-US" sz="3200" b="1" kern="0" dirty="0">
                <a:solidFill>
                  <a:srgbClr val="C00000"/>
                </a:solidFill>
                <a:latin typeface="Segoe Print" pitchFamily="2" charset="0"/>
              </a:rPr>
              <a:t>CTE PROGRAMS!!</a:t>
            </a:r>
            <a:endParaRPr lang="en-US" altLang="en-US" sz="1400" kern="0" dirty="0"/>
          </a:p>
        </p:txBody>
      </p:sp>
      <p:sp>
        <p:nvSpPr>
          <p:cNvPr id="5" name="Title 1">
            <a:extLst>
              <a:ext uri="{FF2B5EF4-FFF2-40B4-BE49-F238E27FC236}">
                <a16:creationId xmlns:a16="http://schemas.microsoft.com/office/drawing/2014/main" id="{F04EA027-599D-468F-8A98-353DB93B614B}"/>
              </a:ext>
            </a:extLst>
          </p:cNvPr>
          <p:cNvSpPr txBox="1">
            <a:spLocks/>
          </p:cNvSpPr>
          <p:nvPr/>
        </p:nvSpPr>
        <p:spPr>
          <a:xfrm>
            <a:off x="-457200" y="1846263"/>
            <a:ext cx="6553200" cy="720725"/>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defRPr/>
            </a:pPr>
            <a:r>
              <a:rPr lang="en-US" altLang="en-US" sz="2800" b="1" kern="0" dirty="0">
                <a:solidFill>
                  <a:srgbClr val="C00000"/>
                </a:solidFill>
                <a:latin typeface="Segoe Print" pitchFamily="2" charset="0"/>
              </a:rPr>
              <a:t>You can FOLLOW us on:</a:t>
            </a:r>
            <a:endParaRPr lang="en-US" altLang="en-US" sz="2800" kern="0" dirty="0"/>
          </a:p>
        </p:txBody>
      </p:sp>
      <p:pic>
        <p:nvPicPr>
          <p:cNvPr id="38918" name="Picture 4" descr="It May Be TikTok for U.S. Health Tech | by Kim Bellard | Tincture">
            <a:extLst>
              <a:ext uri="{FF2B5EF4-FFF2-40B4-BE49-F238E27FC236}">
                <a16:creationId xmlns:a16="http://schemas.microsoft.com/office/drawing/2014/main" id="{6199E4DF-565C-4C50-A506-4EB93CE0BA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825" y="3470275"/>
            <a:ext cx="69056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descr="i.kym-cdn.com/entries/icons/mobile/000/010/944/...">
            <a:extLst>
              <a:ext uri="{FF2B5EF4-FFF2-40B4-BE49-F238E27FC236}">
                <a16:creationId xmlns:a16="http://schemas.microsoft.com/office/drawing/2014/main" id="{2EC968AD-E872-4EEA-8942-C1D5401501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562225"/>
            <a:ext cx="12922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4BEE42AC-047F-41F4-B1BD-2022057E5BDB}"/>
              </a:ext>
            </a:extLst>
          </p:cNvPr>
          <p:cNvSpPr txBox="1">
            <a:spLocks/>
          </p:cNvSpPr>
          <p:nvPr/>
        </p:nvSpPr>
        <p:spPr>
          <a:xfrm>
            <a:off x="1749425" y="2657475"/>
            <a:ext cx="2362200" cy="720725"/>
          </a:xfrm>
          <a:prstGeom prst="rect">
            <a:avLst/>
          </a:prstGeom>
        </p:spPr>
        <p:txBody>
          <a:bodyPr>
            <a:normAutofit fontScale="82500" lnSpcReduction="10000"/>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defRPr/>
            </a:pPr>
            <a:r>
              <a:rPr lang="en-US" altLang="en-US" sz="3200" b="1" kern="0" dirty="0" err="1">
                <a:solidFill>
                  <a:srgbClr val="C00000"/>
                </a:solidFill>
                <a:latin typeface="Segoe Print" pitchFamily="2" charset="0"/>
              </a:rPr>
              <a:t>pioneer_CTE</a:t>
            </a:r>
            <a:endParaRPr lang="en-US" altLang="en-US" sz="1400" kern="0" dirty="0"/>
          </a:p>
        </p:txBody>
      </p:sp>
      <p:sp>
        <p:nvSpPr>
          <p:cNvPr id="10" name="Title 1">
            <a:extLst>
              <a:ext uri="{FF2B5EF4-FFF2-40B4-BE49-F238E27FC236}">
                <a16:creationId xmlns:a16="http://schemas.microsoft.com/office/drawing/2014/main" id="{44A461B1-2F0C-4D74-83F0-0DCDBE929406}"/>
              </a:ext>
            </a:extLst>
          </p:cNvPr>
          <p:cNvSpPr txBox="1">
            <a:spLocks/>
          </p:cNvSpPr>
          <p:nvPr/>
        </p:nvSpPr>
        <p:spPr>
          <a:xfrm>
            <a:off x="1749425" y="3582988"/>
            <a:ext cx="2362200" cy="720725"/>
          </a:xfrm>
          <a:prstGeom prst="rect">
            <a:avLst/>
          </a:prstGeom>
        </p:spPr>
        <p:txBody>
          <a:bodyPr>
            <a:normAutofit fontScale="82500" lnSpcReduction="10000"/>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defRPr/>
            </a:pPr>
            <a:r>
              <a:rPr lang="en-US" altLang="en-US" sz="3200" b="1" kern="0" dirty="0" err="1">
                <a:solidFill>
                  <a:srgbClr val="C00000"/>
                </a:solidFill>
                <a:latin typeface="Segoe Print" pitchFamily="2" charset="0"/>
              </a:rPr>
              <a:t>pioneer_CTE</a:t>
            </a:r>
            <a:endParaRPr lang="en-US" altLang="en-US" sz="1400" kern="0" dirty="0"/>
          </a:p>
        </p:txBody>
      </p:sp>
      <p:sp>
        <p:nvSpPr>
          <p:cNvPr id="11" name="Title 1">
            <a:extLst>
              <a:ext uri="{FF2B5EF4-FFF2-40B4-BE49-F238E27FC236}">
                <a16:creationId xmlns:a16="http://schemas.microsoft.com/office/drawing/2014/main" id="{A3F40C0C-0984-4CF6-A9E1-81B1A903C7DF}"/>
              </a:ext>
            </a:extLst>
          </p:cNvPr>
          <p:cNvSpPr txBox="1">
            <a:spLocks/>
          </p:cNvSpPr>
          <p:nvPr/>
        </p:nvSpPr>
        <p:spPr>
          <a:xfrm>
            <a:off x="228600" y="4402138"/>
            <a:ext cx="4648200" cy="1970087"/>
          </a:xfrm>
          <a:prstGeom prst="rect">
            <a:avLst/>
          </a:prstGeom>
        </p:spPr>
        <p:txBody>
          <a:bodyPr>
            <a:normAutofit fontScale="60000" lnSpcReduction="20000"/>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defRPr/>
            </a:pPr>
            <a:r>
              <a:rPr lang="en-US" altLang="en-US" sz="3200" b="1" kern="0" dirty="0">
                <a:solidFill>
                  <a:srgbClr val="C00000"/>
                </a:solidFill>
                <a:latin typeface="Segoe Print" pitchFamily="2" charset="0"/>
              </a:rPr>
              <a:t>You will also be given a chance to explore and investigate </a:t>
            </a:r>
          </a:p>
          <a:p>
            <a:pPr algn="ctr" eaLnBrk="1" hangingPunct="1">
              <a:defRPr/>
            </a:pPr>
            <a:r>
              <a:rPr lang="en-US" altLang="en-US" sz="3200" b="1" kern="0" dirty="0">
                <a:solidFill>
                  <a:srgbClr val="C00000"/>
                </a:solidFill>
                <a:latin typeface="Segoe Print" pitchFamily="2" charset="0"/>
              </a:rPr>
              <a:t>CAREERS and take an </a:t>
            </a:r>
          </a:p>
          <a:p>
            <a:pPr algn="ctr" eaLnBrk="1" hangingPunct="1">
              <a:defRPr/>
            </a:pPr>
            <a:r>
              <a:rPr lang="en-US" altLang="en-US" sz="3200" b="1" kern="0" dirty="0">
                <a:solidFill>
                  <a:srgbClr val="C00000"/>
                </a:solidFill>
                <a:latin typeface="Segoe Print" pitchFamily="2" charset="0"/>
              </a:rPr>
              <a:t>INTEREST INVENTORY TEST</a:t>
            </a:r>
          </a:p>
          <a:p>
            <a:pPr algn="ctr" eaLnBrk="1" hangingPunct="1">
              <a:defRPr/>
            </a:pPr>
            <a:r>
              <a:rPr lang="en-US" altLang="en-US" sz="3200" b="1" kern="0" dirty="0">
                <a:solidFill>
                  <a:srgbClr val="C00000"/>
                </a:solidFill>
                <a:latin typeface="Segoe Print" pitchFamily="2" charset="0"/>
              </a:rPr>
              <a:t>on a </a:t>
            </a:r>
          </a:p>
          <a:p>
            <a:pPr algn="ctr" eaLnBrk="1" hangingPunct="1">
              <a:defRPr/>
            </a:pPr>
            <a:r>
              <a:rPr lang="en-US" altLang="en-US" sz="3200" b="1" kern="0" dirty="0">
                <a:solidFill>
                  <a:srgbClr val="C00000"/>
                </a:solidFill>
                <a:latin typeface="Segoe Print" pitchFamily="2" charset="0"/>
              </a:rPr>
              <a:t>VIRTUAL JOB SHADOW App </a:t>
            </a:r>
          </a:p>
          <a:p>
            <a:pPr algn="ctr" eaLnBrk="1" hangingPunct="1">
              <a:defRPr/>
            </a:pPr>
            <a:r>
              <a:rPr lang="en-US" altLang="en-US" sz="3200" b="1" kern="0" dirty="0">
                <a:solidFill>
                  <a:srgbClr val="C00000"/>
                </a:solidFill>
                <a:latin typeface="Segoe Print" pitchFamily="2" charset="0"/>
              </a:rPr>
              <a:t>In YOUR GOOGLE ACCOUNT.</a:t>
            </a:r>
            <a:endParaRPr lang="en-US" altLang="en-US" sz="1400" kern="0" dirty="0"/>
          </a:p>
        </p:txBody>
      </p:sp>
      <p:pic>
        <p:nvPicPr>
          <p:cNvPr id="38923" name="Picture 6">
            <a:extLst>
              <a:ext uri="{FF2B5EF4-FFF2-40B4-BE49-F238E27FC236}">
                <a16:creationId xmlns:a16="http://schemas.microsoft.com/office/drawing/2014/main" id="{6B5BFBE6-A216-42F2-9E9F-6ABB27107D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6488" y="3810000"/>
            <a:ext cx="39687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Arrow: Right 7">
            <a:extLst>
              <a:ext uri="{FF2B5EF4-FFF2-40B4-BE49-F238E27FC236}">
                <a16:creationId xmlns:a16="http://schemas.microsoft.com/office/drawing/2014/main" id="{2EBC8E93-90A6-42EE-8036-E3DE89FD6018}"/>
              </a:ext>
            </a:extLst>
          </p:cNvPr>
          <p:cNvSpPr>
            <a:spLocks noChangeArrowheads="1"/>
          </p:cNvSpPr>
          <p:nvPr/>
        </p:nvSpPr>
        <p:spPr bwMode="auto">
          <a:xfrm>
            <a:off x="6542088" y="5094288"/>
            <a:ext cx="1905000" cy="292100"/>
          </a:xfrm>
          <a:prstGeom prst="rightArrow">
            <a:avLst>
              <a:gd name="adj1" fmla="val 50000"/>
              <a:gd name="adj2" fmla="val 50000"/>
            </a:avLst>
          </a:prstGeom>
          <a:solidFill>
            <a:schemeClr val="accent2"/>
          </a:solidFill>
          <a:ln w="12700" cap="sq" algn="ctr">
            <a:solidFill>
              <a:schemeClr val="tx1"/>
            </a:solidFill>
            <a:round/>
            <a:headEnd type="none" w="sm" len="sm"/>
            <a:tailEnd type="none" w="sm" len="sm"/>
          </a:ln>
        </p:spPr>
        <p:txBody>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524000"/>
            <a:ext cx="3429000" cy="646331"/>
          </a:xfrm>
          <a:prstGeom prst="rect">
            <a:avLst/>
          </a:prstGeom>
          <a:noFill/>
        </p:spPr>
        <p:txBody>
          <a:bodyPr wrap="square" rtlCol="0">
            <a:spAutoFit/>
          </a:bodyPr>
          <a:lstStyle/>
          <a:p>
            <a:r>
              <a:rPr lang="en-US" dirty="0"/>
              <a:t>Bottom of Transcript: Endorsement information</a:t>
            </a:r>
          </a:p>
        </p:txBody>
      </p:sp>
      <p:sp>
        <p:nvSpPr>
          <p:cNvPr id="4" name="TextBox 3"/>
          <p:cNvSpPr txBox="1"/>
          <p:nvPr/>
        </p:nvSpPr>
        <p:spPr>
          <a:xfrm>
            <a:off x="228600" y="228600"/>
            <a:ext cx="8382000" cy="1615827"/>
          </a:xfrm>
          <a:prstGeom prst="rect">
            <a:avLst/>
          </a:prstGeom>
          <a:noFill/>
        </p:spPr>
        <p:txBody>
          <a:bodyPr wrap="square" rtlCol="0">
            <a:spAutoFit/>
          </a:bodyPr>
          <a:lstStyle/>
          <a:p>
            <a:r>
              <a:rPr lang="en-US" sz="2400" b="1" dirty="0">
                <a:solidFill>
                  <a:srgbClr val="C00000"/>
                </a:solidFill>
                <a:latin typeface="Segoe Print" panose="02000600000000000000" pitchFamily="2" charset="0"/>
              </a:rPr>
              <a:t>Endorsement(s) pursued? </a:t>
            </a:r>
          </a:p>
          <a:p>
            <a:endParaRPr lang="en-US" sz="500" b="1" dirty="0">
              <a:solidFill>
                <a:srgbClr val="C00000"/>
              </a:solidFill>
              <a:latin typeface="Segoe Print" panose="02000600000000000000" pitchFamily="2" charset="0"/>
            </a:endParaRPr>
          </a:p>
          <a:p>
            <a:r>
              <a:rPr lang="en-US" sz="2000" b="1" dirty="0">
                <a:solidFill>
                  <a:srgbClr val="C00000"/>
                </a:solidFill>
                <a:latin typeface="Segoe Print" panose="02000600000000000000" pitchFamily="2" charset="0"/>
              </a:rPr>
              <a:t>Remember…your COUNSELOR will </a:t>
            </a:r>
            <a:r>
              <a:rPr lang="en-US" sz="2500" b="1" dirty="0">
                <a:latin typeface="+mn-lt"/>
              </a:rPr>
              <a:t>MANUALLY</a:t>
            </a:r>
            <a:r>
              <a:rPr lang="en-US" sz="2000" b="1" dirty="0">
                <a:solidFill>
                  <a:srgbClr val="C00000"/>
                </a:solidFill>
                <a:latin typeface="Segoe Print" panose="02000600000000000000" pitchFamily="2" charset="0"/>
              </a:rPr>
              <a:t> verify and “</a:t>
            </a:r>
            <a:r>
              <a:rPr lang="en-US" sz="2500" b="1" dirty="0">
                <a:latin typeface="+mn-lt"/>
              </a:rPr>
              <a:t>COMPLETED</a:t>
            </a:r>
            <a:r>
              <a:rPr lang="en-US" sz="2000" b="1" dirty="0">
                <a:solidFill>
                  <a:srgbClr val="C00000"/>
                </a:solidFill>
                <a:latin typeface="Segoe Print" panose="02000600000000000000" pitchFamily="2" charset="0"/>
              </a:rPr>
              <a:t>” endorsements will be taken care of UPON GRADUATION. </a:t>
            </a:r>
          </a:p>
        </p:txBody>
      </p:sp>
      <p:pic>
        <p:nvPicPr>
          <p:cNvPr id="3" name="Picture 2"/>
          <p:cNvPicPr>
            <a:picLocks noChangeAspect="1"/>
          </p:cNvPicPr>
          <p:nvPr/>
        </p:nvPicPr>
        <p:blipFill>
          <a:blip r:embed="rId2"/>
          <a:stretch>
            <a:fillRect/>
          </a:stretch>
        </p:blipFill>
        <p:spPr>
          <a:xfrm>
            <a:off x="249203" y="2209800"/>
            <a:ext cx="8435035" cy="4343400"/>
          </a:xfrm>
          <a:prstGeom prst="rect">
            <a:avLst/>
          </a:prstGeom>
          <a:ln w="28575">
            <a:solidFill>
              <a:schemeClr val="tx1"/>
            </a:solidFill>
          </a:ln>
        </p:spPr>
      </p:pic>
      <p:sp>
        <p:nvSpPr>
          <p:cNvPr id="5" name="Oval 4"/>
          <p:cNvSpPr>
            <a:spLocks noChangeArrowheads="1"/>
          </p:cNvSpPr>
          <p:nvPr/>
        </p:nvSpPr>
        <p:spPr bwMode="auto">
          <a:xfrm>
            <a:off x="3657600" y="3352800"/>
            <a:ext cx="4724400" cy="1752600"/>
          </a:xfrm>
          <a:prstGeom prst="ellipse">
            <a:avLst/>
          </a:prstGeom>
          <a:noFill/>
          <a:ln w="57150">
            <a:solidFill>
              <a:srgbClr val="CC0000"/>
            </a:solidFill>
            <a:round/>
            <a:headEnd/>
            <a:tailEnd/>
          </a:ln>
          <a:effectLst/>
        </p:spPr>
        <p:txBody>
          <a:bodyPr wrap="none" anchor="ctr"/>
          <a:lstStyle/>
          <a:p>
            <a:endParaRPr lang="en-US" dirty="0">
              <a:ln w="38100">
                <a:solidFill>
                  <a:schemeClr val="tx1"/>
                </a:solidFill>
              </a:ln>
            </a:endParaRPr>
          </a:p>
        </p:txBody>
      </p:sp>
    </p:spTree>
    <p:extLst>
      <p:ext uri="{BB962C8B-B14F-4D97-AF65-F5344CB8AC3E}">
        <p14:creationId xmlns:p14="http://schemas.microsoft.com/office/powerpoint/2010/main" val="283431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a:extLst>
              <a:ext uri="{FF2B5EF4-FFF2-40B4-BE49-F238E27FC236}">
                <a16:creationId xmlns:a16="http://schemas.microsoft.com/office/drawing/2014/main" id="{F49D2129-D906-4AB6-A7FE-C88DBCA87D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1295400"/>
            <a:ext cx="8870950"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EE0C1F8D-9F88-4C6A-9D88-367ED6DF73FE}"/>
              </a:ext>
            </a:extLst>
          </p:cNvPr>
          <p:cNvSpPr txBox="1">
            <a:spLocks/>
          </p:cNvSpPr>
          <p:nvPr/>
        </p:nvSpPr>
        <p:spPr>
          <a:xfrm>
            <a:off x="457200" y="304800"/>
            <a:ext cx="8229600" cy="720725"/>
          </a:xfrm>
          <a:prstGeom prst="rect">
            <a:avLst/>
          </a:prstGeom>
        </p:spPr>
        <p:txBody>
          <a:bodyPr>
            <a:normAutofit fontScale="75000" lnSpcReduction="20000"/>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defRPr/>
            </a:pPr>
            <a:r>
              <a:rPr lang="en-US" altLang="en-US" sz="3200" b="1" kern="0" dirty="0">
                <a:solidFill>
                  <a:srgbClr val="C00000"/>
                </a:solidFill>
                <a:latin typeface="Segoe Print" pitchFamily="2" charset="0"/>
              </a:rPr>
              <a:t>You can ALSO EXPLORE our CAREER CLUSTERS </a:t>
            </a:r>
          </a:p>
          <a:p>
            <a:pPr algn="ctr" eaLnBrk="1" hangingPunct="1">
              <a:defRPr/>
            </a:pPr>
            <a:r>
              <a:rPr lang="en-US" altLang="en-US" sz="3200" b="1" kern="0" dirty="0">
                <a:solidFill>
                  <a:srgbClr val="C00000"/>
                </a:solidFill>
                <a:latin typeface="Segoe Print" pitchFamily="2" charset="0"/>
              </a:rPr>
              <a:t>On our SHARYLAND ISD Webpage under CTE!!</a:t>
            </a:r>
            <a:endParaRPr lang="en-US" altLang="en-US" sz="1400" kern="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5">
            <a:extLst>
              <a:ext uri="{FF2B5EF4-FFF2-40B4-BE49-F238E27FC236}">
                <a16:creationId xmlns:a16="http://schemas.microsoft.com/office/drawing/2014/main" id="{3EB58C6C-61A5-438F-8739-4899680080D7}"/>
              </a:ext>
            </a:extLst>
          </p:cNvPr>
          <p:cNvSpPr>
            <a:spLocks noChangeArrowheads="1"/>
          </p:cNvSpPr>
          <p:nvPr/>
        </p:nvSpPr>
        <p:spPr bwMode="auto">
          <a:xfrm>
            <a:off x="3856038" y="1609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endParaRPr lang="es-MX" altLang="es-MX"/>
          </a:p>
        </p:txBody>
      </p:sp>
      <p:sp>
        <p:nvSpPr>
          <p:cNvPr id="41987" name="Rectangle 1">
            <a:extLst>
              <a:ext uri="{FF2B5EF4-FFF2-40B4-BE49-F238E27FC236}">
                <a16:creationId xmlns:a16="http://schemas.microsoft.com/office/drawing/2014/main" id="{ECCDC24C-219C-4466-9E2B-DC22A4A64260}"/>
              </a:ext>
            </a:extLst>
          </p:cNvPr>
          <p:cNvSpPr>
            <a:spLocks noChangeArrowheads="1"/>
          </p:cNvSpPr>
          <p:nvPr/>
        </p:nvSpPr>
        <p:spPr bwMode="auto">
          <a:xfrm>
            <a:off x="3429000" y="228600"/>
            <a:ext cx="2209800" cy="228600"/>
          </a:xfrm>
          <a:prstGeom prst="rect">
            <a:avLst/>
          </a:prstGeom>
          <a:solidFill>
            <a:schemeClr val="bg1"/>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endParaRPr lang="en-US" altLang="en-US"/>
          </a:p>
        </p:txBody>
      </p:sp>
      <p:sp>
        <p:nvSpPr>
          <p:cNvPr id="41989" name="TextBox 2">
            <a:extLst>
              <a:ext uri="{FF2B5EF4-FFF2-40B4-BE49-F238E27FC236}">
                <a16:creationId xmlns:a16="http://schemas.microsoft.com/office/drawing/2014/main" id="{C3FE5B1C-D495-4D86-BF54-DAC4B96CD61F}"/>
              </a:ext>
            </a:extLst>
          </p:cNvPr>
          <p:cNvSpPr txBox="1">
            <a:spLocks noChangeArrowheads="1"/>
          </p:cNvSpPr>
          <p:nvPr/>
        </p:nvSpPr>
        <p:spPr bwMode="auto">
          <a:xfrm>
            <a:off x="533400" y="5867400"/>
            <a:ext cx="830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r>
              <a:rPr lang="en-US" altLang="en-US" sz="2000" dirty="0">
                <a:latin typeface="Segoe UI Semibold" panose="020B0702040204020203" pitchFamily="34" charset="0"/>
                <a:cs typeface="Segoe UI Semibold" panose="020B0702040204020203" pitchFamily="34" charset="0"/>
              </a:rPr>
              <a:t>For a complete view, visit your Go Center/ Counseling Department google classroom and check out COURSE REQUEST INFO!!</a:t>
            </a:r>
          </a:p>
        </p:txBody>
      </p:sp>
      <p:pic>
        <p:nvPicPr>
          <p:cNvPr id="3" name="Picture 2">
            <a:extLst>
              <a:ext uri="{FF2B5EF4-FFF2-40B4-BE49-F238E27FC236}">
                <a16:creationId xmlns:a16="http://schemas.microsoft.com/office/drawing/2014/main" id="{6F381EF7-A2B9-40C8-AC53-626BB62FA7F8}"/>
              </a:ext>
            </a:extLst>
          </p:cNvPr>
          <p:cNvPicPr>
            <a:picLocks noChangeAspect="1"/>
          </p:cNvPicPr>
          <p:nvPr/>
        </p:nvPicPr>
        <p:blipFill>
          <a:blip r:embed="rId2"/>
          <a:stretch>
            <a:fillRect/>
          </a:stretch>
        </p:blipFill>
        <p:spPr>
          <a:xfrm>
            <a:off x="66406" y="76200"/>
            <a:ext cx="8772794" cy="572880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normAutofit fontScale="90000"/>
          </a:bodyPr>
          <a:lstStyle/>
          <a:p>
            <a:r>
              <a:rPr lang="en-US" sz="3600" b="1" dirty="0">
                <a:solidFill>
                  <a:srgbClr val="C00000"/>
                </a:solidFill>
                <a:latin typeface="Segoe Print" pitchFamily="2" charset="0"/>
              </a:rPr>
              <a:t>Go Center/Counseling Department Google Classroom?</a:t>
            </a:r>
          </a:p>
        </p:txBody>
      </p:sp>
      <p:pic>
        <p:nvPicPr>
          <p:cNvPr id="18" name="Picture 17">
            <a:extLst>
              <a:ext uri="{FF2B5EF4-FFF2-40B4-BE49-F238E27FC236}">
                <a16:creationId xmlns:a16="http://schemas.microsoft.com/office/drawing/2014/main" id="{5B2AD620-BED0-4A10-BC9C-979336C42945}"/>
              </a:ext>
            </a:extLst>
          </p:cNvPr>
          <p:cNvPicPr>
            <a:picLocks noChangeAspect="1"/>
          </p:cNvPicPr>
          <p:nvPr/>
        </p:nvPicPr>
        <p:blipFill>
          <a:blip r:embed="rId2"/>
          <a:stretch>
            <a:fillRect/>
          </a:stretch>
        </p:blipFill>
        <p:spPr>
          <a:xfrm>
            <a:off x="304800" y="1420692"/>
            <a:ext cx="8192796" cy="4827708"/>
          </a:xfrm>
          <a:prstGeom prst="rect">
            <a:avLst/>
          </a:prstGeom>
          <a:ln w="25400">
            <a:solidFill>
              <a:schemeClr val="accent1"/>
            </a:solidFill>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normAutofit/>
          </a:bodyPr>
          <a:lstStyle/>
          <a:p>
            <a:pPr algn="ctr"/>
            <a:r>
              <a:rPr lang="en-US" sz="3600" b="1" dirty="0">
                <a:solidFill>
                  <a:srgbClr val="C00000"/>
                </a:solidFill>
                <a:latin typeface="Segoe Print" pitchFamily="2" charset="0"/>
              </a:rPr>
              <a:t>Check Out “Classwork”!</a:t>
            </a:r>
          </a:p>
        </p:txBody>
      </p:sp>
      <p:pic>
        <p:nvPicPr>
          <p:cNvPr id="4" name="Picture 3">
            <a:extLst>
              <a:ext uri="{FF2B5EF4-FFF2-40B4-BE49-F238E27FC236}">
                <a16:creationId xmlns:a16="http://schemas.microsoft.com/office/drawing/2014/main" id="{10D67244-61AE-4146-9199-933DF6E069B6}"/>
              </a:ext>
            </a:extLst>
          </p:cNvPr>
          <p:cNvPicPr>
            <a:picLocks noChangeAspect="1"/>
          </p:cNvPicPr>
          <p:nvPr/>
        </p:nvPicPr>
        <p:blipFill>
          <a:blip r:embed="rId2"/>
          <a:stretch>
            <a:fillRect/>
          </a:stretch>
        </p:blipFill>
        <p:spPr>
          <a:xfrm>
            <a:off x="914400" y="1410253"/>
            <a:ext cx="6953393" cy="5371547"/>
          </a:xfrm>
          <a:prstGeom prst="rect">
            <a:avLst/>
          </a:prstGeom>
          <a:ln w="12700">
            <a:solidFill>
              <a:schemeClr val="accent1"/>
            </a:solidFill>
          </a:ln>
        </p:spPr>
      </p:pic>
      <p:sp>
        <p:nvSpPr>
          <p:cNvPr id="5" name="TextBox 4">
            <a:extLst>
              <a:ext uri="{FF2B5EF4-FFF2-40B4-BE49-F238E27FC236}">
                <a16:creationId xmlns:a16="http://schemas.microsoft.com/office/drawing/2014/main" id="{2E2ADD8B-CD6C-428F-A09E-E72AF640BE38}"/>
              </a:ext>
            </a:extLst>
          </p:cNvPr>
          <p:cNvSpPr txBox="1"/>
          <p:nvPr/>
        </p:nvSpPr>
        <p:spPr>
          <a:xfrm>
            <a:off x="5410200" y="2667000"/>
            <a:ext cx="3200400" cy="477054"/>
          </a:xfrm>
          <a:prstGeom prst="rect">
            <a:avLst/>
          </a:prstGeom>
          <a:noFill/>
        </p:spPr>
        <p:txBody>
          <a:bodyPr wrap="square" rtlCol="0">
            <a:spAutoFit/>
          </a:bodyPr>
          <a:lstStyle/>
          <a:p>
            <a:r>
              <a:rPr lang="en-US" sz="2500" b="1" dirty="0">
                <a:solidFill>
                  <a:srgbClr val="C00000"/>
                </a:solidFill>
              </a:rPr>
              <a:t>Due February 5</a:t>
            </a:r>
            <a:r>
              <a:rPr lang="en-US" sz="2500" b="1" baseline="30000" dirty="0">
                <a:solidFill>
                  <a:srgbClr val="C00000"/>
                </a:solidFill>
              </a:rPr>
              <a:t>th</a:t>
            </a:r>
            <a:r>
              <a:rPr lang="en-US" sz="2500" b="1" dirty="0">
                <a:solidFill>
                  <a:srgbClr val="C00000"/>
                </a:solidFill>
              </a:rPr>
              <a:t>!!!!</a:t>
            </a:r>
          </a:p>
        </p:txBody>
      </p:sp>
    </p:spTree>
    <p:extLst>
      <p:ext uri="{BB962C8B-B14F-4D97-AF65-F5344CB8AC3E}">
        <p14:creationId xmlns:p14="http://schemas.microsoft.com/office/powerpoint/2010/main" val="236870777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a:extLst>
              <a:ext uri="{FF2B5EF4-FFF2-40B4-BE49-F238E27FC236}">
                <a16:creationId xmlns:a16="http://schemas.microsoft.com/office/drawing/2014/main" id="{40118A80-573C-444B-B3BC-207336F08900}"/>
              </a:ext>
            </a:extLst>
          </p:cNvPr>
          <p:cNvSpPr txBox="1">
            <a:spLocks noChangeArrowheads="1"/>
          </p:cNvSpPr>
          <p:nvPr/>
        </p:nvSpPr>
        <p:spPr bwMode="auto">
          <a:xfrm>
            <a:off x="228600" y="465138"/>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r>
              <a:rPr lang="en-US" altLang="en-US" sz="2400" b="1" dirty="0">
                <a:solidFill>
                  <a:srgbClr val="C00000"/>
                </a:solidFill>
                <a:latin typeface="Segoe Print" panose="02000600000000000000" pitchFamily="2" charset="0"/>
              </a:rPr>
              <a:t>We said, “Go Center”?! THAT MEANS “COLLEGE” STUFF…So…one more thing!!! What does it mean to be COLLEGE READY???</a:t>
            </a:r>
          </a:p>
        </p:txBody>
      </p:sp>
      <p:sp>
        <p:nvSpPr>
          <p:cNvPr id="3" name="Content Placeholder 2">
            <a:extLst>
              <a:ext uri="{FF2B5EF4-FFF2-40B4-BE49-F238E27FC236}">
                <a16:creationId xmlns:a16="http://schemas.microsoft.com/office/drawing/2014/main" id="{8C260598-344A-493B-AABC-C7079F8D26FF}"/>
              </a:ext>
            </a:extLst>
          </p:cNvPr>
          <p:cNvSpPr txBox="1">
            <a:spLocks/>
          </p:cNvSpPr>
          <p:nvPr/>
        </p:nvSpPr>
        <p:spPr>
          <a:xfrm>
            <a:off x="685800" y="2057400"/>
            <a:ext cx="7467600" cy="4114800"/>
          </a:xfrm>
          <a:prstGeom prst="rect">
            <a:avLst/>
          </a:prstGeom>
        </p:spPr>
        <p:txBody>
          <a:bodyPr>
            <a:norm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fontAlgn="auto">
              <a:spcAft>
                <a:spcPts val="0"/>
              </a:spcAft>
              <a:buFont typeface="Wingdings" pitchFamily="2" charset="2"/>
              <a:buNone/>
              <a:defRPr/>
            </a:pPr>
            <a:r>
              <a:rPr lang="en-US" sz="2500" dirty="0"/>
              <a:t>To be COLLEGE READY means you will NOT need to take developmental classes in college and you can register for college level courses. </a:t>
            </a:r>
          </a:p>
          <a:p>
            <a:pPr marL="0" indent="0" fontAlgn="auto">
              <a:spcAft>
                <a:spcPts val="0"/>
              </a:spcAft>
              <a:buFont typeface="Wingdings" pitchFamily="2" charset="2"/>
              <a:buNone/>
              <a:defRPr/>
            </a:pPr>
            <a:endParaRPr lang="en-US" sz="1500" i="1" dirty="0">
              <a:latin typeface="Segoe Print" panose="02000600000000000000" pitchFamily="2" charset="0"/>
            </a:endParaRPr>
          </a:p>
          <a:p>
            <a:pPr marL="0" indent="0" fontAlgn="auto">
              <a:spcAft>
                <a:spcPts val="0"/>
              </a:spcAft>
              <a:buFont typeface="Wingdings" pitchFamily="2" charset="2"/>
              <a:buNone/>
              <a:defRPr/>
            </a:pPr>
            <a:r>
              <a:rPr lang="en-US" sz="1500" i="1" dirty="0">
                <a:solidFill>
                  <a:srgbClr val="C00000"/>
                </a:solidFill>
                <a:latin typeface="Segoe Print" panose="02000600000000000000" pitchFamily="2" charset="0"/>
              </a:rPr>
              <a:t>Ex. Having to take a Basic Algebra class in college before you can take College Algebra= </a:t>
            </a:r>
            <a:r>
              <a:rPr lang="en-US" sz="1500" b="1" i="1" dirty="0">
                <a:solidFill>
                  <a:srgbClr val="C00000"/>
                </a:solidFill>
                <a:latin typeface="Segoe Print" panose="02000600000000000000" pitchFamily="2" charset="0"/>
              </a:rPr>
              <a:t>LOSING TIME AND MONEY.</a:t>
            </a:r>
          </a:p>
          <a:p>
            <a:pPr marL="0" indent="0" fontAlgn="auto">
              <a:spcAft>
                <a:spcPts val="0"/>
              </a:spcAft>
              <a:buFont typeface="Wingdings" pitchFamily="2" charset="2"/>
              <a:buNone/>
              <a:defRPr/>
            </a:pPr>
            <a:endParaRPr lang="en-US" sz="1000" dirty="0">
              <a:solidFill>
                <a:srgbClr val="C00000"/>
              </a:solidFill>
            </a:endParaRPr>
          </a:p>
          <a:p>
            <a:pPr marL="0" indent="0" fontAlgn="auto">
              <a:spcAft>
                <a:spcPts val="0"/>
              </a:spcAft>
              <a:buFont typeface="Wingdings" pitchFamily="2" charset="2"/>
              <a:buNone/>
              <a:defRPr/>
            </a:pPr>
            <a:r>
              <a:rPr lang="en-US" sz="2500" dirty="0"/>
              <a:t>This is your goal. Meet </a:t>
            </a:r>
            <a:r>
              <a:rPr lang="en-US" sz="2500" b="1" dirty="0">
                <a:solidFill>
                  <a:srgbClr val="C00000"/>
                </a:solidFill>
              </a:rPr>
              <a:t>ANY ONE </a:t>
            </a:r>
            <a:r>
              <a:rPr lang="en-US" sz="2500" dirty="0"/>
              <a:t>of these. </a:t>
            </a:r>
          </a:p>
          <a:p>
            <a:pPr>
              <a:defRPr/>
            </a:pPr>
            <a:r>
              <a:rPr lang="en-US" sz="1300" b="1" dirty="0"/>
              <a:t>TSIA2: </a:t>
            </a:r>
            <a:r>
              <a:rPr lang="en-US" sz="1300" dirty="0"/>
              <a:t>ELAR: CRC 945-990 AND Essay 5-8 Or CRC 910-944 AND Diagnostic Level 5-6 AND Essay 5-8 AND</a:t>
            </a:r>
            <a:r>
              <a:rPr lang="en-US" sz="1300" b="1" dirty="0"/>
              <a:t> </a:t>
            </a:r>
            <a:r>
              <a:rPr lang="en-US" sz="1300" dirty="0"/>
              <a:t>MATH:CRC 950-990 Or CRC 910-945 AND Diagnostic Level 6</a:t>
            </a:r>
            <a:r>
              <a:rPr lang="en-US" sz="1300" b="1" dirty="0"/>
              <a:t> or</a:t>
            </a:r>
          </a:p>
          <a:p>
            <a:pPr fontAlgn="auto">
              <a:spcAft>
                <a:spcPts val="0"/>
              </a:spcAft>
              <a:defRPr/>
            </a:pPr>
            <a:r>
              <a:rPr lang="en-US" sz="1300" b="1" dirty="0"/>
              <a:t>ACT: </a:t>
            </a:r>
            <a:r>
              <a:rPr lang="en-US" sz="1300" dirty="0"/>
              <a:t>ENGLISH (19) and MATH (19) with a 23 composite </a:t>
            </a:r>
            <a:r>
              <a:rPr lang="en-US" sz="1300" b="1" dirty="0"/>
              <a:t>or</a:t>
            </a:r>
          </a:p>
          <a:p>
            <a:pPr fontAlgn="auto">
              <a:spcAft>
                <a:spcPts val="0"/>
              </a:spcAft>
              <a:defRPr/>
            </a:pPr>
            <a:r>
              <a:rPr lang="en-US" sz="1300" b="1" dirty="0"/>
              <a:t>SAT: </a:t>
            </a:r>
            <a:r>
              <a:rPr lang="en-US" sz="1300" dirty="0"/>
              <a:t>EBRW (480) and MATH (530) with NO composite specified </a:t>
            </a:r>
            <a:r>
              <a:rPr lang="en-US" sz="1300" b="1" dirty="0"/>
              <a:t>or</a:t>
            </a:r>
          </a:p>
          <a:p>
            <a:pPr fontAlgn="auto">
              <a:spcAft>
                <a:spcPts val="0"/>
              </a:spcAft>
              <a:defRPr/>
            </a:pPr>
            <a:r>
              <a:rPr lang="en-US" sz="1300" b="1" dirty="0"/>
              <a:t>ENGLISH III EOC: </a:t>
            </a:r>
            <a:r>
              <a:rPr lang="en-US" sz="1300" dirty="0"/>
              <a:t>4000 and </a:t>
            </a:r>
            <a:r>
              <a:rPr lang="en-US" sz="1300" b="1" dirty="0"/>
              <a:t>ALGEBRA II EOC: </a:t>
            </a:r>
            <a:r>
              <a:rPr lang="en-US" sz="1300" dirty="0"/>
              <a:t>4000</a:t>
            </a:r>
          </a:p>
          <a:p>
            <a:pPr fontAlgn="auto">
              <a:spcAft>
                <a:spcPts val="0"/>
              </a:spcAft>
              <a:defRPr/>
            </a:pPr>
            <a:endParaRPr lang="en-US" sz="1300" dirty="0"/>
          </a:p>
          <a:p>
            <a:pPr marL="0" indent="0" fontAlgn="auto">
              <a:spcAft>
                <a:spcPts val="0"/>
              </a:spcAft>
              <a:buNone/>
              <a:defRPr/>
            </a:pPr>
            <a:endParaRPr lang="en-US" sz="2500" b="1" dirty="0"/>
          </a:p>
          <a:p>
            <a:pPr marL="0" indent="0" fontAlgn="auto">
              <a:spcAft>
                <a:spcPts val="0"/>
              </a:spcAft>
              <a:buFont typeface="Wingdings" pitchFamily="2" charset="2"/>
              <a:buNone/>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839200" cy="1143000"/>
          </a:xfrm>
        </p:spPr>
        <p:txBody>
          <a:bodyPr>
            <a:normAutofit fontScale="90000"/>
          </a:bodyPr>
          <a:lstStyle/>
          <a:p>
            <a:r>
              <a:rPr lang="en-US" sz="3600" b="1" dirty="0">
                <a:solidFill>
                  <a:srgbClr val="C00000"/>
                </a:solidFill>
                <a:latin typeface="Segoe Print" pitchFamily="2" charset="0"/>
              </a:rPr>
              <a:t>AND HERE IT IS….Soon to be RELEASED! February 7</a:t>
            </a:r>
            <a:r>
              <a:rPr lang="en-US" sz="3600" b="1" baseline="30000" dirty="0">
                <a:solidFill>
                  <a:srgbClr val="C00000"/>
                </a:solidFill>
                <a:latin typeface="Segoe Print" pitchFamily="2" charset="0"/>
              </a:rPr>
              <a:t>th</a:t>
            </a:r>
            <a:r>
              <a:rPr lang="en-US" sz="3600" b="1" dirty="0">
                <a:solidFill>
                  <a:srgbClr val="C00000"/>
                </a:solidFill>
                <a:latin typeface="Segoe Print" pitchFamily="2" charset="0"/>
              </a:rPr>
              <a:t>! </a:t>
            </a:r>
          </a:p>
        </p:txBody>
      </p:sp>
      <p:pic>
        <p:nvPicPr>
          <p:cNvPr id="4" name="Picture 3">
            <a:extLst>
              <a:ext uri="{FF2B5EF4-FFF2-40B4-BE49-F238E27FC236}">
                <a16:creationId xmlns:a16="http://schemas.microsoft.com/office/drawing/2014/main" id="{DE158063-6849-4FE6-AFD5-2468B5297425}"/>
              </a:ext>
            </a:extLst>
          </p:cNvPr>
          <p:cNvPicPr>
            <a:picLocks noChangeAspect="1"/>
          </p:cNvPicPr>
          <p:nvPr/>
        </p:nvPicPr>
        <p:blipFill>
          <a:blip r:embed="rId2"/>
          <a:stretch>
            <a:fillRect/>
          </a:stretch>
        </p:blipFill>
        <p:spPr>
          <a:xfrm>
            <a:off x="1219200" y="1006213"/>
            <a:ext cx="6248400" cy="5775587"/>
          </a:xfrm>
          <a:prstGeom prst="rect">
            <a:avLst/>
          </a:prstGeom>
        </p:spPr>
      </p:pic>
    </p:spTree>
    <p:extLst>
      <p:ext uri="{BB962C8B-B14F-4D97-AF65-F5344CB8AC3E}">
        <p14:creationId xmlns:p14="http://schemas.microsoft.com/office/powerpoint/2010/main" val="168186754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a:solidFill>
                  <a:srgbClr val="C00000"/>
                </a:solidFill>
                <a:latin typeface="Segoe Print" pitchFamily="2" charset="0"/>
              </a:rPr>
              <a:t>English Language Arts</a:t>
            </a:r>
          </a:p>
        </p:txBody>
      </p:sp>
      <p:pic>
        <p:nvPicPr>
          <p:cNvPr id="15" name="Picture 14">
            <a:extLst>
              <a:ext uri="{FF2B5EF4-FFF2-40B4-BE49-F238E27FC236}">
                <a16:creationId xmlns:a16="http://schemas.microsoft.com/office/drawing/2014/main" id="{002DFEE1-7443-45A0-AA50-2BE516915A63}"/>
              </a:ext>
            </a:extLst>
          </p:cNvPr>
          <p:cNvPicPr>
            <a:picLocks noChangeAspect="1"/>
          </p:cNvPicPr>
          <p:nvPr/>
        </p:nvPicPr>
        <p:blipFill>
          <a:blip r:embed="rId2"/>
          <a:stretch>
            <a:fillRect/>
          </a:stretch>
        </p:blipFill>
        <p:spPr>
          <a:xfrm>
            <a:off x="685800" y="1524000"/>
            <a:ext cx="7591909" cy="439578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fontScale="90000"/>
          </a:bodyPr>
          <a:lstStyle/>
          <a:p>
            <a:r>
              <a:rPr lang="en-US" sz="4000" b="1" dirty="0">
                <a:solidFill>
                  <a:srgbClr val="C00000"/>
                </a:solidFill>
                <a:latin typeface="Segoe Print" pitchFamily="2" charset="0"/>
              </a:rPr>
              <a:t>Mathematics</a:t>
            </a:r>
            <a:br>
              <a:rPr lang="en-US" sz="4000" dirty="0"/>
            </a:br>
            <a:endParaRPr lang="en-US" sz="4000" dirty="0"/>
          </a:p>
        </p:txBody>
      </p:sp>
      <p:pic>
        <p:nvPicPr>
          <p:cNvPr id="5" name="Picture 4">
            <a:extLst>
              <a:ext uri="{FF2B5EF4-FFF2-40B4-BE49-F238E27FC236}">
                <a16:creationId xmlns:a16="http://schemas.microsoft.com/office/drawing/2014/main" id="{509A762E-ED12-476F-8EA2-28B7BFC38CBE}"/>
              </a:ext>
            </a:extLst>
          </p:cNvPr>
          <p:cNvPicPr>
            <a:picLocks noChangeAspect="1"/>
          </p:cNvPicPr>
          <p:nvPr/>
        </p:nvPicPr>
        <p:blipFill>
          <a:blip r:embed="rId2"/>
          <a:stretch>
            <a:fillRect/>
          </a:stretch>
        </p:blipFill>
        <p:spPr>
          <a:xfrm>
            <a:off x="990600" y="838200"/>
            <a:ext cx="5023517" cy="59436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lstStyle/>
          <a:p>
            <a:r>
              <a:rPr lang="en-US" sz="3600" b="1" dirty="0">
                <a:solidFill>
                  <a:srgbClr val="C00000"/>
                </a:solidFill>
                <a:latin typeface="Segoe Print" pitchFamily="2" charset="0"/>
              </a:rPr>
              <a:t>Science </a:t>
            </a:r>
          </a:p>
        </p:txBody>
      </p:sp>
      <p:sp>
        <p:nvSpPr>
          <p:cNvPr id="13" name="TextBox 12"/>
          <p:cNvSpPr txBox="1"/>
          <p:nvPr/>
        </p:nvSpPr>
        <p:spPr>
          <a:xfrm>
            <a:off x="2133600" y="2286000"/>
            <a:ext cx="1219200" cy="369332"/>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BB085942-D810-4A2F-9626-37FDC7103457}"/>
              </a:ext>
            </a:extLst>
          </p:cNvPr>
          <p:cNvPicPr>
            <a:picLocks noChangeAspect="1"/>
          </p:cNvPicPr>
          <p:nvPr/>
        </p:nvPicPr>
        <p:blipFill>
          <a:blip r:embed="rId2"/>
          <a:stretch>
            <a:fillRect/>
          </a:stretch>
        </p:blipFill>
        <p:spPr>
          <a:xfrm>
            <a:off x="914400" y="1219200"/>
            <a:ext cx="5715000" cy="537180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rmAutofit/>
          </a:bodyPr>
          <a:lstStyle/>
          <a:p>
            <a:r>
              <a:rPr lang="en-US" sz="3600" b="1" dirty="0">
                <a:solidFill>
                  <a:srgbClr val="C00000"/>
                </a:solidFill>
                <a:latin typeface="Segoe Print" pitchFamily="2" charset="0"/>
              </a:rPr>
              <a:t>Social Studies</a:t>
            </a:r>
          </a:p>
        </p:txBody>
      </p:sp>
      <p:pic>
        <p:nvPicPr>
          <p:cNvPr id="4" name="Picture 3">
            <a:extLst>
              <a:ext uri="{FF2B5EF4-FFF2-40B4-BE49-F238E27FC236}">
                <a16:creationId xmlns:a16="http://schemas.microsoft.com/office/drawing/2014/main" id="{DCDE63FD-9A19-4C96-B62B-940AA336C16E}"/>
              </a:ext>
            </a:extLst>
          </p:cNvPr>
          <p:cNvPicPr>
            <a:picLocks noChangeAspect="1"/>
          </p:cNvPicPr>
          <p:nvPr/>
        </p:nvPicPr>
        <p:blipFill>
          <a:blip r:embed="rId2"/>
          <a:stretch>
            <a:fillRect/>
          </a:stretch>
        </p:blipFill>
        <p:spPr>
          <a:xfrm>
            <a:off x="904875" y="838200"/>
            <a:ext cx="6579411" cy="58531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1066800"/>
            <a:ext cx="8229600" cy="5410200"/>
          </a:xfrm>
        </p:spPr>
        <p:txBody>
          <a:bodyPr/>
          <a:lstStyle/>
          <a:p>
            <a:pPr>
              <a:buFont typeface="Wingdings" pitchFamily="2" charset="2"/>
              <a:buNone/>
            </a:pPr>
            <a:r>
              <a:rPr lang="en-US" sz="1200" dirty="0"/>
              <a:t> 	</a:t>
            </a:r>
          </a:p>
        </p:txBody>
      </p:sp>
      <p:sp>
        <p:nvSpPr>
          <p:cNvPr id="17410" name="Title 1"/>
          <p:cNvSpPr>
            <a:spLocks noGrp="1"/>
          </p:cNvSpPr>
          <p:nvPr>
            <p:ph type="title"/>
          </p:nvPr>
        </p:nvSpPr>
        <p:spPr>
          <a:xfrm>
            <a:off x="609600" y="152400"/>
            <a:ext cx="8229600" cy="762000"/>
          </a:xfrm>
        </p:spPr>
        <p:txBody>
          <a:bodyPr>
            <a:normAutofit/>
          </a:bodyPr>
          <a:lstStyle/>
          <a:p>
            <a:r>
              <a:rPr lang="en-US" sz="4000" dirty="0"/>
              <a:t>      </a:t>
            </a:r>
            <a:r>
              <a:rPr lang="en-US" sz="3600" b="1" dirty="0">
                <a:solidFill>
                  <a:srgbClr val="C00000"/>
                </a:solidFill>
                <a:latin typeface="Segoe Print" pitchFamily="2" charset="0"/>
              </a:rPr>
              <a:t>Reading a transcript</a:t>
            </a:r>
          </a:p>
        </p:txBody>
      </p:sp>
      <p:sp>
        <p:nvSpPr>
          <p:cNvPr id="4" name="Content Placeholder 2"/>
          <p:cNvSpPr txBox="1">
            <a:spLocks/>
          </p:cNvSpPr>
          <p:nvPr/>
        </p:nvSpPr>
        <p:spPr bwMode="auto">
          <a:xfrm>
            <a:off x="762000" y="1143000"/>
            <a:ext cx="79248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0" i="0" u="none" strike="noStrike" kern="0" cap="none" spc="0" normalizeH="0" baseline="0" noProof="0" dirty="0">
                <a:ln>
                  <a:noFill/>
                </a:ln>
                <a:solidFill>
                  <a:schemeClr val="tx1"/>
                </a:solidFill>
                <a:effectLst/>
                <a:uLnTx/>
                <a:uFillTx/>
                <a:latin typeface="+mn-lt"/>
                <a:ea typeface="+mn-ea"/>
                <a:cs typeface="+mn-cs"/>
              </a:rPr>
              <a:t> 	                                   </a:t>
            </a:r>
            <a:r>
              <a:rPr kumimoji="0" lang="en-US" sz="1400" b="0" i="0" u="none" strike="noStrike" kern="0" cap="none" spc="0" normalizeH="0" baseline="0" noProof="0" dirty="0">
                <a:ln>
                  <a:noFill/>
                </a:ln>
                <a:solidFill>
                  <a:schemeClr val="tx1"/>
                </a:solidFill>
                <a:effectLst/>
                <a:uLnTx/>
                <a:uFillTx/>
                <a:latin typeface="+mn-lt"/>
                <a:ea typeface="+mn-ea"/>
                <a:cs typeface="+mn-cs"/>
              </a:rPr>
              <a:t>  SM1   SM2   SM3   SM4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400" b="1" i="0" u="none" strike="noStrike" kern="0" cap="none" spc="0" normalizeH="0" baseline="0" noProof="0" dirty="0">
                <a:ln>
                  <a:noFill/>
                </a:ln>
                <a:solidFill>
                  <a:schemeClr val="tx1"/>
                </a:solidFill>
                <a:effectLst/>
                <a:uLnTx/>
                <a:uFillTx/>
                <a:latin typeface="+mn-lt"/>
                <a:ea typeface="+mn-ea"/>
                <a:cs typeface="+mn-cs"/>
              </a:rPr>
              <a:t>Language Arts       </a:t>
            </a:r>
            <a:r>
              <a:rPr kumimoji="0" lang="en-US" sz="1400" b="0" i="0" u="none" strike="noStrike" kern="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r>
              <a:rPr lang="en-US" sz="1400" kern="0" dirty="0">
                <a:latin typeface="+mn-lt"/>
              </a:rPr>
              <a:t>14</a:t>
            </a:r>
            <a:r>
              <a:rPr kumimoji="0" lang="en-US" sz="1400" b="0" i="0" u="none" strike="noStrike" kern="0" cap="none" spc="0" normalizeH="0" baseline="0" noProof="0" dirty="0">
                <a:ln>
                  <a:noFill/>
                </a:ln>
                <a:solidFill>
                  <a:schemeClr val="tx1"/>
                </a:solidFill>
                <a:effectLst/>
                <a:uLnTx/>
                <a:uFillTx/>
                <a:latin typeface="+mn-lt"/>
                <a:ea typeface="+mn-ea"/>
                <a:cs typeface="+mn-cs"/>
              </a:rPr>
              <a:t>/15 ENG 1:Q         73        80                             1.00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1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r>
              <a:rPr lang="en-US" sz="1400" kern="0" dirty="0">
                <a:latin typeface="+mn-lt"/>
              </a:rPr>
              <a:t>15</a:t>
            </a:r>
            <a:r>
              <a:rPr kumimoji="0" lang="en-US" sz="1400" b="0" i="0" u="none" strike="noStrike" kern="0" cap="none" spc="0" normalizeH="0" baseline="0" noProof="0" dirty="0">
                <a:ln>
                  <a:noFill/>
                </a:ln>
                <a:solidFill>
                  <a:schemeClr val="tx1"/>
                </a:solidFill>
                <a:effectLst/>
                <a:uLnTx/>
                <a:uFillTx/>
                <a:latin typeface="+mn-lt"/>
                <a:ea typeface="+mn-ea"/>
                <a:cs typeface="+mn-cs"/>
              </a:rPr>
              <a:t>/16 ENG 2:H         78       *75                              .50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15/16 ENG 2:R                       84                              .50</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16/17 APENGLAN:P                     64        </a:t>
            </a:r>
            <a:r>
              <a:rPr lang="en-US" sz="1400" kern="0" dirty="0">
                <a:latin typeface="+mn-lt"/>
              </a:rPr>
              <a:t>100</a:t>
            </a:r>
            <a:r>
              <a:rPr kumimoji="0" lang="en-US" sz="1400" b="0" i="0" u="none" strike="noStrike" kern="0" cap="none" spc="0" normalizeH="0" baseline="0" noProof="0" dirty="0">
                <a:ln>
                  <a:noFill/>
                </a:ln>
                <a:solidFill>
                  <a:schemeClr val="tx1"/>
                </a:solidFill>
                <a:effectLst/>
                <a:uLnTx/>
                <a:uFillTx/>
                <a:latin typeface="+mn-lt"/>
                <a:ea typeface="+mn-ea"/>
                <a:cs typeface="+mn-cs"/>
              </a:rPr>
              <a:t>        .50</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400" b="1" i="0" u="none" strike="noStrike" kern="0" cap="none" spc="0" normalizeH="0" baseline="0" noProof="0" dirty="0">
                <a:ln>
                  <a:noFill/>
                </a:ln>
                <a:solidFill>
                  <a:schemeClr val="tx1"/>
                </a:solidFill>
                <a:effectLst/>
                <a:uLnTx/>
                <a:uFillTx/>
                <a:latin typeface="+mn-lt"/>
                <a:ea typeface="+mn-ea"/>
                <a:cs typeface="+mn-cs"/>
              </a:rPr>
              <a:t>Speech              </a:t>
            </a:r>
            <a:r>
              <a:rPr kumimoji="0" lang="en-US" sz="1400" b="0" i="0" u="none" strike="noStrike" kern="0" cap="none" spc="0" normalizeH="0" baseline="0" noProof="0" dirty="0">
                <a:ln>
                  <a:noFill/>
                </a:ln>
                <a:solidFill>
                  <a:schemeClr val="tx1"/>
                </a:solidFill>
                <a:effectLst/>
                <a:uLnTx/>
                <a:uFillTx/>
                <a:latin typeface="+mn-lt"/>
                <a:ea typeface="+mn-ea"/>
                <a:cs typeface="+mn-cs"/>
              </a:rPr>
              <a:t>                            </a:t>
            </a:r>
            <a:r>
              <a:rPr kumimoji="0" lang="en-US" sz="1400" b="1" i="0" u="none" strike="noStrike" kern="0" cap="none" spc="0" normalizeH="0" baseline="0" noProof="0" dirty="0">
                <a:ln>
                  <a:noFill/>
                </a:ln>
                <a:solidFill>
                  <a:schemeClr val="tx1"/>
                </a:solidFill>
                <a:effectLst/>
                <a:uLnTx/>
                <a:uFillTx/>
                <a:latin typeface="+mn-lt"/>
                <a:ea typeface="+mn-ea"/>
                <a:cs typeface="+mn-cs"/>
              </a:rPr>
              <a:t>        </a:t>
            </a:r>
            <a:endParaRPr kumimoji="0" lang="en-US" sz="1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r>
              <a:rPr lang="en-US" sz="1400" kern="0" dirty="0">
                <a:latin typeface="+mn-lt"/>
              </a:rPr>
              <a:t>13</a:t>
            </a:r>
            <a:r>
              <a:rPr kumimoji="0" lang="en-US" sz="1400" b="0" i="0" u="none" strike="noStrike" kern="0" cap="none" spc="0" normalizeH="0" baseline="0" noProof="0" dirty="0">
                <a:ln>
                  <a:noFill/>
                </a:ln>
                <a:solidFill>
                  <a:schemeClr val="tx1"/>
                </a:solidFill>
                <a:effectLst/>
                <a:uLnTx/>
                <a:uFillTx/>
                <a:latin typeface="+mn-lt"/>
                <a:ea typeface="+mn-ea"/>
                <a:cs typeface="+mn-cs"/>
              </a:rPr>
              <a:t>/14 COMMAPP  J                                   85         .50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400" b="1" i="0" u="none" strike="noStrike" kern="0" cap="none" spc="0" normalizeH="0" baseline="0" noProof="0" dirty="0">
                <a:ln>
                  <a:noFill/>
                </a:ln>
                <a:solidFill>
                  <a:schemeClr val="tx1"/>
                </a:solidFill>
                <a:effectLst/>
                <a:uLnTx/>
                <a:uFillTx/>
                <a:latin typeface="+mn-lt"/>
                <a:ea typeface="+mn-ea"/>
                <a:cs typeface="+mn-cs"/>
              </a:rPr>
              <a:t>Mathematics         </a:t>
            </a:r>
            <a:r>
              <a:rPr kumimoji="0" lang="en-US" sz="1400" b="0" i="0" u="none" strike="noStrike" kern="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r>
              <a:rPr lang="en-US" sz="1400" kern="0" dirty="0">
                <a:latin typeface="+mn-lt"/>
              </a:rPr>
              <a:t>14</a:t>
            </a:r>
            <a:r>
              <a:rPr kumimoji="0" lang="en-US" sz="1400" b="0" i="0" u="none" strike="noStrike" kern="0" cap="none" spc="0" normalizeH="0" baseline="0" noProof="0" dirty="0">
                <a:ln>
                  <a:noFill/>
                </a:ln>
                <a:solidFill>
                  <a:schemeClr val="tx1"/>
                </a:solidFill>
                <a:effectLst/>
                <a:uLnTx/>
                <a:uFillTx/>
                <a:latin typeface="+mn-lt"/>
                <a:ea typeface="+mn-ea"/>
                <a:cs typeface="+mn-cs"/>
              </a:rPr>
              <a:t>/15</a:t>
            </a:r>
            <a:r>
              <a:rPr kumimoji="0" lang="en-US" sz="1400" b="0" i="0" u="none" strike="noStrike" kern="0" cap="none" spc="0" normalizeH="0" noProof="0" dirty="0">
                <a:ln>
                  <a:noFill/>
                </a:ln>
                <a:solidFill>
                  <a:schemeClr val="tx1"/>
                </a:solidFill>
                <a:effectLst/>
                <a:uLnTx/>
                <a:uFillTx/>
                <a:latin typeface="+mn-lt"/>
                <a:ea typeface="+mn-ea"/>
                <a:cs typeface="+mn-cs"/>
              </a:rPr>
              <a:t> </a:t>
            </a:r>
            <a:r>
              <a:rPr kumimoji="0" lang="en-US" sz="1400" b="0" i="0" u="none" strike="noStrike" kern="0" cap="none" spc="0" normalizeH="0" baseline="0" noProof="0" dirty="0">
                <a:ln>
                  <a:noFill/>
                </a:ln>
                <a:solidFill>
                  <a:schemeClr val="tx1"/>
                </a:solidFill>
                <a:effectLst/>
                <a:uLnTx/>
                <a:uFillTx/>
                <a:latin typeface="+mn-lt"/>
                <a:ea typeface="+mn-ea"/>
                <a:cs typeface="+mn-cs"/>
              </a:rPr>
              <a:t> ALG 1             70       75        </a:t>
            </a:r>
            <a:r>
              <a:rPr lang="en-US" sz="1400" kern="0" dirty="0">
                <a:latin typeface="+mn-lt"/>
              </a:rPr>
              <a:t>   </a:t>
            </a:r>
            <a:r>
              <a:rPr kumimoji="0" lang="en-US" sz="1400" b="0" i="0" u="none" strike="noStrike" kern="0" cap="none" spc="0" normalizeH="0" noProof="0" dirty="0">
                <a:ln>
                  <a:noFill/>
                </a:ln>
                <a:solidFill>
                  <a:schemeClr val="tx1"/>
                </a:solidFill>
                <a:effectLst/>
                <a:uLnTx/>
                <a:uFillTx/>
                <a:latin typeface="+mn-lt"/>
                <a:ea typeface="+mn-ea"/>
                <a:cs typeface="+mn-cs"/>
              </a:rPr>
              <a:t>                   </a:t>
            </a:r>
            <a:r>
              <a:rPr kumimoji="0" lang="en-US" sz="1400" b="0" i="0" u="none" strike="noStrike" kern="0" cap="none" spc="0" normalizeH="0" baseline="0" noProof="0" dirty="0">
                <a:ln>
                  <a:noFill/>
                </a:ln>
                <a:solidFill>
                  <a:schemeClr val="tx1"/>
                </a:solidFill>
                <a:effectLst/>
                <a:uLnTx/>
                <a:uFillTx/>
                <a:latin typeface="+mn-lt"/>
                <a:ea typeface="+mn-ea"/>
                <a:cs typeface="+mn-cs"/>
              </a:rPr>
              <a:t>1.00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p>
          <a:p>
            <a:pPr marL="342900" lvl="0" indent="-342900" eaLnBrk="1" hangingPunct="1">
              <a:spcBef>
                <a:spcPct val="20000"/>
              </a:spcBef>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r>
              <a:rPr lang="en-US" sz="1400" kern="0" noProof="0" dirty="0">
                <a:latin typeface="+mn-lt"/>
              </a:rPr>
              <a:t>14</a:t>
            </a:r>
            <a:r>
              <a:rPr lang="en-US" sz="1400" kern="0" dirty="0">
                <a:latin typeface="+mn-lt"/>
              </a:rPr>
              <a:t>/15 GEOM:Q        	                     82      92         1.00</a:t>
            </a:r>
            <a:endParaRPr kumimoji="0" lang="en-US" sz="1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r>
              <a:rPr kumimoji="0" lang="en-US" sz="1400" b="1" i="0" u="none" strike="noStrike" kern="0" cap="none" spc="0" normalizeH="0" baseline="0" noProof="0" dirty="0">
                <a:ln>
                  <a:noFill/>
                </a:ln>
                <a:solidFill>
                  <a:schemeClr val="tx1"/>
                </a:solidFill>
                <a:effectLst/>
                <a:uLnTx/>
                <a:uFillTx/>
                <a:latin typeface="+mn-lt"/>
                <a:ea typeface="+mn-ea"/>
                <a:cs typeface="+mn-cs"/>
              </a:rPr>
              <a:t> </a:t>
            </a:r>
            <a:endParaRPr kumimoji="0" lang="en-US" sz="1400" b="0" i="0" u="none" strike="noStrike" kern="0" cap="none" spc="0" normalizeH="0" baseline="0" noProof="0" dirty="0">
              <a:ln>
                <a:noFill/>
              </a:ln>
              <a:solidFill>
                <a:schemeClr val="tx1"/>
              </a:solidFill>
              <a:effectLst/>
              <a:uLnTx/>
              <a:uFillTx/>
              <a:latin typeface="+mn-lt"/>
              <a:ea typeface="+mn-ea"/>
              <a:cs typeface="+mn-cs"/>
            </a:endParaRPr>
          </a:p>
          <a:p>
            <a:pPr marL="342900" lvl="0" indent="-342900" eaLnBrk="1" hangingPunct="1">
              <a:spcBef>
                <a:spcPct val="20000"/>
              </a:spcBef>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r>
              <a:rPr lang="en-US" sz="1400" kern="0" dirty="0">
                <a:latin typeface="+mn-lt"/>
              </a:rPr>
              <a:t>15/16  ALG 2                                   88       80        1.00 </a:t>
            </a:r>
            <a:endParaRPr kumimoji="0" lang="en-US" sz="1400" b="0" i="0" u="none" strike="noStrike" kern="0" cap="none" spc="0" normalizeH="0" baseline="0" noProof="0" dirty="0">
              <a:ln>
                <a:noFill/>
              </a:ln>
              <a:solidFill>
                <a:schemeClr val="tx1"/>
              </a:solidFill>
              <a:effectLst/>
              <a:uLnTx/>
              <a:uFillTx/>
              <a:latin typeface="+mn-lt"/>
              <a:ea typeface="+mn-ea"/>
              <a:cs typeface="+mn-cs"/>
            </a:endParaRPr>
          </a:p>
          <a:p>
            <a:pPr marL="342900" lvl="0" indent="-342900" eaLnBrk="1" hangingPunct="1">
              <a:spcBef>
                <a:spcPct val="20000"/>
              </a:spcBef>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16/17 PRE CALC        69      74                              1.00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0" i="0" u="none" strike="noStrike" kern="0" cap="none" spc="0" normalizeH="0" baseline="0" noProof="0" dirty="0">
                <a:ln>
                  <a:noFill/>
                </a:ln>
                <a:solidFill>
                  <a:schemeClr val="tx1"/>
                </a:solidFill>
                <a:effectLst/>
                <a:uLnTx/>
                <a:uFillTx/>
                <a:latin typeface="+mn-lt"/>
                <a:ea typeface="+mn-ea"/>
                <a:cs typeface="+mn-cs"/>
              </a:rPr>
              <a:t> </a:t>
            </a:r>
          </a:p>
        </p:txBody>
      </p:sp>
      <p:cxnSp>
        <p:nvCxnSpPr>
          <p:cNvPr id="6" name="Straight Arrow Connector 5"/>
          <p:cNvCxnSpPr>
            <a:cxnSpLocks noChangeShapeType="1"/>
          </p:cNvCxnSpPr>
          <p:nvPr/>
        </p:nvCxnSpPr>
        <p:spPr bwMode="auto">
          <a:xfrm rot="10800000" flipV="1">
            <a:off x="4038600" y="1447801"/>
            <a:ext cx="2286000" cy="609600"/>
          </a:xfrm>
          <a:prstGeom prst="straightConnector1">
            <a:avLst/>
          </a:prstGeom>
          <a:noFill/>
          <a:ln w="38100" algn="ctr">
            <a:solidFill>
              <a:srgbClr val="FF0000"/>
            </a:solidFill>
            <a:round/>
            <a:headEnd/>
            <a:tailEnd type="arrow" w="med" len="med"/>
          </a:ln>
          <a:effectLst>
            <a:outerShdw dist="23000" dir="5400000" rotWithShape="0">
              <a:srgbClr val="000000">
                <a:alpha val="34999"/>
              </a:srgbClr>
            </a:outerShdw>
          </a:effectLst>
        </p:spPr>
      </p:cxnSp>
      <p:sp>
        <p:nvSpPr>
          <p:cNvPr id="11" name="Oval 13"/>
          <p:cNvSpPr>
            <a:spLocks noChangeArrowheads="1"/>
          </p:cNvSpPr>
          <p:nvPr/>
        </p:nvSpPr>
        <p:spPr bwMode="auto">
          <a:xfrm>
            <a:off x="2819400" y="2133600"/>
            <a:ext cx="762000" cy="228600"/>
          </a:xfrm>
          <a:prstGeom prst="ellipse">
            <a:avLst/>
          </a:prstGeom>
          <a:noFill/>
          <a:ln w="25400">
            <a:solidFill>
              <a:srgbClr val="CC0000"/>
            </a:solidFill>
            <a:round/>
            <a:headEnd/>
            <a:tailEnd/>
          </a:ln>
          <a:effectLst/>
        </p:spPr>
        <p:txBody>
          <a:bodyPr wrap="none" anchor="ctr"/>
          <a:lstStyle/>
          <a:p>
            <a:r>
              <a:rPr lang="en-US" dirty="0"/>
              <a:t> </a:t>
            </a:r>
          </a:p>
        </p:txBody>
      </p:sp>
      <p:sp>
        <p:nvSpPr>
          <p:cNvPr id="12" name="Oval 13"/>
          <p:cNvSpPr>
            <a:spLocks noChangeArrowheads="1"/>
          </p:cNvSpPr>
          <p:nvPr/>
        </p:nvSpPr>
        <p:spPr bwMode="auto">
          <a:xfrm>
            <a:off x="3352800" y="3124199"/>
            <a:ext cx="914400" cy="275823"/>
          </a:xfrm>
          <a:prstGeom prst="ellipse">
            <a:avLst/>
          </a:prstGeom>
          <a:noFill/>
          <a:ln w="25400">
            <a:solidFill>
              <a:srgbClr val="CC0000"/>
            </a:solidFill>
            <a:round/>
            <a:headEnd/>
            <a:tailEnd/>
          </a:ln>
          <a:effectLst/>
        </p:spPr>
        <p:txBody>
          <a:bodyPr wrap="none" anchor="ctr"/>
          <a:lstStyle/>
          <a:p>
            <a:endParaRPr lang="en-US" dirty="0"/>
          </a:p>
        </p:txBody>
      </p:sp>
      <p:cxnSp>
        <p:nvCxnSpPr>
          <p:cNvPr id="13" name="Straight Arrow Connector 12"/>
          <p:cNvCxnSpPr>
            <a:cxnSpLocks noChangeShapeType="1"/>
          </p:cNvCxnSpPr>
          <p:nvPr/>
        </p:nvCxnSpPr>
        <p:spPr bwMode="auto">
          <a:xfrm flipH="1" flipV="1">
            <a:off x="4343400" y="3428999"/>
            <a:ext cx="1752600" cy="521733"/>
          </a:xfrm>
          <a:prstGeom prst="straightConnector1">
            <a:avLst/>
          </a:prstGeom>
          <a:noFill/>
          <a:ln w="38100" algn="ctr">
            <a:solidFill>
              <a:srgbClr val="FF0000"/>
            </a:solidFill>
            <a:round/>
            <a:headEnd/>
            <a:tailEnd type="arrow" w="med" len="med"/>
          </a:ln>
          <a:effectLst>
            <a:outerShdw dist="23000" dir="5400000" rotWithShape="0">
              <a:srgbClr val="000000">
                <a:alpha val="34999"/>
              </a:srgbClr>
            </a:outerShdw>
          </a:effectLst>
        </p:spPr>
      </p:cxnSp>
      <p:sp>
        <p:nvSpPr>
          <p:cNvPr id="14" name="Oval 13"/>
          <p:cNvSpPr>
            <a:spLocks noChangeArrowheads="1"/>
          </p:cNvSpPr>
          <p:nvPr/>
        </p:nvSpPr>
        <p:spPr bwMode="auto">
          <a:xfrm>
            <a:off x="2590800" y="6172200"/>
            <a:ext cx="762000" cy="304800"/>
          </a:xfrm>
          <a:prstGeom prst="ellipse">
            <a:avLst/>
          </a:prstGeom>
          <a:noFill/>
          <a:ln w="25400">
            <a:solidFill>
              <a:srgbClr val="CC0000"/>
            </a:solidFill>
            <a:round/>
            <a:headEnd/>
            <a:tailEnd/>
          </a:ln>
          <a:effectLst/>
        </p:spPr>
        <p:txBody>
          <a:bodyPr wrap="none" anchor="ctr"/>
          <a:lstStyle/>
          <a:p>
            <a:endParaRPr lang="en-US" dirty="0"/>
          </a:p>
        </p:txBody>
      </p:sp>
      <p:sp>
        <p:nvSpPr>
          <p:cNvPr id="15" name="Oval 13"/>
          <p:cNvSpPr>
            <a:spLocks noChangeArrowheads="1"/>
          </p:cNvSpPr>
          <p:nvPr/>
        </p:nvSpPr>
        <p:spPr bwMode="auto">
          <a:xfrm>
            <a:off x="4267200" y="6248400"/>
            <a:ext cx="762000" cy="228600"/>
          </a:xfrm>
          <a:prstGeom prst="ellipse">
            <a:avLst/>
          </a:prstGeom>
          <a:noFill/>
          <a:ln w="25400">
            <a:solidFill>
              <a:srgbClr val="CC0000"/>
            </a:solidFill>
            <a:round/>
            <a:headEnd/>
            <a:tailEnd/>
          </a:ln>
          <a:effectLst/>
        </p:spPr>
        <p:txBody>
          <a:bodyPr wrap="none" anchor="ctr"/>
          <a:lstStyle/>
          <a:p>
            <a:endParaRPr lang="en-US" dirty="0"/>
          </a:p>
        </p:txBody>
      </p:sp>
      <p:cxnSp>
        <p:nvCxnSpPr>
          <p:cNvPr id="16" name="Straight Arrow Connector 15"/>
          <p:cNvCxnSpPr>
            <a:cxnSpLocks noChangeShapeType="1"/>
          </p:cNvCxnSpPr>
          <p:nvPr/>
        </p:nvCxnSpPr>
        <p:spPr bwMode="auto">
          <a:xfrm rot="5400000">
            <a:off x="4495800" y="4572000"/>
            <a:ext cx="2057400" cy="1143000"/>
          </a:xfrm>
          <a:prstGeom prst="straightConnector1">
            <a:avLst/>
          </a:prstGeom>
          <a:noFill/>
          <a:ln w="38100" algn="ctr">
            <a:solidFill>
              <a:srgbClr val="FF0000"/>
            </a:solidFill>
            <a:round/>
            <a:headEnd/>
            <a:tailEnd type="arrow" w="med" len="med"/>
          </a:ln>
          <a:effectLst>
            <a:outerShdw dist="23000" dir="5400000" rotWithShape="0">
              <a:srgbClr val="000000">
                <a:alpha val="34999"/>
              </a:srgbClr>
            </a:outerShdw>
          </a:effectLst>
        </p:spPr>
      </p:cxnSp>
      <p:sp>
        <p:nvSpPr>
          <p:cNvPr id="22" name="TextBox 21"/>
          <p:cNvSpPr txBox="1"/>
          <p:nvPr/>
        </p:nvSpPr>
        <p:spPr>
          <a:xfrm>
            <a:off x="6324600" y="1219200"/>
            <a:ext cx="2362200" cy="369332"/>
          </a:xfrm>
          <a:prstGeom prst="rect">
            <a:avLst/>
          </a:prstGeom>
          <a:noFill/>
        </p:spPr>
        <p:txBody>
          <a:bodyPr wrap="square" rtlCol="0">
            <a:spAutoFit/>
          </a:bodyPr>
          <a:lstStyle/>
          <a:p>
            <a:r>
              <a:rPr lang="en-US" dirty="0"/>
              <a:t>Loss of Credit</a:t>
            </a:r>
          </a:p>
        </p:txBody>
      </p:sp>
      <p:sp>
        <p:nvSpPr>
          <p:cNvPr id="23" name="TextBox 22"/>
          <p:cNvSpPr txBox="1"/>
          <p:nvPr/>
        </p:nvSpPr>
        <p:spPr>
          <a:xfrm>
            <a:off x="6172200" y="3821668"/>
            <a:ext cx="2362200" cy="369332"/>
          </a:xfrm>
          <a:prstGeom prst="rect">
            <a:avLst/>
          </a:prstGeom>
          <a:noFill/>
        </p:spPr>
        <p:txBody>
          <a:bodyPr wrap="square" rtlCol="0">
            <a:spAutoFit/>
          </a:bodyPr>
          <a:lstStyle/>
          <a:p>
            <a:r>
              <a:rPr lang="en-US" dirty="0"/>
              <a:t>Averaging Policy</a:t>
            </a:r>
          </a:p>
        </p:txBody>
      </p:sp>
    </p:spTree>
    <p:extLst>
      <p:ext uri="{BB962C8B-B14F-4D97-AF65-F5344CB8AC3E}">
        <p14:creationId xmlns:p14="http://schemas.microsoft.com/office/powerpoint/2010/main" val="153981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anim calcmode="lin" valueType="num">
                                      <p:cBhvr additive="base">
                                        <p:cTn id="13" dur="20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3" end="13"/>
                                            </p:txEl>
                                          </p:spTgt>
                                        </p:tgtEl>
                                        <p:attrNameLst>
                                          <p:attrName>style.visibility</p:attrName>
                                        </p:attrNameLst>
                                      </p:cBhvr>
                                      <p:to>
                                        <p:strVal val="visible"/>
                                      </p:to>
                                    </p:set>
                                    <p:anim calcmode="lin" valueType="num">
                                      <p:cBhvr additive="base">
                                        <p:cTn id="19" dur="20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500"/>
                                  </p:stCondLst>
                                  <p:iterate type="wd">
                                    <p:tmPct val="120000"/>
                                  </p:iterate>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50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blinds(horizontal)">
                                      <p:cBhvr>
                                        <p:cTn id="30" dur="20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100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blinds(horizontal)">
                                      <p:cBhvr>
                                        <p:cTn id="35" dur="20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1000"/>
                                  </p:stCondLst>
                                  <p:childTnLst>
                                    <p:set>
                                      <p:cBhvr>
                                        <p:cTn id="39" dur="1" fill="hold">
                                          <p:stCondLst>
                                            <p:cond delay="0"/>
                                          </p:stCondLst>
                                        </p:cTn>
                                        <p:tgtEl>
                                          <p:spTgt spid="11"/>
                                        </p:tgtEl>
                                        <p:attrNameLst>
                                          <p:attrName>style.visibility</p:attrName>
                                        </p:attrNameLst>
                                      </p:cBhvr>
                                      <p:to>
                                        <p:strVal val="visible"/>
                                      </p:to>
                                    </p:set>
                                    <p:animEffect transition="in" filter="box(in)">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ox(in)">
                                      <p:cBhvr>
                                        <p:cTn id="45" dur="1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Effect transition="in" filter="box(in)">
                                      <p:cBhvr>
                                        <p:cTn id="50" dur="1000"/>
                                        <p:tgtEl>
                                          <p:spTgt spid="22">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2000" fill="hold"/>
                                        <p:tgtEl>
                                          <p:spTgt spid="22">
                                            <p:txEl>
                                              <p:pRg st="0" end="0"/>
                                            </p:txEl>
                                          </p:spTgt>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animEffect transition="in" filter="checkerboard(across)">
                                      <p:cBhvr>
                                        <p:cTn id="59" dur="500"/>
                                        <p:tgtEl>
                                          <p:spTgt spid="4">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4">
                                            <p:txEl>
                                              <p:pRg st="8" end="8"/>
                                            </p:txEl>
                                          </p:spTgt>
                                        </p:tgtEl>
                                        <p:attrNameLst>
                                          <p:attrName>style.visibility</p:attrName>
                                        </p:attrNameLst>
                                      </p:cBhvr>
                                      <p:to>
                                        <p:strVal val="visible"/>
                                      </p:to>
                                    </p:set>
                                    <p:animEffect transition="in" filter="checkerboard(across)">
                                      <p:cBhvr>
                                        <p:cTn id="64" dur="500"/>
                                        <p:tgtEl>
                                          <p:spTgt spid="4">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69" dur="500"/>
                                        <p:tgtEl>
                                          <p:spTgt spid="4">
                                            <p:txEl>
                                              <p:pRg st="11" end="1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nodeType="clickEffect">
                                  <p:stCondLst>
                                    <p:cond delay="0"/>
                                  </p:stCondLst>
                                  <p:childTnLst>
                                    <p:set>
                                      <p:cBhvr>
                                        <p:cTn id="73" dur="1" fill="hold">
                                          <p:stCondLst>
                                            <p:cond delay="0"/>
                                          </p:stCondLst>
                                        </p:cTn>
                                        <p:tgtEl>
                                          <p:spTgt spid="4">
                                            <p:txEl>
                                              <p:pRg st="14" end="14"/>
                                            </p:txEl>
                                          </p:spTgt>
                                        </p:tgtEl>
                                        <p:attrNameLst>
                                          <p:attrName>style.visibility</p:attrName>
                                        </p:attrNameLst>
                                      </p:cBhvr>
                                      <p:to>
                                        <p:strVal val="visible"/>
                                      </p:to>
                                    </p:set>
                                    <p:animEffect transition="in" filter="checkerboard(across)">
                                      <p:cBhvr>
                                        <p:cTn id="74" dur="500"/>
                                        <p:tgtEl>
                                          <p:spTgt spid="4">
                                            <p:txEl>
                                              <p:pRg st="14" end="14"/>
                                            </p:txEl>
                                          </p:spTgt>
                                        </p:tgtEl>
                                      </p:cBhvr>
                                    </p:animEffect>
                                  </p:childTnLst>
                                </p:cTn>
                              </p:par>
                              <p:par>
                                <p:cTn id="75" presetID="5" presetClass="entr" presetSubtype="10" fill="hold" nodeType="withEffect">
                                  <p:stCondLst>
                                    <p:cond delay="0"/>
                                  </p:stCondLst>
                                  <p:childTnLst>
                                    <p:set>
                                      <p:cBhvr>
                                        <p:cTn id="76" dur="1" fill="hold">
                                          <p:stCondLst>
                                            <p:cond delay="0"/>
                                          </p:stCondLst>
                                        </p:cTn>
                                        <p:tgtEl>
                                          <p:spTgt spid="4">
                                            <p:txEl>
                                              <p:pRg st="15" end="15"/>
                                            </p:txEl>
                                          </p:spTgt>
                                        </p:tgtEl>
                                        <p:attrNameLst>
                                          <p:attrName>style.visibility</p:attrName>
                                        </p:attrNameLst>
                                      </p:cBhvr>
                                      <p:to>
                                        <p:strVal val="visible"/>
                                      </p:to>
                                    </p:set>
                                    <p:animEffect transition="in" filter="checkerboard(across)">
                                      <p:cBhvr>
                                        <p:cTn id="77" dur="500"/>
                                        <p:tgtEl>
                                          <p:spTgt spid="4">
                                            <p:txEl>
                                              <p:pRg st="15" end="15"/>
                                            </p:txEl>
                                          </p:spTgt>
                                        </p:tgtEl>
                                      </p:cBhvr>
                                    </p:animEffect>
                                  </p:childTnLst>
                                </p:cTn>
                              </p:par>
                              <p:par>
                                <p:cTn id="78" presetID="5" presetClass="entr" presetSubtype="10" fill="hold" nodeType="withEffect">
                                  <p:stCondLst>
                                    <p:cond delay="0"/>
                                  </p:stCondLst>
                                  <p:childTnLst>
                                    <p:set>
                                      <p:cBhvr>
                                        <p:cTn id="79" dur="1" fill="hold">
                                          <p:stCondLst>
                                            <p:cond delay="0"/>
                                          </p:stCondLst>
                                        </p:cTn>
                                        <p:tgtEl>
                                          <p:spTgt spid="4">
                                            <p:txEl>
                                              <p:pRg st="16" end="16"/>
                                            </p:txEl>
                                          </p:spTgt>
                                        </p:tgtEl>
                                        <p:attrNameLst>
                                          <p:attrName>style.visibility</p:attrName>
                                        </p:attrNameLst>
                                      </p:cBhvr>
                                      <p:to>
                                        <p:strVal val="visible"/>
                                      </p:to>
                                    </p:set>
                                    <p:animEffect transition="in" filter="checkerboard(across)">
                                      <p:cBhvr>
                                        <p:cTn id="80" dur="500"/>
                                        <p:tgtEl>
                                          <p:spTgt spid="4">
                                            <p:txEl>
                                              <p:pRg st="16" end="16"/>
                                            </p:txEl>
                                          </p:spTgt>
                                        </p:tgtEl>
                                      </p:cBhvr>
                                    </p:animEffect>
                                  </p:childTnLst>
                                </p:cTn>
                              </p:par>
                              <p:par>
                                <p:cTn id="81" presetID="5" presetClass="entr" presetSubtype="10" fill="hold" nodeType="withEffect">
                                  <p:stCondLst>
                                    <p:cond delay="0"/>
                                  </p:stCondLst>
                                  <p:childTnLst>
                                    <p:set>
                                      <p:cBhvr>
                                        <p:cTn id="82" dur="1" fill="hold">
                                          <p:stCondLst>
                                            <p:cond delay="0"/>
                                          </p:stCondLst>
                                        </p:cTn>
                                        <p:tgtEl>
                                          <p:spTgt spid="4">
                                            <p:txEl>
                                              <p:pRg st="17" end="17"/>
                                            </p:txEl>
                                          </p:spTgt>
                                        </p:tgtEl>
                                        <p:attrNameLst>
                                          <p:attrName>style.visibility</p:attrName>
                                        </p:attrNameLst>
                                      </p:cBhvr>
                                      <p:to>
                                        <p:strVal val="visible"/>
                                      </p:to>
                                    </p:set>
                                    <p:animEffect transition="in" filter="checkerboard(across)">
                                      <p:cBhvr>
                                        <p:cTn id="83" dur="500"/>
                                        <p:tgtEl>
                                          <p:spTgt spid="4">
                                            <p:txEl>
                                              <p:pRg st="17" end="17"/>
                                            </p:txEl>
                                          </p:spTgt>
                                        </p:tgtEl>
                                      </p:cBhvr>
                                    </p:animEffect>
                                  </p:childTnLst>
                                </p:cTn>
                              </p:par>
                              <p:par>
                                <p:cTn id="84" presetID="5" presetClass="entr" presetSubtype="10" fill="hold" nodeType="withEffect">
                                  <p:stCondLst>
                                    <p:cond delay="0"/>
                                  </p:stCondLst>
                                  <p:childTnLst>
                                    <p:set>
                                      <p:cBhvr>
                                        <p:cTn id="85" dur="1" fill="hold">
                                          <p:stCondLst>
                                            <p:cond delay="0"/>
                                          </p:stCondLst>
                                        </p:cTn>
                                        <p:tgtEl>
                                          <p:spTgt spid="4">
                                            <p:txEl>
                                              <p:pRg st="18" end="18"/>
                                            </p:txEl>
                                          </p:spTgt>
                                        </p:tgtEl>
                                        <p:attrNameLst>
                                          <p:attrName>style.visibility</p:attrName>
                                        </p:attrNameLst>
                                      </p:cBhvr>
                                      <p:to>
                                        <p:strVal val="visible"/>
                                      </p:to>
                                    </p:set>
                                    <p:animEffect transition="in" filter="checkerboard(across)">
                                      <p:cBhvr>
                                        <p:cTn id="86" dur="500"/>
                                        <p:tgtEl>
                                          <p:spTgt spid="4">
                                            <p:txEl>
                                              <p:pRg st="18" end="18"/>
                                            </p:txEl>
                                          </p:spTgt>
                                        </p:tgtEl>
                                      </p:cBhvr>
                                    </p:animEffect>
                                  </p:childTnLst>
                                </p:cTn>
                              </p:par>
                              <p:par>
                                <p:cTn id="87" presetID="5" presetClass="entr" presetSubtype="10" fill="hold" nodeType="withEffect">
                                  <p:stCondLst>
                                    <p:cond delay="0"/>
                                  </p:stCondLst>
                                  <p:childTnLst>
                                    <p:set>
                                      <p:cBhvr>
                                        <p:cTn id="88" dur="1" fill="hold">
                                          <p:stCondLst>
                                            <p:cond delay="0"/>
                                          </p:stCondLst>
                                        </p:cTn>
                                        <p:tgtEl>
                                          <p:spTgt spid="4">
                                            <p:txEl>
                                              <p:pRg st="19" end="19"/>
                                            </p:txEl>
                                          </p:spTgt>
                                        </p:tgtEl>
                                        <p:attrNameLst>
                                          <p:attrName>style.visibility</p:attrName>
                                        </p:attrNameLst>
                                      </p:cBhvr>
                                      <p:to>
                                        <p:strVal val="visible"/>
                                      </p:to>
                                    </p:set>
                                    <p:animEffect transition="in" filter="checkerboard(across)">
                                      <p:cBhvr>
                                        <p:cTn id="89" dur="500"/>
                                        <p:tgtEl>
                                          <p:spTgt spid="4">
                                            <p:txEl>
                                              <p:pRg st="19" end="19"/>
                                            </p:txEl>
                                          </p:spTgt>
                                        </p:tgtEl>
                                      </p:cBhvr>
                                    </p:animEffect>
                                  </p:childTnLst>
                                </p:cTn>
                              </p:par>
                              <p:par>
                                <p:cTn id="90" presetID="5" presetClass="entr" presetSubtype="10" fill="hold" nodeType="withEffect">
                                  <p:stCondLst>
                                    <p:cond delay="0"/>
                                  </p:stCondLst>
                                  <p:childTnLst>
                                    <p:set>
                                      <p:cBhvr>
                                        <p:cTn id="91" dur="1" fill="hold">
                                          <p:stCondLst>
                                            <p:cond delay="0"/>
                                          </p:stCondLst>
                                        </p:cTn>
                                        <p:tgtEl>
                                          <p:spTgt spid="4">
                                            <p:txEl>
                                              <p:pRg st="20" end="20"/>
                                            </p:txEl>
                                          </p:spTgt>
                                        </p:tgtEl>
                                        <p:attrNameLst>
                                          <p:attrName>style.visibility</p:attrName>
                                        </p:attrNameLst>
                                      </p:cBhvr>
                                      <p:to>
                                        <p:strVal val="visible"/>
                                      </p:to>
                                    </p:set>
                                    <p:animEffect transition="in" filter="checkerboard(across)">
                                      <p:cBhvr>
                                        <p:cTn id="92" dur="500"/>
                                        <p:tgtEl>
                                          <p:spTgt spid="4">
                                            <p:txEl>
                                              <p:pRg st="20" end="2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box(in)">
                                      <p:cBhvr>
                                        <p:cTn id="97" dur="500"/>
                                        <p:tgtEl>
                                          <p:spTgt spid="12"/>
                                        </p:tgtEl>
                                      </p:cBhvr>
                                    </p:animEffect>
                                  </p:childTnLst>
                                </p:cTn>
                              </p:par>
                              <p:par>
                                <p:cTn id="98" presetID="4" presetClass="entr" presetSubtype="16" fill="hold" grpId="0"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box(in)">
                                      <p:cBhvr>
                                        <p:cTn id="100" dur="500"/>
                                        <p:tgtEl>
                                          <p:spTgt spid="14"/>
                                        </p:tgtEl>
                                      </p:cBhvr>
                                    </p:animEffec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grpId="1" nodeType="click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box(in)">
                                      <p:cBhvr>
                                        <p:cTn id="105" dur="500"/>
                                        <p:tgtEl>
                                          <p:spTgt spid="12"/>
                                        </p:tgtEl>
                                      </p:cBhvr>
                                    </p:animEffect>
                                  </p:childTnLst>
                                </p:cTn>
                              </p:par>
                              <p:par>
                                <p:cTn id="106" presetID="4" presetClass="entr" presetSubtype="16" fill="hold" grpId="0" nodeType="with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box(in)">
                                      <p:cBhvr>
                                        <p:cTn id="108" dur="500"/>
                                        <p:tgtEl>
                                          <p:spTgt spid="15"/>
                                        </p:tgtEl>
                                      </p:cBhvr>
                                    </p:animEffect>
                                  </p:childTnLst>
                                </p:cTn>
                              </p:par>
                              <p:par>
                                <p:cTn id="109" presetID="4" presetClass="entr" presetSubtype="16" fill="hold" nodeType="withEffect">
                                  <p:stCondLst>
                                    <p:cond delay="0"/>
                                  </p:stCondLst>
                                  <p:childTnLst>
                                    <p:set>
                                      <p:cBhvr>
                                        <p:cTn id="110" dur="1" fill="hold">
                                          <p:stCondLst>
                                            <p:cond delay="0"/>
                                          </p:stCondLst>
                                        </p:cTn>
                                        <p:tgtEl>
                                          <p:spTgt spid="16"/>
                                        </p:tgtEl>
                                        <p:attrNameLst>
                                          <p:attrName>style.visibility</p:attrName>
                                        </p:attrNameLst>
                                      </p:cBhvr>
                                      <p:to>
                                        <p:strVal val="visible"/>
                                      </p:to>
                                    </p:set>
                                    <p:animEffect transition="in" filter="box(in)">
                                      <p:cBhvr>
                                        <p:cTn id="111" dur="500"/>
                                        <p:tgtEl>
                                          <p:spTgt spid="16"/>
                                        </p:tgtEl>
                                      </p:cBhvr>
                                    </p:animEffect>
                                  </p:childTnLst>
                                </p:cTn>
                              </p:par>
                            </p:childTnLst>
                          </p:cTn>
                        </p:par>
                      </p:childTnLst>
                    </p:cTn>
                  </p:par>
                  <p:par>
                    <p:cTn id="112" fill="hold">
                      <p:stCondLst>
                        <p:cond delay="indefinite"/>
                      </p:stCondLst>
                      <p:childTnLst>
                        <p:par>
                          <p:cTn id="113" fill="hold">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box(in)">
                                      <p:cBhvr>
                                        <p:cTn id="116" dur="500"/>
                                        <p:tgtEl>
                                          <p:spTgt spid="23"/>
                                        </p:tgtEl>
                                      </p:cBhvr>
                                    </p:animEffect>
                                  </p:childTnLst>
                                </p:cTn>
                              </p:par>
                              <p:par>
                                <p:cTn id="117" presetID="4" presetClass="entr" presetSubtype="16" fill="hold" nodeType="with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box(in)">
                                      <p:cBhvr>
                                        <p:cTn id="119" dur="500"/>
                                        <p:tgtEl>
                                          <p:spTgt spid="13"/>
                                        </p:tgtEl>
                                      </p:cBhvr>
                                    </p:animEffect>
                                  </p:childTnLst>
                                </p:cTn>
                              </p:par>
                              <p:par>
                                <p:cTn id="120" presetID="4" presetClass="entr" presetSubtype="16" fill="hold" nodeType="with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box(in)">
                                      <p:cBhvr>
                                        <p:cTn id="122" dur="500"/>
                                        <p:tgtEl>
                                          <p:spTgt spid="13"/>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mph" presetSubtype="0" fill="hold" grpId="1" nodeType="clickEffect">
                                  <p:stCondLst>
                                    <p:cond delay="0"/>
                                  </p:stCondLst>
                                  <p:childTnLst>
                                    <p:animScale>
                                      <p:cBhvr>
                                        <p:cTn id="126"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4" grpId="0" animBg="1"/>
      <p:bldP spid="15" grpId="0" animBg="1"/>
      <p:bldP spid="22" grpId="0" build="allAtOnce"/>
      <p:bldP spid="23" grpId="0"/>
      <p:bldP spid="23"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600" b="1" dirty="0">
                <a:solidFill>
                  <a:srgbClr val="C00000"/>
                </a:solidFill>
                <a:latin typeface="Segoe Print" pitchFamily="2" charset="0"/>
              </a:rPr>
              <a:t>PE or Sports or elective</a:t>
            </a:r>
            <a:br>
              <a:rPr lang="en-US" sz="4000" dirty="0"/>
            </a:br>
            <a:endParaRPr lang="en-US" sz="4000" dirty="0"/>
          </a:p>
        </p:txBody>
      </p:sp>
      <p:pic>
        <p:nvPicPr>
          <p:cNvPr id="12" name="Picture 11">
            <a:extLst>
              <a:ext uri="{FF2B5EF4-FFF2-40B4-BE49-F238E27FC236}">
                <a16:creationId xmlns:a16="http://schemas.microsoft.com/office/drawing/2014/main" id="{B519FA93-8EBC-47B0-B7E2-1CDD5B92B06A}"/>
              </a:ext>
            </a:extLst>
          </p:cNvPr>
          <p:cNvPicPr>
            <a:picLocks noChangeAspect="1"/>
          </p:cNvPicPr>
          <p:nvPr/>
        </p:nvPicPr>
        <p:blipFill>
          <a:blip r:embed="rId2"/>
          <a:stretch>
            <a:fillRect/>
          </a:stretch>
        </p:blipFill>
        <p:spPr>
          <a:xfrm>
            <a:off x="1066800" y="989119"/>
            <a:ext cx="6634163" cy="564028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600" b="1" dirty="0">
                <a:solidFill>
                  <a:srgbClr val="C00000"/>
                </a:solidFill>
                <a:latin typeface="Segoe Print" pitchFamily="2" charset="0"/>
              </a:rPr>
              <a:t>Fine Art or Elective</a:t>
            </a:r>
            <a:br>
              <a:rPr lang="en-US" sz="3600" dirty="0">
                <a:latin typeface="Segoe Print" pitchFamily="2" charset="0"/>
              </a:rPr>
            </a:br>
            <a:endParaRPr lang="en-US" sz="3600" dirty="0">
              <a:latin typeface="Segoe Print" pitchFamily="2" charset="0"/>
            </a:endParaRPr>
          </a:p>
        </p:txBody>
      </p:sp>
      <p:pic>
        <p:nvPicPr>
          <p:cNvPr id="10" name="Picture 9">
            <a:extLst>
              <a:ext uri="{FF2B5EF4-FFF2-40B4-BE49-F238E27FC236}">
                <a16:creationId xmlns:a16="http://schemas.microsoft.com/office/drawing/2014/main" id="{C43B085D-8CF1-4684-A5A9-9296A5E5D34B}"/>
              </a:ext>
            </a:extLst>
          </p:cNvPr>
          <p:cNvPicPr>
            <a:picLocks noChangeAspect="1"/>
          </p:cNvPicPr>
          <p:nvPr/>
        </p:nvPicPr>
        <p:blipFill>
          <a:blip r:embed="rId2"/>
          <a:stretch>
            <a:fillRect/>
          </a:stretch>
        </p:blipFill>
        <p:spPr>
          <a:xfrm>
            <a:off x="1263739" y="838200"/>
            <a:ext cx="5807835" cy="60198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a:bodyPr>
          <a:lstStyle/>
          <a:p>
            <a:r>
              <a:rPr lang="en-US" sz="3600" b="1" dirty="0">
                <a:solidFill>
                  <a:srgbClr val="C00000"/>
                </a:solidFill>
                <a:latin typeface="Segoe Print" pitchFamily="2" charset="0"/>
              </a:rPr>
              <a:t>Foreign Language or elective</a:t>
            </a:r>
          </a:p>
        </p:txBody>
      </p:sp>
      <p:pic>
        <p:nvPicPr>
          <p:cNvPr id="9" name="Picture 8">
            <a:extLst>
              <a:ext uri="{FF2B5EF4-FFF2-40B4-BE49-F238E27FC236}">
                <a16:creationId xmlns:a16="http://schemas.microsoft.com/office/drawing/2014/main" id="{10495345-D608-4CFB-A3D2-BB7A86BCC5E2}"/>
              </a:ext>
            </a:extLst>
          </p:cNvPr>
          <p:cNvPicPr>
            <a:picLocks noChangeAspect="1"/>
          </p:cNvPicPr>
          <p:nvPr/>
        </p:nvPicPr>
        <p:blipFill>
          <a:blip r:embed="rId2"/>
          <a:stretch>
            <a:fillRect/>
          </a:stretch>
        </p:blipFill>
        <p:spPr>
          <a:xfrm>
            <a:off x="1143000" y="990600"/>
            <a:ext cx="6255328" cy="573405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3600" b="1" dirty="0">
                <a:solidFill>
                  <a:srgbClr val="C00000"/>
                </a:solidFill>
                <a:latin typeface="Segoe Print" pitchFamily="2" charset="0"/>
              </a:rPr>
              <a:t>Professional Communication (Speech) or elective</a:t>
            </a:r>
          </a:p>
        </p:txBody>
      </p:sp>
      <p:pic>
        <p:nvPicPr>
          <p:cNvPr id="9" name="Picture 8">
            <a:extLst>
              <a:ext uri="{FF2B5EF4-FFF2-40B4-BE49-F238E27FC236}">
                <a16:creationId xmlns:a16="http://schemas.microsoft.com/office/drawing/2014/main" id="{FA7A3623-C138-4DAD-8D7F-4F7286AB8426}"/>
              </a:ext>
            </a:extLst>
          </p:cNvPr>
          <p:cNvPicPr>
            <a:picLocks noChangeAspect="1"/>
          </p:cNvPicPr>
          <p:nvPr/>
        </p:nvPicPr>
        <p:blipFill>
          <a:blip r:embed="rId2"/>
          <a:stretch>
            <a:fillRect/>
          </a:stretch>
        </p:blipFill>
        <p:spPr>
          <a:xfrm>
            <a:off x="914400" y="1828800"/>
            <a:ext cx="7086600" cy="444385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fontScale="90000"/>
          </a:bodyPr>
          <a:lstStyle/>
          <a:p>
            <a:r>
              <a:rPr lang="en-US" sz="4000" b="1" dirty="0">
                <a:solidFill>
                  <a:srgbClr val="C00000"/>
                </a:solidFill>
                <a:latin typeface="Segoe Print" pitchFamily="2" charset="0"/>
              </a:rPr>
              <a:t>Technology Application or Elective</a:t>
            </a:r>
            <a:br>
              <a:rPr lang="en-US" b="1" dirty="0">
                <a:solidFill>
                  <a:srgbClr val="C00000"/>
                </a:solidFill>
              </a:rPr>
            </a:br>
            <a:endParaRPr lang="en-US" b="1" dirty="0">
              <a:solidFill>
                <a:srgbClr val="C00000"/>
              </a:solidFill>
            </a:endParaRPr>
          </a:p>
        </p:txBody>
      </p:sp>
      <p:pic>
        <p:nvPicPr>
          <p:cNvPr id="7" name="Picture 6">
            <a:extLst>
              <a:ext uri="{FF2B5EF4-FFF2-40B4-BE49-F238E27FC236}">
                <a16:creationId xmlns:a16="http://schemas.microsoft.com/office/drawing/2014/main" id="{3384D544-BD76-4318-B02D-F9B742A221C1}"/>
              </a:ext>
            </a:extLst>
          </p:cNvPr>
          <p:cNvPicPr>
            <a:picLocks noChangeAspect="1"/>
          </p:cNvPicPr>
          <p:nvPr/>
        </p:nvPicPr>
        <p:blipFill>
          <a:blip r:embed="rId2"/>
          <a:stretch>
            <a:fillRect/>
          </a:stretch>
        </p:blipFill>
        <p:spPr>
          <a:xfrm>
            <a:off x="1310269" y="945660"/>
            <a:ext cx="5623932" cy="591233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a:solidFill>
                  <a:srgbClr val="C00000"/>
                </a:solidFill>
                <a:latin typeface="Segoe Print" pitchFamily="2" charset="0"/>
              </a:rPr>
              <a:t>Additional Courses</a:t>
            </a:r>
          </a:p>
        </p:txBody>
      </p:sp>
      <p:pic>
        <p:nvPicPr>
          <p:cNvPr id="7" name="Picture 6">
            <a:extLst>
              <a:ext uri="{FF2B5EF4-FFF2-40B4-BE49-F238E27FC236}">
                <a16:creationId xmlns:a16="http://schemas.microsoft.com/office/drawing/2014/main" id="{29166F15-7591-4FF7-AC11-95BC39EE903C}"/>
              </a:ext>
            </a:extLst>
          </p:cNvPr>
          <p:cNvPicPr>
            <a:picLocks noChangeAspect="1"/>
          </p:cNvPicPr>
          <p:nvPr/>
        </p:nvPicPr>
        <p:blipFill>
          <a:blip r:embed="rId2"/>
          <a:stretch>
            <a:fillRect/>
          </a:stretch>
        </p:blipFill>
        <p:spPr>
          <a:xfrm>
            <a:off x="304800" y="1371600"/>
            <a:ext cx="8225913" cy="463174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1140823" y="1765663"/>
            <a:ext cx="8229600" cy="4419600"/>
          </a:xfrm>
          <a:ln>
            <a:noFill/>
          </a:ln>
        </p:spPr>
        <p:txBody>
          <a:bodyPr/>
          <a:lstStyle/>
          <a:p>
            <a:pPr eaLnBrk="1" hangingPunct="1">
              <a:lnSpc>
                <a:spcPct val="90000"/>
              </a:lnSpc>
            </a:pPr>
            <a:r>
              <a:rPr lang="en-US" sz="2800" dirty="0"/>
              <a:t>If you need the 2</a:t>
            </a:r>
            <a:r>
              <a:rPr lang="en-US" sz="2800" baseline="30000" dirty="0"/>
              <a:t>nd</a:t>
            </a:r>
            <a:r>
              <a:rPr lang="en-US" sz="2800" dirty="0"/>
              <a:t> half of English II:</a:t>
            </a:r>
          </a:p>
          <a:p>
            <a:pPr eaLnBrk="1" hangingPunct="1">
              <a:lnSpc>
                <a:spcPct val="90000"/>
              </a:lnSpc>
              <a:buFont typeface="Wingdings" pitchFamily="2" charset="2"/>
              <a:buNone/>
            </a:pPr>
            <a:r>
              <a:rPr lang="en-US" sz="2000" dirty="0"/>
              <a:t>   </a:t>
            </a:r>
            <a:r>
              <a:rPr lang="en-US" sz="2000" u="sng" dirty="0"/>
              <a:t> Interior Design (0461)  </a:t>
            </a:r>
            <a:r>
              <a:rPr lang="en-US" sz="2000" dirty="0"/>
              <a:t> /  </a:t>
            </a:r>
            <a:r>
              <a:rPr lang="en-US" sz="2000" b="1" i="1" u="sng" dirty="0">
                <a:solidFill>
                  <a:srgbClr val="FF0000"/>
                </a:solidFill>
              </a:rPr>
              <a:t>English II B (0132)</a:t>
            </a:r>
          </a:p>
          <a:p>
            <a:pPr eaLnBrk="1" hangingPunct="1">
              <a:lnSpc>
                <a:spcPct val="90000"/>
              </a:lnSpc>
              <a:buNone/>
            </a:pPr>
            <a:endParaRPr lang="en-US" sz="1000" u="sng" dirty="0">
              <a:solidFill>
                <a:schemeClr val="accent1"/>
              </a:solidFill>
            </a:endParaRPr>
          </a:p>
          <a:p>
            <a:pPr eaLnBrk="1" hangingPunct="1">
              <a:lnSpc>
                <a:spcPct val="90000"/>
              </a:lnSpc>
              <a:buNone/>
            </a:pPr>
            <a:endParaRPr lang="en-US" sz="1000" u="sng" dirty="0"/>
          </a:p>
          <a:p>
            <a:pPr>
              <a:lnSpc>
                <a:spcPct val="90000"/>
              </a:lnSpc>
              <a:buNone/>
            </a:pPr>
            <a:r>
              <a:rPr lang="en-US" sz="2800" u="sng" dirty="0"/>
              <a:t>                      </a:t>
            </a:r>
          </a:p>
          <a:p>
            <a:pPr eaLnBrk="1" hangingPunct="1">
              <a:lnSpc>
                <a:spcPct val="90000"/>
              </a:lnSpc>
            </a:pPr>
            <a:r>
              <a:rPr lang="en-US" sz="2800" dirty="0"/>
              <a:t>If you need the 1</a:t>
            </a:r>
            <a:r>
              <a:rPr lang="en-US" sz="2800" baseline="30000" dirty="0"/>
              <a:t>st</a:t>
            </a:r>
            <a:r>
              <a:rPr lang="en-US" sz="2800" dirty="0"/>
              <a:t> half of Algebra I:</a:t>
            </a:r>
          </a:p>
          <a:p>
            <a:pPr eaLnBrk="1" hangingPunct="1">
              <a:lnSpc>
                <a:spcPct val="90000"/>
              </a:lnSpc>
              <a:buFont typeface="Wingdings" pitchFamily="2" charset="2"/>
              <a:buNone/>
            </a:pPr>
            <a:r>
              <a:rPr lang="en-US" sz="2800" dirty="0"/>
              <a:t>	</a:t>
            </a:r>
            <a:r>
              <a:rPr lang="en-US" sz="2000" b="1" i="1" u="sng" dirty="0">
                <a:solidFill>
                  <a:srgbClr val="FF0000"/>
                </a:solidFill>
              </a:rPr>
              <a:t>Algebra I A (0362</a:t>
            </a:r>
            <a:r>
              <a:rPr lang="en-US" sz="2000" u="sng" dirty="0">
                <a:solidFill>
                  <a:srgbClr val="FF0000"/>
                </a:solidFill>
              </a:rPr>
              <a:t>) </a:t>
            </a:r>
            <a:r>
              <a:rPr lang="en-US" sz="2000" dirty="0">
                <a:solidFill>
                  <a:srgbClr val="FF0000"/>
                </a:solidFill>
              </a:rPr>
              <a:t> </a:t>
            </a:r>
            <a:r>
              <a:rPr lang="en-US" sz="2000" dirty="0">
                <a:solidFill>
                  <a:schemeClr val="tx1"/>
                </a:solidFill>
              </a:rPr>
              <a:t>/</a:t>
            </a:r>
            <a:r>
              <a:rPr lang="en-US" sz="2000" dirty="0">
                <a:solidFill>
                  <a:schemeClr val="accent1"/>
                </a:solidFill>
              </a:rPr>
              <a:t>  </a:t>
            </a:r>
            <a:r>
              <a:rPr lang="en-US" sz="2000" u="sng" dirty="0"/>
              <a:t>   Child Development (0454)</a:t>
            </a:r>
          </a:p>
          <a:p>
            <a:pPr marL="0" indent="0" eaLnBrk="1" hangingPunct="1">
              <a:lnSpc>
                <a:spcPct val="90000"/>
              </a:lnSpc>
              <a:buNone/>
            </a:pPr>
            <a:endParaRPr lang="en-US" u="sng" dirty="0"/>
          </a:p>
        </p:txBody>
      </p:sp>
      <p:sp>
        <p:nvSpPr>
          <p:cNvPr id="23554" name="Rectangle 2"/>
          <p:cNvSpPr>
            <a:spLocks noGrp="1" noChangeArrowheads="1"/>
          </p:cNvSpPr>
          <p:nvPr>
            <p:ph type="title"/>
          </p:nvPr>
        </p:nvSpPr>
        <p:spPr>
          <a:xfrm>
            <a:off x="457200" y="152400"/>
            <a:ext cx="8229600" cy="1600200"/>
          </a:xfrm>
        </p:spPr>
        <p:txBody>
          <a:bodyPr>
            <a:normAutofit fontScale="90000"/>
          </a:bodyPr>
          <a:lstStyle/>
          <a:p>
            <a:pPr eaLnBrk="1" hangingPunct="1"/>
            <a:r>
              <a:rPr lang="en-US" sz="4000" b="1" dirty="0">
                <a:solidFill>
                  <a:srgbClr val="C00000"/>
                </a:solidFill>
                <a:latin typeface="Segoe Print" pitchFamily="2" charset="0"/>
              </a:rPr>
              <a:t>Examples of what your counselor will do if you need to REPEAT half of a course:</a:t>
            </a:r>
          </a:p>
        </p:txBody>
      </p:sp>
      <p:sp>
        <p:nvSpPr>
          <p:cNvPr id="4" name="Oval 3"/>
          <p:cNvSpPr>
            <a:spLocks noChangeArrowheads="1"/>
          </p:cNvSpPr>
          <p:nvPr/>
        </p:nvSpPr>
        <p:spPr bwMode="auto">
          <a:xfrm>
            <a:off x="3810000" y="2895600"/>
            <a:ext cx="2514600" cy="682477"/>
          </a:xfrm>
          <a:prstGeom prst="ellipse">
            <a:avLst/>
          </a:prstGeom>
          <a:noFill/>
          <a:ln w="57150">
            <a:solidFill>
              <a:srgbClr val="FF0000"/>
            </a:solidFill>
            <a:round/>
            <a:headEnd/>
            <a:tailEnd/>
          </a:ln>
          <a:effectLst/>
        </p:spPr>
        <p:txBody>
          <a:bodyPr wrap="none" anchor="ctr"/>
          <a:lstStyle/>
          <a:p>
            <a:endParaRPr lang="en-US" dirty="0">
              <a:solidFill>
                <a:srgbClr val="C00000"/>
              </a:solidFill>
            </a:endParaRPr>
          </a:p>
        </p:txBody>
      </p:sp>
      <p:sp>
        <p:nvSpPr>
          <p:cNvPr id="6" name="Oval 5"/>
          <p:cNvSpPr>
            <a:spLocks noChangeArrowheads="1"/>
          </p:cNvSpPr>
          <p:nvPr/>
        </p:nvSpPr>
        <p:spPr bwMode="auto">
          <a:xfrm>
            <a:off x="1140823" y="4495800"/>
            <a:ext cx="2514600" cy="749968"/>
          </a:xfrm>
          <a:prstGeom prst="ellipse">
            <a:avLst/>
          </a:prstGeom>
          <a:noFill/>
          <a:ln w="57150">
            <a:solidFill>
              <a:srgbClr val="FF0000"/>
            </a:solidFill>
            <a:round/>
            <a:headEnd/>
            <a:tailEnd/>
          </a:ln>
          <a:effectLst/>
        </p:spPr>
        <p:txBody>
          <a:bodyPr wrap="none" anchor="ctr"/>
          <a:lstStyle/>
          <a:p>
            <a:endParaRPr lang="en-US" dirty="0">
              <a:solidFill>
                <a:srgbClr val="0070C0"/>
              </a:solidFill>
            </a:endParaRPr>
          </a:p>
        </p:txBody>
      </p:sp>
      <p:pic>
        <p:nvPicPr>
          <p:cNvPr id="3" name="Picture 2" descr="FLEXIBILIDAD LABORAL EN HOLANDA | Lekker Holand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219200"/>
            <a:ext cx="2150827" cy="1268988"/>
          </a:xfrm>
          <a:prstGeom prst="rect">
            <a:avLst/>
          </a:prstGeom>
        </p:spPr>
      </p:pic>
      <p:pic>
        <p:nvPicPr>
          <p:cNvPr id="5" name="Picture 4" descr="Etichette: Pensieri sparsi , Per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854" y="5271894"/>
            <a:ext cx="1276350" cy="1209675"/>
          </a:xfrm>
          <a:prstGeom prst="rect">
            <a:avLst/>
          </a:prstGeom>
        </p:spPr>
      </p:pic>
      <p:pic>
        <p:nvPicPr>
          <p:cNvPr id="7" name="Picture 6" descr="Looking for a good movie to watch. Any suggesti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2196222"/>
            <a:ext cx="1743833" cy="17792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b="1" dirty="0">
                <a:solidFill>
                  <a:srgbClr val="C00000"/>
                </a:solidFill>
              </a:rPr>
              <a:t>Stay Connected</a:t>
            </a:r>
          </a:p>
        </p:txBody>
      </p:sp>
      <p:pic>
        <p:nvPicPr>
          <p:cNvPr id="5" name="Picture 4">
            <a:extLst>
              <a:ext uri="{FF2B5EF4-FFF2-40B4-BE49-F238E27FC236}">
                <a16:creationId xmlns:a16="http://schemas.microsoft.com/office/drawing/2014/main" id="{1E7AF500-94E1-4366-BA1C-259B9D43E809}"/>
              </a:ext>
            </a:extLst>
          </p:cNvPr>
          <p:cNvPicPr>
            <a:picLocks noChangeAspect="1"/>
          </p:cNvPicPr>
          <p:nvPr/>
        </p:nvPicPr>
        <p:blipFill>
          <a:blip r:embed="rId2"/>
          <a:stretch>
            <a:fillRect/>
          </a:stretch>
        </p:blipFill>
        <p:spPr>
          <a:xfrm>
            <a:off x="914400" y="890524"/>
            <a:ext cx="7086600" cy="537908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2">
            <a:extLst>
              <a:ext uri="{FF2B5EF4-FFF2-40B4-BE49-F238E27FC236}">
                <a16:creationId xmlns:a16="http://schemas.microsoft.com/office/drawing/2014/main" id="{74EBFE49-57F1-4B4B-844B-B822BD3BC9B0}"/>
              </a:ext>
            </a:extLst>
          </p:cNvPr>
          <p:cNvSpPr txBox="1">
            <a:spLocks noChangeArrowheads="1"/>
          </p:cNvSpPr>
          <p:nvPr/>
        </p:nvSpPr>
        <p:spPr bwMode="auto">
          <a:xfrm>
            <a:off x="381000" y="914400"/>
            <a:ext cx="8610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r>
              <a:rPr lang="en-US" altLang="es-MX" sz="3000" b="1" i="1" dirty="0">
                <a:solidFill>
                  <a:srgbClr val="C00000"/>
                </a:solidFill>
                <a:latin typeface="Segoe Print" panose="02000600000000000000" pitchFamily="2" charset="0"/>
              </a:rPr>
              <a:t>Parent Orientation on </a:t>
            </a:r>
          </a:p>
          <a:p>
            <a:endParaRPr lang="en-US" altLang="es-MX" sz="3000" b="1" i="1" dirty="0">
              <a:solidFill>
                <a:srgbClr val="C00000"/>
              </a:solidFill>
              <a:latin typeface="Segoe Print" panose="02000600000000000000" pitchFamily="2" charset="0"/>
            </a:endParaRPr>
          </a:p>
          <a:p>
            <a:r>
              <a:rPr lang="en-US" altLang="es-MX" sz="3000" b="1" i="1" dirty="0">
                <a:latin typeface="Segoe Print" panose="02000600000000000000" pitchFamily="2" charset="0"/>
              </a:rPr>
              <a:t>Understanding High School Graduation Requirements, Endorsements… </a:t>
            </a:r>
            <a:r>
              <a:rPr lang="en-US" altLang="es-MX" sz="3000" b="1" i="1" dirty="0">
                <a:solidFill>
                  <a:srgbClr val="C00000"/>
                </a:solidFill>
                <a:latin typeface="Segoe Print" panose="02000600000000000000" pitchFamily="2" charset="0"/>
              </a:rPr>
              <a:t>and Course Request Process</a:t>
            </a:r>
          </a:p>
        </p:txBody>
      </p:sp>
      <p:sp>
        <p:nvSpPr>
          <p:cNvPr id="46083" name="TextBox 13">
            <a:extLst>
              <a:ext uri="{FF2B5EF4-FFF2-40B4-BE49-F238E27FC236}">
                <a16:creationId xmlns:a16="http://schemas.microsoft.com/office/drawing/2014/main" id="{6DBA7CF2-10E9-4398-AE44-FD9CB64B4C36}"/>
              </a:ext>
            </a:extLst>
          </p:cNvPr>
          <p:cNvSpPr txBox="1">
            <a:spLocks noChangeArrowheads="1"/>
          </p:cNvSpPr>
          <p:nvPr/>
        </p:nvSpPr>
        <p:spPr bwMode="auto">
          <a:xfrm>
            <a:off x="708025" y="3714750"/>
            <a:ext cx="79248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Verdana" panose="020B0604030504040204" pitchFamily="34" charset="0"/>
              </a:defRPr>
            </a:lvl1pPr>
            <a:lvl2pPr marL="742950" indent="-285750">
              <a:defRPr sz="2600">
                <a:solidFill>
                  <a:schemeClr val="tx1"/>
                </a:solidFill>
                <a:latin typeface="Verdana" panose="020B0604030504040204" pitchFamily="34" charset="0"/>
              </a:defRPr>
            </a:lvl2pPr>
            <a:lvl3pPr marL="1143000" indent="-228600">
              <a:defRPr sz="2600">
                <a:solidFill>
                  <a:schemeClr val="tx1"/>
                </a:solidFill>
                <a:latin typeface="Verdana" panose="020B0604030504040204" pitchFamily="34" charset="0"/>
              </a:defRPr>
            </a:lvl3pPr>
            <a:lvl4pPr marL="1600200" indent="-228600">
              <a:defRPr sz="2600">
                <a:solidFill>
                  <a:schemeClr val="tx1"/>
                </a:solidFill>
                <a:latin typeface="Verdana" panose="020B0604030504040204" pitchFamily="34" charset="0"/>
              </a:defRPr>
            </a:lvl4pPr>
            <a:lvl5pPr marL="2057400" indent="-228600">
              <a:defRPr sz="2600">
                <a:solidFill>
                  <a:schemeClr val="tx1"/>
                </a:solidFill>
                <a:latin typeface="Verdana" panose="020B0604030504040204" pitchFamily="34" charset="0"/>
              </a:defRPr>
            </a:lvl5pPr>
            <a:lvl6pPr marL="2514600" indent="-228600" eaLnBrk="0" fontAlgn="base" hangingPunct="0">
              <a:spcBef>
                <a:spcPct val="0"/>
              </a:spcBef>
              <a:spcAft>
                <a:spcPct val="0"/>
              </a:spcAft>
              <a:defRPr sz="2600">
                <a:solidFill>
                  <a:schemeClr val="tx1"/>
                </a:solidFill>
                <a:latin typeface="Verdana" panose="020B0604030504040204" pitchFamily="34" charset="0"/>
              </a:defRPr>
            </a:lvl6pPr>
            <a:lvl7pPr marL="2971800" indent="-228600" eaLnBrk="0" fontAlgn="base" hangingPunct="0">
              <a:spcBef>
                <a:spcPct val="0"/>
              </a:spcBef>
              <a:spcAft>
                <a:spcPct val="0"/>
              </a:spcAft>
              <a:defRPr sz="2600">
                <a:solidFill>
                  <a:schemeClr val="tx1"/>
                </a:solidFill>
                <a:latin typeface="Verdana" panose="020B0604030504040204" pitchFamily="34" charset="0"/>
              </a:defRPr>
            </a:lvl7pPr>
            <a:lvl8pPr marL="3429000" indent="-228600" eaLnBrk="0" fontAlgn="base" hangingPunct="0">
              <a:spcBef>
                <a:spcPct val="0"/>
              </a:spcBef>
              <a:spcAft>
                <a:spcPct val="0"/>
              </a:spcAft>
              <a:defRPr sz="2600">
                <a:solidFill>
                  <a:schemeClr val="tx1"/>
                </a:solidFill>
                <a:latin typeface="Verdana" panose="020B0604030504040204" pitchFamily="34" charset="0"/>
              </a:defRPr>
            </a:lvl8pPr>
            <a:lvl9pPr marL="3886200" indent="-228600" eaLnBrk="0" fontAlgn="base" hangingPunct="0">
              <a:spcBef>
                <a:spcPct val="0"/>
              </a:spcBef>
              <a:spcAft>
                <a:spcPct val="0"/>
              </a:spcAft>
              <a:defRPr sz="2600">
                <a:solidFill>
                  <a:schemeClr val="tx1"/>
                </a:solidFill>
                <a:latin typeface="Verdana" panose="020B0604030504040204" pitchFamily="34" charset="0"/>
              </a:defRPr>
            </a:lvl9pPr>
          </a:lstStyle>
          <a:p>
            <a:pPr algn="ctr"/>
            <a:r>
              <a:rPr lang="en-US" altLang="es-MX" b="1" dirty="0">
                <a:latin typeface="Bell MT" panose="02020503060305020303" pitchFamily="18" charset="0"/>
              </a:rPr>
              <a:t>Thursday, February 4th</a:t>
            </a:r>
          </a:p>
          <a:p>
            <a:pPr algn="ctr"/>
            <a:r>
              <a:rPr lang="en-US" altLang="es-MX" b="1" dirty="0">
                <a:latin typeface="Bell MT" panose="02020503060305020303" pitchFamily="18" charset="0"/>
              </a:rPr>
              <a:t>10 a.m., 2 p.m. and 6 p.m.</a:t>
            </a:r>
          </a:p>
          <a:p>
            <a:pPr algn="ctr"/>
            <a:r>
              <a:rPr lang="en-US" altLang="es-MX" b="1" dirty="0">
                <a:solidFill>
                  <a:srgbClr val="C00000"/>
                </a:solidFill>
                <a:latin typeface="Bell MT" panose="02020503060305020303" pitchFamily="18" charset="0"/>
              </a:rPr>
              <a:t>Virtual</a:t>
            </a:r>
            <a:r>
              <a:rPr lang="en-US" altLang="es-MX" b="1" dirty="0">
                <a:latin typeface="Bell MT" panose="02020503060305020303" pitchFamily="18" charset="0"/>
              </a:rPr>
              <a:t> Meeting</a:t>
            </a:r>
          </a:p>
          <a:p>
            <a:pPr algn="ctr"/>
            <a:endParaRPr lang="en-US" altLang="es-MX" sz="1500" b="1" dirty="0">
              <a:latin typeface="Bell MT" panose="02020503060305020303" pitchFamily="18" charset="0"/>
            </a:endParaRPr>
          </a:p>
          <a:p>
            <a:pPr algn="ctr"/>
            <a:r>
              <a:rPr lang="en-US" altLang="es-MX" sz="1500" b="1" dirty="0">
                <a:latin typeface="Bell MT" panose="02020503060305020303" pitchFamily="18" charset="0"/>
              </a:rPr>
              <a:t>English and Spanish Sessions available. </a:t>
            </a:r>
          </a:p>
          <a:p>
            <a:pPr algn="ctr"/>
            <a:r>
              <a:rPr lang="en-US" altLang="es-MX" sz="1500" b="1" dirty="0">
                <a:latin typeface="Bell MT" panose="02020503060305020303" pitchFamily="18" charset="0"/>
              </a:rPr>
              <a:t>Visit your Go Center/Counselors Google Classroom for the links.</a:t>
            </a:r>
          </a:p>
          <a:p>
            <a:pPr algn="ctr"/>
            <a:r>
              <a:rPr lang="en-US" altLang="es-MX" sz="1500" b="1" dirty="0">
                <a:latin typeface="Bell MT" panose="02020503060305020303" pitchFamily="18" charset="0"/>
              </a:rPr>
              <a:t>Topic: Course Request Info</a:t>
            </a:r>
            <a:endParaRPr lang="en-US" altLang="es-MX" b="1" i="1" dirty="0">
              <a:solidFill>
                <a:srgbClr val="C00000"/>
              </a:solidFill>
              <a:latin typeface="Segoe Print" panose="02000600000000000000" pitchFamily="2"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228600" y="990600"/>
            <a:ext cx="8077200" cy="5562600"/>
          </a:xfrm>
        </p:spPr>
        <p:txBody>
          <a:bodyPr>
            <a:normAutofit fontScale="92500" lnSpcReduction="20000"/>
          </a:bodyPr>
          <a:lstStyle/>
          <a:p>
            <a:pPr marL="457200" indent="-457200">
              <a:lnSpc>
                <a:spcPct val="80000"/>
              </a:lnSpc>
              <a:buFont typeface="Arial" pitchFamily="34" charset="0"/>
              <a:buChar char="•"/>
            </a:pPr>
            <a:r>
              <a:rPr lang="en-US" sz="3500" dirty="0"/>
              <a:t>Share this information with your parents/guardians.</a:t>
            </a:r>
          </a:p>
          <a:p>
            <a:pPr marL="457200" indent="-457200">
              <a:lnSpc>
                <a:spcPct val="80000"/>
              </a:lnSpc>
              <a:buFont typeface="Arial" pitchFamily="34" charset="0"/>
              <a:buChar char="•"/>
            </a:pPr>
            <a:endParaRPr lang="en-US" sz="3500" dirty="0"/>
          </a:p>
          <a:p>
            <a:pPr marL="457200" indent="-457200">
              <a:lnSpc>
                <a:spcPct val="80000"/>
              </a:lnSpc>
              <a:buFont typeface="Arial" pitchFamily="34" charset="0"/>
              <a:buChar char="•"/>
            </a:pPr>
            <a:endParaRPr lang="en-US" sz="3500" dirty="0"/>
          </a:p>
          <a:p>
            <a:pPr marL="0" indent="0">
              <a:lnSpc>
                <a:spcPct val="80000"/>
              </a:lnSpc>
              <a:buNone/>
            </a:pPr>
            <a:endParaRPr lang="en-US" sz="1100" b="1" dirty="0">
              <a:cs typeface="Microsoft Sans Serif" pitchFamily="34" charset="0"/>
            </a:endParaRPr>
          </a:p>
          <a:p>
            <a:pPr marL="457200" indent="-457200">
              <a:lnSpc>
                <a:spcPct val="80000"/>
              </a:lnSpc>
              <a:buFont typeface="Arial" pitchFamily="34" charset="0"/>
              <a:buChar char="•"/>
            </a:pPr>
            <a:r>
              <a:rPr lang="en-US" sz="3500" dirty="0"/>
              <a:t>Counselors will be holding MINI Advisement sessions through student Go Center/Counseling Department Google classrooms starting February 15</a:t>
            </a:r>
            <a:r>
              <a:rPr lang="en-US" sz="3500" baseline="30000" dirty="0"/>
              <a:t>th</a:t>
            </a:r>
            <a:r>
              <a:rPr lang="en-US" sz="3500" dirty="0"/>
              <a:t> through the 19</a:t>
            </a:r>
            <a:r>
              <a:rPr lang="en-US" sz="3500" baseline="30000" dirty="0"/>
              <a:t>th</a:t>
            </a:r>
            <a:r>
              <a:rPr lang="en-US" sz="3500" dirty="0"/>
              <a:t>  </a:t>
            </a:r>
            <a:r>
              <a:rPr lang="en-US" sz="3100" dirty="0">
                <a:solidFill>
                  <a:srgbClr val="C00000"/>
                </a:solidFill>
                <a:latin typeface="Segoe Print" panose="02000600000000000000" pitchFamily="2" charset="0"/>
              </a:rPr>
              <a:t>to assist students with individual questions. More details to come! </a:t>
            </a:r>
          </a:p>
          <a:p>
            <a:pPr marL="777240" lvl="4" indent="0">
              <a:lnSpc>
                <a:spcPct val="80000"/>
              </a:lnSpc>
              <a:buNone/>
            </a:pPr>
            <a:endParaRPr lang="en-US" sz="1100" dirty="0"/>
          </a:p>
          <a:p>
            <a:pPr marL="457200" indent="-457200">
              <a:lnSpc>
                <a:spcPct val="80000"/>
              </a:lnSpc>
              <a:buFont typeface="Arial" pitchFamily="34" charset="0"/>
              <a:buChar char="•"/>
            </a:pPr>
            <a:r>
              <a:rPr lang="en-US" sz="3500" dirty="0"/>
              <a:t>Deadline to submit Course Request Google Forms is February 19th. We welcome early submissions!!</a:t>
            </a:r>
          </a:p>
          <a:p>
            <a:pPr marL="457200" indent="-457200" eaLnBrk="1" hangingPunct="1">
              <a:lnSpc>
                <a:spcPct val="80000"/>
              </a:lnSpc>
              <a:buFont typeface="Arial" pitchFamily="34" charset="0"/>
              <a:buChar char="•"/>
            </a:pPr>
            <a:endParaRPr lang="en-US" sz="3000" b="1" dirty="0">
              <a:solidFill>
                <a:srgbClr val="C00000"/>
              </a:solidFill>
              <a:latin typeface="Segoe Print" pitchFamily="2" charset="0"/>
            </a:endParaRPr>
          </a:p>
          <a:p>
            <a:pPr marL="0" indent="0" eaLnBrk="1" hangingPunct="1">
              <a:lnSpc>
                <a:spcPct val="80000"/>
              </a:lnSpc>
              <a:buNone/>
            </a:pPr>
            <a:r>
              <a:rPr lang="en-US" sz="3000" b="1" dirty="0">
                <a:solidFill>
                  <a:srgbClr val="C00000"/>
                </a:solidFill>
                <a:latin typeface="Segoe Print" pitchFamily="2" charset="0"/>
              </a:rPr>
              <a:t>                               Thank you!!!</a:t>
            </a:r>
          </a:p>
        </p:txBody>
      </p:sp>
      <p:sp>
        <p:nvSpPr>
          <p:cNvPr id="24578" name="Rectangle 2"/>
          <p:cNvSpPr>
            <a:spLocks noGrp="1" noChangeArrowheads="1"/>
          </p:cNvSpPr>
          <p:nvPr>
            <p:ph type="title"/>
          </p:nvPr>
        </p:nvSpPr>
        <p:spPr>
          <a:xfrm>
            <a:off x="457200" y="152400"/>
            <a:ext cx="8229600" cy="1143000"/>
          </a:xfrm>
        </p:spPr>
        <p:txBody>
          <a:bodyPr>
            <a:normAutofit/>
          </a:bodyPr>
          <a:lstStyle/>
          <a:p>
            <a:pPr eaLnBrk="1" hangingPunct="1"/>
            <a:r>
              <a:rPr lang="en-US" sz="3600" b="1" dirty="0">
                <a:solidFill>
                  <a:srgbClr val="C00000"/>
                </a:solidFill>
                <a:latin typeface="Segoe Print" pitchFamily="2" charset="0"/>
              </a:rPr>
              <a:t>Closing Remarks</a:t>
            </a:r>
          </a:p>
        </p:txBody>
      </p:sp>
      <p:pic>
        <p:nvPicPr>
          <p:cNvPr id="2" name="Picture 1" descr="&lt;strong&gt;happy&lt;/strong&gt;_&lt;strong&gt;face&lt;/strong&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5638800"/>
            <a:ext cx="1061357"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6335"/>
            <a:ext cx="7924800" cy="4745865"/>
          </a:xfrm>
        </p:spPr>
        <p:txBody>
          <a:bodyPr>
            <a:normAutofit/>
          </a:bodyPr>
          <a:lstStyle/>
          <a:p>
            <a:pPr>
              <a:buNone/>
            </a:pPr>
            <a:r>
              <a:rPr lang="en-US" sz="2000" dirty="0"/>
              <a:t>	A student will automatically lose credit for their classes if they miss more than </a:t>
            </a:r>
            <a:r>
              <a:rPr lang="en-US" sz="2000" b="1" dirty="0">
                <a:solidFill>
                  <a:srgbClr val="C00000"/>
                </a:solidFill>
              </a:rPr>
              <a:t>4 days in a nine week period </a:t>
            </a:r>
            <a:r>
              <a:rPr lang="en-US" sz="2000" dirty="0"/>
              <a:t>whether or not the absences are excused. Upon return of an absence, a student has only 3 days in which to submit an excuse to the attendance office, otherwise the absence will remain unexcused.  </a:t>
            </a:r>
          </a:p>
          <a:p>
            <a:pPr>
              <a:buNone/>
            </a:pPr>
            <a:endParaRPr lang="en-US" sz="1000" dirty="0"/>
          </a:p>
          <a:p>
            <a:pPr lvl="1"/>
            <a:r>
              <a:rPr lang="en-US" sz="2000" dirty="0"/>
              <a:t>If the absences are </a:t>
            </a:r>
            <a:r>
              <a:rPr lang="en-US" sz="2000" b="1" dirty="0">
                <a:solidFill>
                  <a:srgbClr val="C00000"/>
                </a:solidFill>
              </a:rPr>
              <a:t>excused</a:t>
            </a:r>
            <a:r>
              <a:rPr lang="en-US" sz="2000" dirty="0"/>
              <a:t>, a student will be given the opportunity to attend Saturday schools for every additional day they missed. Deadlines do apply.</a:t>
            </a:r>
          </a:p>
          <a:p>
            <a:pPr lvl="1"/>
            <a:r>
              <a:rPr lang="en-US" sz="2000" dirty="0"/>
              <a:t>If the absences are </a:t>
            </a:r>
            <a:r>
              <a:rPr lang="en-US" sz="2000" b="1" dirty="0">
                <a:solidFill>
                  <a:srgbClr val="C00000"/>
                </a:solidFill>
              </a:rPr>
              <a:t>unexcused</a:t>
            </a:r>
            <a:r>
              <a:rPr lang="en-US" sz="2000" dirty="0"/>
              <a:t>, a student will lose credit for the classes and will not be able to make them up by attending Saturday schools.</a:t>
            </a:r>
          </a:p>
          <a:p>
            <a:pPr lvl="1">
              <a:buNone/>
            </a:pPr>
            <a:endParaRPr lang="en-US" sz="2000" dirty="0"/>
          </a:p>
          <a:p>
            <a:pPr lvl="1">
              <a:buNone/>
            </a:pPr>
            <a:r>
              <a:rPr lang="en-US" sz="2000" i="1" dirty="0"/>
              <a:t>	Students will be given the opportunity to turn in an </a:t>
            </a:r>
          </a:p>
          <a:p>
            <a:pPr lvl="1">
              <a:buNone/>
            </a:pPr>
            <a:r>
              <a:rPr lang="en-US" sz="2000" i="1" dirty="0"/>
              <a:t>	“Appeal Letter” if there are extenuating circumstances.</a:t>
            </a:r>
          </a:p>
          <a:p>
            <a:endParaRPr lang="en-US" sz="2000" dirty="0"/>
          </a:p>
        </p:txBody>
      </p:sp>
      <p:sp>
        <p:nvSpPr>
          <p:cNvPr id="2" name="Title 1"/>
          <p:cNvSpPr>
            <a:spLocks noGrp="1"/>
          </p:cNvSpPr>
          <p:nvPr>
            <p:ph type="title"/>
          </p:nvPr>
        </p:nvSpPr>
        <p:spPr>
          <a:xfrm>
            <a:off x="457200" y="152400"/>
            <a:ext cx="8229600" cy="1143000"/>
          </a:xfrm>
        </p:spPr>
        <p:txBody>
          <a:bodyPr>
            <a:normAutofit fontScale="90000"/>
          </a:bodyPr>
          <a:lstStyle/>
          <a:p>
            <a:r>
              <a:rPr lang="en-US" sz="4000" b="1" dirty="0">
                <a:solidFill>
                  <a:srgbClr val="C00000"/>
                </a:solidFill>
                <a:latin typeface="Segoe Print" pitchFamily="2" charset="0"/>
              </a:rPr>
              <a:t>Loss of Credit-Attendance Policy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7924800" cy="4525963"/>
          </a:xfrm>
        </p:spPr>
        <p:txBody>
          <a:bodyPr/>
          <a:lstStyle/>
          <a:p>
            <a:pPr>
              <a:buNone/>
            </a:pPr>
            <a:r>
              <a:rPr lang="en-US" sz="2900" dirty="0"/>
              <a:t>	</a:t>
            </a:r>
            <a:r>
              <a:rPr lang="en-US" sz="3000" dirty="0"/>
              <a:t>The student must have a semester grade</a:t>
            </a:r>
          </a:p>
          <a:p>
            <a:pPr>
              <a:buNone/>
            </a:pPr>
            <a:r>
              <a:rPr lang="en-US" sz="3000" dirty="0"/>
              <a:t>	of at least a </a:t>
            </a:r>
            <a:r>
              <a:rPr lang="en-US" sz="3000" b="1" dirty="0">
                <a:solidFill>
                  <a:srgbClr val="C00000"/>
                </a:solidFill>
              </a:rPr>
              <a:t>65</a:t>
            </a:r>
            <a:r>
              <a:rPr lang="en-US" sz="3000" dirty="0"/>
              <a:t> to qualify for the averaging of two semesters. </a:t>
            </a:r>
          </a:p>
          <a:p>
            <a:pPr>
              <a:buNone/>
            </a:pPr>
            <a:endParaRPr lang="en-US" sz="1500" dirty="0"/>
          </a:p>
          <a:p>
            <a:pPr>
              <a:buNone/>
            </a:pPr>
            <a:r>
              <a:rPr lang="en-US" sz="3000" dirty="0"/>
              <a:t>	The average of both semesters must be a </a:t>
            </a:r>
            <a:r>
              <a:rPr lang="en-US" sz="3000" b="1" dirty="0">
                <a:solidFill>
                  <a:srgbClr val="C00000"/>
                </a:solidFill>
              </a:rPr>
              <a:t>70</a:t>
            </a:r>
            <a:r>
              <a:rPr lang="en-US" sz="3000" dirty="0"/>
              <a:t> or higher for credit to be earned.</a:t>
            </a:r>
          </a:p>
          <a:p>
            <a:pPr>
              <a:buNone/>
            </a:pPr>
            <a:endParaRPr lang="en-US" sz="2000" i="1" dirty="0">
              <a:solidFill>
                <a:srgbClr val="C00000"/>
              </a:solidFill>
            </a:endParaRPr>
          </a:p>
          <a:p>
            <a:pPr>
              <a:buNone/>
            </a:pPr>
            <a:r>
              <a:rPr lang="en-US" sz="2000" i="1" dirty="0">
                <a:solidFill>
                  <a:srgbClr val="C00000"/>
                </a:solidFill>
              </a:rPr>
              <a:t>   Averaging policy does not apply for lost credits due to attendance.</a:t>
            </a:r>
          </a:p>
        </p:txBody>
      </p:sp>
      <p:sp>
        <p:nvSpPr>
          <p:cNvPr id="2" name="Title 1"/>
          <p:cNvSpPr>
            <a:spLocks noGrp="1"/>
          </p:cNvSpPr>
          <p:nvPr>
            <p:ph type="title"/>
          </p:nvPr>
        </p:nvSpPr>
        <p:spPr>
          <a:xfrm>
            <a:off x="457200" y="76200"/>
            <a:ext cx="8229600" cy="1143000"/>
          </a:xfrm>
        </p:spPr>
        <p:txBody>
          <a:bodyPr>
            <a:normAutofit/>
          </a:bodyPr>
          <a:lstStyle/>
          <a:p>
            <a:r>
              <a:rPr lang="en-US" sz="3600" b="1" dirty="0">
                <a:solidFill>
                  <a:srgbClr val="C00000"/>
                </a:solidFill>
                <a:latin typeface="Segoe Print" pitchFamily="2" charset="0"/>
              </a:rPr>
              <a:t>Averaging Policy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1905000"/>
            <a:ext cx="8153400" cy="3733800"/>
          </a:xfrm>
        </p:spPr>
        <p:txBody>
          <a:bodyPr/>
          <a:lstStyle/>
          <a:p>
            <a:pPr eaLnBrk="1" hangingPunct="1">
              <a:buFont typeface="Wingdings" pitchFamily="2" charset="2"/>
              <a:buNone/>
            </a:pPr>
            <a:endParaRPr lang="en-US" sz="3500" dirty="0"/>
          </a:p>
          <a:p>
            <a:pPr eaLnBrk="1" hangingPunct="1">
              <a:buFont typeface="Wingdings" pitchFamily="2" charset="2"/>
              <a:buNone/>
            </a:pPr>
            <a:endParaRPr lang="en-US" sz="3500" dirty="0"/>
          </a:p>
          <a:p>
            <a:pPr eaLnBrk="1" hangingPunct="1">
              <a:buFont typeface="Wingdings" pitchFamily="2" charset="2"/>
              <a:buNone/>
            </a:pPr>
            <a:endParaRPr lang="en-US" sz="3500" dirty="0"/>
          </a:p>
          <a:p>
            <a:pPr eaLnBrk="1" hangingPunct="1">
              <a:buFont typeface="Wingdings" pitchFamily="2" charset="2"/>
              <a:buNone/>
            </a:pPr>
            <a:endParaRPr lang="en-US" sz="2000" dirty="0"/>
          </a:p>
          <a:p>
            <a:pPr eaLnBrk="1" hangingPunct="1">
              <a:buFont typeface="Wingdings" pitchFamily="2" charset="2"/>
              <a:buNone/>
            </a:pPr>
            <a:endParaRPr lang="en-US" sz="3500" dirty="0"/>
          </a:p>
          <a:p>
            <a:pPr algn="ctr" eaLnBrk="1" hangingPunct="1">
              <a:buFont typeface="Wingdings" pitchFamily="2" charset="2"/>
              <a:buNone/>
            </a:pPr>
            <a:r>
              <a:rPr lang="en-US" sz="3500" b="1" dirty="0">
                <a:solidFill>
                  <a:srgbClr val="C00000"/>
                </a:solidFill>
              </a:rPr>
              <a:t>26 credits WITH AN ENDORSEMENT!</a:t>
            </a:r>
            <a:endParaRPr lang="en-US" sz="3500" b="1" i="1" dirty="0">
              <a:solidFill>
                <a:srgbClr val="C00000"/>
              </a:solidFill>
            </a:endParaRPr>
          </a:p>
          <a:p>
            <a:pPr eaLnBrk="1" hangingPunct="1">
              <a:buFont typeface="Wingdings" pitchFamily="2" charset="2"/>
              <a:buNone/>
            </a:pPr>
            <a:endParaRPr lang="en-US" dirty="0"/>
          </a:p>
          <a:p>
            <a:pPr eaLnBrk="1" hangingPunct="1"/>
            <a:endParaRPr lang="en-US" dirty="0"/>
          </a:p>
        </p:txBody>
      </p:sp>
      <p:sp>
        <p:nvSpPr>
          <p:cNvPr id="12290" name="Rectangle 2"/>
          <p:cNvSpPr>
            <a:spLocks noGrp="1" noChangeArrowheads="1"/>
          </p:cNvSpPr>
          <p:nvPr>
            <p:ph type="title"/>
          </p:nvPr>
        </p:nvSpPr>
        <p:spPr>
          <a:xfrm>
            <a:off x="457200" y="152400"/>
            <a:ext cx="8229600" cy="1447800"/>
          </a:xfrm>
        </p:spPr>
        <p:txBody>
          <a:bodyPr>
            <a:normAutofit/>
          </a:bodyPr>
          <a:lstStyle/>
          <a:p>
            <a:pPr algn="ctr" eaLnBrk="1" hangingPunct="1"/>
            <a:r>
              <a:rPr lang="en-US" sz="4000" b="1" dirty="0">
                <a:solidFill>
                  <a:srgbClr val="C00000"/>
                </a:solidFill>
                <a:latin typeface="Segoe Print" pitchFamily="2" charset="0"/>
              </a:rPr>
              <a:t>Total number of Credits</a:t>
            </a:r>
            <a:br>
              <a:rPr lang="en-US" sz="4000" b="1" dirty="0">
                <a:solidFill>
                  <a:srgbClr val="C00000"/>
                </a:solidFill>
                <a:latin typeface="Segoe Print" pitchFamily="2" charset="0"/>
              </a:rPr>
            </a:br>
            <a:r>
              <a:rPr lang="en-US" sz="4000" b="1" dirty="0">
                <a:solidFill>
                  <a:srgbClr val="C00000"/>
                </a:solidFill>
                <a:latin typeface="Segoe Print" pitchFamily="2" charset="0"/>
              </a:rPr>
              <a:t>to Graduate </a:t>
            </a:r>
          </a:p>
        </p:txBody>
      </p:sp>
      <p:pic>
        <p:nvPicPr>
          <p:cNvPr id="4" name="Picture 4" descr="C:\Users\mayra\Pictures\Microsoft Clip Organizer\j0428105.wmf"/>
          <p:cNvPicPr>
            <a:picLocks noChangeAspect="1" noChangeArrowheads="1"/>
          </p:cNvPicPr>
          <p:nvPr/>
        </p:nvPicPr>
        <p:blipFill>
          <a:blip r:embed="rId2"/>
          <a:srcRect/>
          <a:stretch>
            <a:fillRect/>
          </a:stretch>
        </p:blipFill>
        <p:spPr bwMode="auto">
          <a:xfrm rot="20861130">
            <a:off x="3335786" y="2062258"/>
            <a:ext cx="2678837" cy="24812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hedule.bmp"/>
          <p:cNvPicPr>
            <a:picLocks noChangeAspect="1"/>
          </p:cNvPicPr>
          <p:nvPr/>
        </p:nvPicPr>
        <p:blipFill>
          <a:blip r:embed="rId2"/>
          <a:stretch>
            <a:fillRect/>
          </a:stretch>
        </p:blipFill>
        <p:spPr>
          <a:xfrm>
            <a:off x="3166" y="0"/>
            <a:ext cx="9137668" cy="6858000"/>
          </a:xfrm>
          <a:prstGeom prst="rect">
            <a:avLst/>
          </a:prstGeom>
        </p:spPr>
      </p:pic>
      <p:cxnSp>
        <p:nvCxnSpPr>
          <p:cNvPr id="5" name="Straight Arrow Connector 4"/>
          <p:cNvCxnSpPr>
            <a:cxnSpLocks noChangeShapeType="1"/>
          </p:cNvCxnSpPr>
          <p:nvPr/>
        </p:nvCxnSpPr>
        <p:spPr bwMode="auto">
          <a:xfrm rot="16200000" flipH="1">
            <a:off x="1295400" y="3886199"/>
            <a:ext cx="4267200" cy="1"/>
          </a:xfrm>
          <a:prstGeom prst="straightConnector1">
            <a:avLst/>
          </a:prstGeom>
          <a:noFill/>
          <a:ln w="38100" algn="ctr">
            <a:solidFill>
              <a:srgbClr val="FF0000"/>
            </a:solidFill>
            <a:round/>
            <a:headEnd/>
            <a:tailEnd type="arrow" w="med" len="med"/>
          </a:ln>
          <a:effectLst>
            <a:outerShdw dist="23000" dir="5400000" rotWithShape="0">
              <a:srgbClr val="000000">
                <a:alpha val="34999"/>
              </a:srgbClr>
            </a:outerShdw>
          </a:effectLst>
        </p:spPr>
      </p:cxnSp>
      <p:sp>
        <p:nvSpPr>
          <p:cNvPr id="8" name="TextBox 7"/>
          <p:cNvSpPr txBox="1"/>
          <p:nvPr/>
        </p:nvSpPr>
        <p:spPr>
          <a:xfrm>
            <a:off x="2514600" y="1295400"/>
            <a:ext cx="1828800" cy="369332"/>
          </a:xfrm>
          <a:prstGeom prst="rect">
            <a:avLst/>
          </a:prstGeom>
          <a:noFill/>
        </p:spPr>
        <p:txBody>
          <a:bodyPr wrap="square" rtlCol="0">
            <a:spAutoFit/>
          </a:bodyPr>
          <a:lstStyle/>
          <a:p>
            <a:r>
              <a:rPr lang="en-US" b="1" dirty="0">
                <a:solidFill>
                  <a:srgbClr val="FF0000"/>
                </a:solidFill>
              </a:rPr>
              <a:t>  Total Credits</a:t>
            </a:r>
          </a:p>
        </p:txBody>
      </p:sp>
      <p:sp>
        <p:nvSpPr>
          <p:cNvPr id="9" name="Oval 8"/>
          <p:cNvSpPr>
            <a:spLocks noChangeArrowheads="1"/>
          </p:cNvSpPr>
          <p:nvPr/>
        </p:nvSpPr>
        <p:spPr bwMode="auto">
          <a:xfrm>
            <a:off x="3048000" y="6047872"/>
            <a:ext cx="762000" cy="228600"/>
          </a:xfrm>
          <a:prstGeom prst="ellipse">
            <a:avLst/>
          </a:prstGeom>
          <a:noFill/>
          <a:ln w="25400">
            <a:solidFill>
              <a:srgbClr val="CC0000"/>
            </a:solidFill>
            <a:round/>
            <a:headEnd/>
            <a:tailEn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00200"/>
            <a:ext cx="6705600" cy="4495800"/>
          </a:xfrm>
        </p:spPr>
        <p:txBody>
          <a:bodyPr/>
          <a:lstStyle/>
          <a:p>
            <a:pPr>
              <a:buNone/>
            </a:pPr>
            <a:r>
              <a:rPr lang="en-US" sz="4000" dirty="0">
                <a:solidFill>
                  <a:srgbClr val="C00000"/>
                </a:solidFill>
              </a:rPr>
              <a:t>10</a:t>
            </a:r>
            <a:r>
              <a:rPr lang="en-US" sz="4000" baseline="30000" dirty="0">
                <a:solidFill>
                  <a:srgbClr val="C00000"/>
                </a:solidFill>
              </a:rPr>
              <a:t>th</a:t>
            </a:r>
            <a:r>
              <a:rPr lang="en-US" sz="4000" dirty="0">
                <a:solidFill>
                  <a:srgbClr val="C00000"/>
                </a:solidFill>
              </a:rPr>
              <a:t> grade</a:t>
            </a:r>
            <a:r>
              <a:rPr lang="en-US" sz="4000" dirty="0"/>
              <a:t>		  6 credits</a:t>
            </a:r>
          </a:p>
          <a:p>
            <a:endParaRPr lang="en-US" sz="4000" dirty="0"/>
          </a:p>
          <a:p>
            <a:pPr>
              <a:buNone/>
            </a:pPr>
            <a:r>
              <a:rPr lang="en-US" sz="4000" dirty="0">
                <a:solidFill>
                  <a:srgbClr val="C00000"/>
                </a:solidFill>
              </a:rPr>
              <a:t>11</a:t>
            </a:r>
            <a:r>
              <a:rPr lang="en-US" sz="4000" baseline="30000" dirty="0">
                <a:solidFill>
                  <a:srgbClr val="C00000"/>
                </a:solidFill>
              </a:rPr>
              <a:t>th</a:t>
            </a:r>
            <a:r>
              <a:rPr lang="en-US" sz="4000" dirty="0">
                <a:solidFill>
                  <a:srgbClr val="C00000"/>
                </a:solidFill>
              </a:rPr>
              <a:t> grade</a:t>
            </a:r>
            <a:r>
              <a:rPr lang="en-US" sz="4000" dirty="0"/>
              <a:t>		12 credits</a:t>
            </a:r>
          </a:p>
          <a:p>
            <a:endParaRPr lang="en-US" sz="4000" dirty="0"/>
          </a:p>
          <a:p>
            <a:pPr>
              <a:buNone/>
            </a:pPr>
            <a:r>
              <a:rPr lang="en-US" sz="4000" dirty="0">
                <a:solidFill>
                  <a:srgbClr val="C00000"/>
                </a:solidFill>
              </a:rPr>
              <a:t>12</a:t>
            </a:r>
            <a:r>
              <a:rPr lang="en-US" sz="4000" baseline="30000" dirty="0">
                <a:solidFill>
                  <a:srgbClr val="C00000"/>
                </a:solidFill>
              </a:rPr>
              <a:t>th</a:t>
            </a:r>
            <a:r>
              <a:rPr lang="en-US" sz="4000" dirty="0">
                <a:solidFill>
                  <a:srgbClr val="C00000"/>
                </a:solidFill>
              </a:rPr>
              <a:t> grade</a:t>
            </a:r>
            <a:r>
              <a:rPr lang="en-US" sz="4000" dirty="0"/>
              <a:t>		18 credits</a:t>
            </a:r>
          </a:p>
          <a:p>
            <a:pPr>
              <a:buNone/>
            </a:pPr>
            <a:endParaRPr lang="en-US" sz="1500" dirty="0">
              <a:solidFill>
                <a:srgbClr val="C00000"/>
              </a:solidFill>
            </a:endParaRPr>
          </a:p>
        </p:txBody>
      </p:sp>
      <p:sp>
        <p:nvSpPr>
          <p:cNvPr id="2" name="Title 1"/>
          <p:cNvSpPr>
            <a:spLocks noGrp="1"/>
          </p:cNvSpPr>
          <p:nvPr>
            <p:ph type="title"/>
          </p:nvPr>
        </p:nvSpPr>
        <p:spPr>
          <a:xfrm>
            <a:off x="152400" y="152400"/>
            <a:ext cx="8686800" cy="1143000"/>
          </a:xfrm>
        </p:spPr>
        <p:txBody>
          <a:bodyPr>
            <a:noAutofit/>
          </a:bodyPr>
          <a:lstStyle/>
          <a:p>
            <a:r>
              <a:rPr lang="en-US" sz="3600" dirty="0">
                <a:latin typeface="Segoe Print" pitchFamily="2" charset="0"/>
              </a:rPr>
              <a:t>Credits needed to be </a:t>
            </a:r>
            <a:r>
              <a:rPr lang="en-US" sz="3600" b="1" dirty="0">
                <a:solidFill>
                  <a:srgbClr val="C00000"/>
                </a:solidFill>
                <a:latin typeface="Segoe Print" pitchFamily="2" charset="0"/>
              </a:rPr>
              <a:t>PROMOTED</a:t>
            </a:r>
          </a:p>
        </p:txBody>
      </p:sp>
    </p:spTree>
  </p:cSld>
  <p:clrMapOvr>
    <a:masterClrMapping/>
  </p:clrMapOvr>
</p:sld>
</file>

<file path=ppt/theme/theme1.xml><?xml version="1.0" encoding="utf-8"?>
<a:theme xmlns:a="http://schemas.openxmlformats.org/drawingml/2006/main" name="Composi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9797</TotalTime>
  <Words>1902</Words>
  <Application>Microsoft Office PowerPoint</Application>
  <PresentationFormat>On-screen Show (4:3)</PresentationFormat>
  <Paragraphs>327</Paragraphs>
  <Slides>49</Slides>
  <Notes>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Arial</vt:lpstr>
      <vt:lpstr>Bell MT</vt:lpstr>
      <vt:lpstr>Calibri</vt:lpstr>
      <vt:lpstr>Forte</vt:lpstr>
      <vt:lpstr>Goudy Old Style</vt:lpstr>
      <vt:lpstr>Pristina</vt:lpstr>
      <vt:lpstr>Segoe Print</vt:lpstr>
      <vt:lpstr>Segoe UI Semibold</vt:lpstr>
      <vt:lpstr>Verdana</vt:lpstr>
      <vt:lpstr>Wingdings</vt:lpstr>
      <vt:lpstr>Composite</vt:lpstr>
      <vt:lpstr>Welcome!!!</vt:lpstr>
      <vt:lpstr>Let’s view your transcript and see your CREDIT STATUS</vt:lpstr>
      <vt:lpstr>PowerPoint Presentation</vt:lpstr>
      <vt:lpstr>      Reading a transcript</vt:lpstr>
      <vt:lpstr>Loss of Credit-Attendance Policy</vt:lpstr>
      <vt:lpstr>Averaging Policy</vt:lpstr>
      <vt:lpstr>Total number of Credits to Graduate </vt:lpstr>
      <vt:lpstr>PowerPoint Presentation</vt:lpstr>
      <vt:lpstr>Credits needed to be PROMOTED</vt:lpstr>
      <vt:lpstr>Additional ways to earn credits</vt:lpstr>
      <vt:lpstr>National Honor Society</vt:lpstr>
      <vt:lpstr>National Honor Society cont.</vt:lpstr>
      <vt:lpstr>PowerPoint Presentation</vt:lpstr>
      <vt:lpstr>GPA(Grade Point Average) </vt:lpstr>
      <vt:lpstr>Level of Courses</vt:lpstr>
      <vt:lpstr>PowerPoint Presentation</vt:lpstr>
      <vt:lpstr>Important Reminders about  Advanced courses</vt:lpstr>
      <vt:lpstr>Foundation High School Program  with endorsements-26 credits</vt:lpstr>
      <vt:lpstr>Another way to be  rewarded and recognized!! </vt:lpstr>
      <vt:lpstr>PowerPoint Presentation</vt:lpstr>
      <vt:lpstr>PowerPoint Presentation</vt:lpstr>
      <vt:lpstr>PowerPoint Presentation</vt:lpstr>
      <vt:lpstr>Endorsement #1        Arts and Humanities</vt:lpstr>
      <vt:lpstr>Endorsement #2      Business &amp; Industry     </vt:lpstr>
      <vt:lpstr>Endorsement #3         Public Services </vt:lpstr>
      <vt:lpstr>Endorsement #4               STEM   </vt:lpstr>
      <vt:lpstr>Endorsement #5            Multidisciplinary Studies  </vt:lpstr>
      <vt:lpstr>CTE Clusters by Endorsement </vt:lpstr>
      <vt:lpstr>PowerPoint Presentation</vt:lpstr>
      <vt:lpstr>PowerPoint Presentation</vt:lpstr>
      <vt:lpstr>PowerPoint Presentation</vt:lpstr>
      <vt:lpstr>Go Center/Counseling Department Google Classroom?</vt:lpstr>
      <vt:lpstr>Check Out “Classwork”!</vt:lpstr>
      <vt:lpstr>PowerPoint Presentation</vt:lpstr>
      <vt:lpstr>AND HERE IT IS….Soon to be RELEASED! February 7th! </vt:lpstr>
      <vt:lpstr>English Language Arts</vt:lpstr>
      <vt:lpstr>Mathematics </vt:lpstr>
      <vt:lpstr>Science </vt:lpstr>
      <vt:lpstr>Social Studies</vt:lpstr>
      <vt:lpstr>PE or Sports or elective </vt:lpstr>
      <vt:lpstr>Fine Art or Elective </vt:lpstr>
      <vt:lpstr>Foreign Language or elective</vt:lpstr>
      <vt:lpstr>Professional Communication (Speech) or elective</vt:lpstr>
      <vt:lpstr>Technology Application or Elective </vt:lpstr>
      <vt:lpstr>Additional Courses</vt:lpstr>
      <vt:lpstr>Examples of what your counselor will do if you need to REPEAT half of a course:</vt:lpstr>
      <vt:lpstr>Stay Connected</vt:lpstr>
      <vt:lpstr>PowerPoint Presentation</vt:lpstr>
      <vt:lpstr>Closing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Pre-registration</dc:title>
  <dc:creator>Bill Hubbel</dc:creator>
  <cp:lastModifiedBy>Bill Hubbel</cp:lastModifiedBy>
  <cp:revision>731</cp:revision>
  <cp:lastPrinted>2014-01-06T19:09:53Z</cp:lastPrinted>
  <dcterms:created xsi:type="dcterms:W3CDTF">2008-02-06T22:40:42Z</dcterms:created>
  <dcterms:modified xsi:type="dcterms:W3CDTF">2021-02-02T23:40:41Z</dcterms:modified>
</cp:coreProperties>
</file>