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90" r:id="rId2"/>
    <p:sldId id="292" r:id="rId3"/>
  </p:sldIdLst>
  <p:sldSz cx="6858000" cy="9144000" type="letter"/>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FE5985"/>
    <a:srgbClr val="00C0C0"/>
    <a:srgbClr val="34275F"/>
    <a:srgbClr val="77CF00"/>
    <a:srgbClr val="F66A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5"/>
    <p:restoredTop sz="96475"/>
  </p:normalViewPr>
  <p:slideViewPr>
    <p:cSldViewPr snapToGrid="0" snapToObjects="1">
      <p:cViewPr varScale="1">
        <p:scale>
          <a:sx n="55" d="100"/>
          <a:sy n="55" d="100"/>
        </p:scale>
        <p:origin x="222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5B13FED6-CA39-459B-9BF4-995A20834A24}"/>
    <pc:docChg chg="modSld">
      <pc:chgData name="" userId="" providerId="" clId="Web-{5B13FED6-CA39-459B-9BF4-995A20834A24}" dt="2019-08-17T21:00:24.407" v="199" actId="20577"/>
      <pc:docMkLst>
        <pc:docMk/>
      </pc:docMkLst>
      <pc:sldChg chg="addSp delSp modSp">
        <pc:chgData name="" userId="" providerId="" clId="Web-{5B13FED6-CA39-459B-9BF4-995A20834A24}" dt="2019-08-17T21:00:24.407" v="199" actId="20577"/>
        <pc:sldMkLst>
          <pc:docMk/>
          <pc:sldMk cId="690523447" sldId="290"/>
        </pc:sldMkLst>
        <pc:spChg chg="mod">
          <ac:chgData name="" userId="" providerId="" clId="Web-{5B13FED6-CA39-459B-9BF4-995A20834A24}" dt="2019-08-17T21:00:05.250" v="185" actId="20577"/>
          <ac:spMkLst>
            <pc:docMk/>
            <pc:sldMk cId="690523447" sldId="290"/>
            <ac:spMk id="3" creationId="{00000000-0000-0000-0000-000000000000}"/>
          </ac:spMkLst>
        </pc:spChg>
        <pc:spChg chg="mod">
          <ac:chgData name="" userId="" providerId="" clId="Web-{5B13FED6-CA39-459B-9BF4-995A20834A24}" dt="2019-08-17T20:59:03.344" v="126" actId="20577"/>
          <ac:spMkLst>
            <pc:docMk/>
            <pc:sldMk cId="690523447" sldId="290"/>
            <ac:spMk id="6" creationId="{00000000-0000-0000-0000-000000000000}"/>
          </ac:spMkLst>
        </pc:spChg>
        <pc:spChg chg="mod">
          <ac:chgData name="" userId="" providerId="" clId="Web-{5B13FED6-CA39-459B-9BF4-995A20834A24}" dt="2019-08-17T20:59:06.516" v="131" actId="20577"/>
          <ac:spMkLst>
            <pc:docMk/>
            <pc:sldMk cId="690523447" sldId="290"/>
            <ac:spMk id="7" creationId="{00000000-0000-0000-0000-000000000000}"/>
          </ac:spMkLst>
        </pc:spChg>
        <pc:spChg chg="mod">
          <ac:chgData name="" userId="" providerId="" clId="Web-{5B13FED6-CA39-459B-9BF4-995A20834A24}" dt="2019-08-17T20:29:08.168" v="6" actId="20577"/>
          <ac:spMkLst>
            <pc:docMk/>
            <pc:sldMk cId="690523447" sldId="290"/>
            <ac:spMk id="19" creationId="{00000000-0000-0000-0000-000000000000}"/>
          </ac:spMkLst>
        </pc:spChg>
        <pc:spChg chg="mod">
          <ac:chgData name="" userId="" providerId="" clId="Web-{5B13FED6-CA39-459B-9BF4-995A20834A24}" dt="2019-08-17T20:59:15.141" v="144" actId="20577"/>
          <ac:spMkLst>
            <pc:docMk/>
            <pc:sldMk cId="690523447" sldId="290"/>
            <ac:spMk id="20" creationId="{00000000-0000-0000-0000-000000000000}"/>
          </ac:spMkLst>
        </pc:spChg>
        <pc:spChg chg="add del mod">
          <ac:chgData name="" userId="" providerId="" clId="Web-{5B13FED6-CA39-459B-9BF4-995A20834A24}" dt="2019-08-17T20:40:11.736" v="43" actId="20577"/>
          <ac:spMkLst>
            <pc:docMk/>
            <pc:sldMk cId="690523447" sldId="290"/>
            <ac:spMk id="24" creationId="{00000000-0000-0000-0000-000000000000}"/>
          </ac:spMkLst>
        </pc:spChg>
        <pc:spChg chg="mod">
          <ac:chgData name="" userId="" providerId="" clId="Web-{5B13FED6-CA39-459B-9BF4-995A20834A24}" dt="2019-08-17T20:59:12.313" v="141" actId="20577"/>
          <ac:spMkLst>
            <pc:docMk/>
            <pc:sldMk cId="690523447" sldId="290"/>
            <ac:spMk id="26" creationId="{00000000-0000-0000-0000-000000000000}"/>
          </ac:spMkLst>
        </pc:spChg>
        <pc:spChg chg="mod">
          <ac:chgData name="" userId="" providerId="" clId="Web-{5B13FED6-CA39-459B-9BF4-995A20834A24}" dt="2019-08-17T20:29:26.949" v="9" actId="20577"/>
          <ac:spMkLst>
            <pc:docMk/>
            <pc:sldMk cId="690523447" sldId="290"/>
            <ac:spMk id="73" creationId="{00000000-0000-0000-0000-000000000000}"/>
          </ac:spMkLst>
        </pc:spChg>
        <pc:spChg chg="add del mod">
          <ac:chgData name="" userId="" providerId="" clId="Web-{5B13FED6-CA39-459B-9BF4-995A20834A24}" dt="2019-08-17T21:00:24.407" v="199" actId="20577"/>
          <ac:spMkLst>
            <pc:docMk/>
            <pc:sldMk cId="690523447" sldId="290"/>
            <ac:spMk id="80" creationId="{00000000-0000-0000-0000-000000000000}"/>
          </ac:spMkLst>
        </pc:spChg>
        <pc:spChg chg="mod">
          <ac:chgData name="" userId="" providerId="" clId="Web-{5B13FED6-CA39-459B-9BF4-995A20834A24}" dt="2019-08-17T20:59:50.485" v="180" actId="20577"/>
          <ac:spMkLst>
            <pc:docMk/>
            <pc:sldMk cId="690523447" sldId="290"/>
            <ac:spMk id="81" creationId="{00000000-0000-0000-0000-000000000000}"/>
          </ac:spMkLst>
        </pc:spChg>
        <pc:spChg chg="mod">
          <ac:chgData name="" userId="" providerId="" clId="Web-{5B13FED6-CA39-459B-9BF4-995A20834A24}" dt="2019-08-17T20:54:03.421" v="107" actId="1076"/>
          <ac:spMkLst>
            <pc:docMk/>
            <pc:sldMk cId="690523447" sldId="290"/>
            <ac:spMk id="2062" creationId="{00000000-0000-0000-0000-000000000000}"/>
          </ac:spMkLst>
        </pc:spChg>
        <pc:spChg chg="mod">
          <ac:chgData name="" userId="" providerId="" clId="Web-{5B13FED6-CA39-459B-9BF4-995A20834A24}" dt="2019-08-17T20:38:33.157" v="34" actId="14100"/>
          <ac:spMkLst>
            <pc:docMk/>
            <pc:sldMk cId="690523447" sldId="290"/>
            <ac:spMk id="207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7B6DDE7C-27BB-6541-9196-61CC2A0FF752}" type="datetimeFigureOut">
              <a:rPr lang="en-US" smtClean="0"/>
              <a:t>9/3/2019</a:t>
            </a:fld>
            <a:endParaRPr lang="en-US"/>
          </a:p>
        </p:txBody>
      </p:sp>
      <p:sp>
        <p:nvSpPr>
          <p:cNvPr id="4" name="Slide Image Placeholder 3"/>
          <p:cNvSpPr>
            <a:spLocks noGrp="1" noRot="1" noChangeAspect="1"/>
          </p:cNvSpPr>
          <p:nvPr>
            <p:ph type="sldImg" idx="2"/>
          </p:nvPr>
        </p:nvSpPr>
        <p:spPr>
          <a:xfrm>
            <a:off x="2333625" y="1163638"/>
            <a:ext cx="2355850"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A1C408D2-EE21-9346-9002-B0E3FE3E533B}" type="slidenum">
              <a:rPr lang="en-US" smtClean="0"/>
              <a:t>‹#›</a:t>
            </a:fld>
            <a:endParaRPr lang="en-US"/>
          </a:p>
        </p:txBody>
      </p:sp>
    </p:spTree>
    <p:extLst>
      <p:ext uri="{BB962C8B-B14F-4D97-AF65-F5344CB8AC3E}">
        <p14:creationId xmlns:p14="http://schemas.microsoft.com/office/powerpoint/2010/main" val="1481109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B084F8-6397-6545-9C2D-058430095D91}"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B084F8-6397-6545-9C2D-058430095D91}"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B084F8-6397-6545-9C2D-058430095D91}"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B084F8-6397-6545-9C2D-058430095D91}"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B084F8-6397-6545-9C2D-058430095D91}"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B084F8-6397-6545-9C2D-058430095D91}" type="datetimeFigureOut">
              <a:rPr lang="en-US" smtClean="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B084F8-6397-6545-9C2D-058430095D91}" type="datetimeFigureOut">
              <a:rPr lang="en-US" smtClean="0"/>
              <a:t>9/3/2019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B084F8-6397-6545-9C2D-058430095D91}" type="datetimeFigureOut">
              <a:rPr lang="en-US" smtClean="0"/>
              <a:t>9/3/2019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B084F8-6397-6545-9C2D-058430095D91}" type="datetimeFigureOut">
              <a:rPr lang="en-US" smtClean="0"/>
              <a:t>9/3/2019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5B084F8-6397-6545-9C2D-058430095D91}" type="datetimeFigureOut">
              <a:rPr lang="en-US" smtClean="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5B084F8-6397-6545-9C2D-058430095D91}" type="datetimeFigureOut">
              <a:rPr lang="en-US" smtClean="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AAAB6-0556-2449-9507-D199BDFB65B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5B084F8-6397-6545-9C2D-058430095D91}" type="datetimeFigureOut">
              <a:rPr lang="en-US" smtClean="0"/>
              <a:t>9/3/2019</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4EAAAB6-0556-2449-9507-D199BDFB65B9}" type="slidenum">
              <a:rPr lang="en-US" smtClean="0"/>
              <a:t>‹#›</a:t>
            </a:fld>
            <a:endParaRPr lang="en-US"/>
          </a:p>
        </p:txBody>
      </p:sp>
    </p:spTree>
    <p:extLst>
      <p:ext uri="{BB962C8B-B14F-4D97-AF65-F5344CB8AC3E}">
        <p14:creationId xmlns:p14="http://schemas.microsoft.com/office/powerpoint/2010/main" val="16031926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4531008" y="5870575"/>
            <a:ext cx="430212" cy="6524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0" b="0" i="0" u="none" strike="noStrike" cap="none" normalizeH="0" baseline="0" dirty="0">
                <a:ln>
                  <a:noFill/>
                </a:ln>
                <a:effectLst/>
                <a:latin typeface="Calibri" panose="020F0502020204030204" pitchFamily="34" charset="0"/>
              </a:rPr>
              <a:t>*</a:t>
            </a:r>
            <a:endParaRPr kumimoji="0" lang="en-US" altLang="en-US" sz="1800" b="0" i="0" u="none" strike="noStrike" cap="none" normalizeH="0" baseline="0" dirty="0">
              <a:ln>
                <a:noFill/>
              </a:ln>
              <a:effectLst/>
              <a:latin typeface="Arial" panose="020B0604020202020204" pitchFamily="34" charset="0"/>
            </a:endParaRPr>
          </a:p>
        </p:txBody>
      </p:sp>
      <p:sp>
        <p:nvSpPr>
          <p:cNvPr id="6" name="Text Box 4"/>
          <p:cNvSpPr txBox="1">
            <a:spLocks noChangeArrowheads="1"/>
          </p:cNvSpPr>
          <p:nvPr/>
        </p:nvSpPr>
        <p:spPr bwMode="auto">
          <a:xfrm rot="-468531">
            <a:off x="376238" y="361950"/>
            <a:ext cx="4364037" cy="10652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800" b="1" i="0" u="none" strike="noStrike" cap="none" normalizeH="0" baseline="0" dirty="0">
                <a:ln>
                  <a:noFill/>
                </a:ln>
                <a:effectLst/>
                <a:latin typeface="Bernard MT Condensed" panose="02050806060905020404" pitchFamily="18" charset="0"/>
              </a:rPr>
              <a:t>English II</a:t>
            </a:r>
            <a:endParaRPr kumimoji="0" lang="en-US" altLang="en-US" sz="1800" b="0" i="0" u="none" strike="noStrike" cap="none" normalizeH="0" baseline="0" dirty="0">
              <a:ln>
                <a:noFill/>
              </a:ln>
              <a:effectLst/>
              <a:latin typeface="Arial" panose="020B0604020202020204" pitchFamily="34" charset="0"/>
            </a:endParaRPr>
          </a:p>
        </p:txBody>
      </p:sp>
      <p:sp>
        <p:nvSpPr>
          <p:cNvPr id="7" name="Text Box 5"/>
          <p:cNvSpPr txBox="1">
            <a:spLocks noChangeArrowheads="1"/>
          </p:cNvSpPr>
          <p:nvPr/>
        </p:nvSpPr>
        <p:spPr bwMode="auto">
          <a:xfrm>
            <a:off x="2806491" y="370359"/>
            <a:ext cx="2913267" cy="4413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effectLst/>
                <a:latin typeface="bromello" panose="03060900000000020004" pitchFamily="66" charset="0"/>
              </a:rPr>
              <a:t>Mrs</a:t>
            </a:r>
            <a:r>
              <a:rPr kumimoji="0" lang="en-US" altLang="en-US" sz="2800" b="0" i="0" u="none" strike="noStrike" cap="none" normalizeH="0" baseline="0" dirty="0">
                <a:ln>
                  <a:noFill/>
                </a:ln>
                <a:effectLst/>
                <a:latin typeface="+mj-lt"/>
              </a:rPr>
              <a:t>.</a:t>
            </a:r>
            <a:r>
              <a:rPr kumimoji="0" lang="en-US" altLang="en-US" sz="2800" b="0" i="0" u="none" strike="noStrike" cap="none" normalizeH="0" baseline="0" dirty="0">
                <a:ln>
                  <a:noFill/>
                </a:ln>
                <a:effectLst/>
                <a:latin typeface="bromello" panose="03060900000000020004" pitchFamily="66" charset="0"/>
              </a:rPr>
              <a:t> </a:t>
            </a:r>
            <a:r>
              <a:rPr kumimoji="0" lang="en-US" altLang="en-US" sz="2800" b="0" i="0" u="none" strike="noStrike" cap="none" normalizeH="0" baseline="0" dirty="0" smtClean="0">
                <a:ln>
                  <a:noFill/>
                </a:ln>
                <a:effectLst/>
                <a:latin typeface="bromello" panose="03060900000000020004" pitchFamily="66" charset="0"/>
              </a:rPr>
              <a:t>Ballesteros</a:t>
            </a:r>
            <a:endParaRPr kumimoji="0" lang="en-US" altLang="en-US" sz="1800" b="0" i="0" u="none" strike="noStrike" cap="none" normalizeH="0" baseline="0" dirty="0">
              <a:ln>
                <a:noFill/>
              </a:ln>
              <a:effectLst/>
              <a:latin typeface="bromello" panose="03060900000000020004" pitchFamily="66" charset="0"/>
            </a:endParaRPr>
          </a:p>
        </p:txBody>
      </p:sp>
      <p:sp>
        <p:nvSpPr>
          <p:cNvPr id="8" name="Text Box 6"/>
          <p:cNvSpPr txBox="1">
            <a:spLocks noChangeArrowheads="1"/>
          </p:cNvSpPr>
          <p:nvPr/>
        </p:nvSpPr>
        <p:spPr bwMode="auto">
          <a:xfrm rot="21206588">
            <a:off x="602373" y="392000"/>
            <a:ext cx="1265238" cy="2587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effectLst/>
                <a:latin typeface="Better Together Demo" pitchFamily="2" charset="0"/>
              </a:rPr>
              <a:t>2019-2020</a:t>
            </a:r>
            <a:endParaRPr kumimoji="0" lang="en-US" altLang="en-US" sz="1600" b="0" i="0" u="none" strike="noStrike" cap="none" normalizeH="0" baseline="0" dirty="0">
              <a:ln>
                <a:noFill/>
              </a:ln>
              <a:effectLst/>
              <a:latin typeface="Better Together Demo" pitchFamily="2" charset="0"/>
            </a:endParaRPr>
          </a:p>
        </p:txBody>
      </p:sp>
      <p:sp>
        <p:nvSpPr>
          <p:cNvPr id="9" name="Text Box 7"/>
          <p:cNvSpPr txBox="1">
            <a:spLocks noChangeArrowheads="1"/>
          </p:cNvSpPr>
          <p:nvPr/>
        </p:nvSpPr>
        <p:spPr bwMode="auto">
          <a:xfrm rot="-441281">
            <a:off x="-31574" y="1052766"/>
            <a:ext cx="7096125" cy="2290763"/>
          </a:xfrm>
          <a:prstGeom prst="rect">
            <a:avLst/>
          </a:prstGeom>
          <a:solidFill>
            <a:srgbClr val="B2B2B2"/>
          </a:soli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effectLst/>
                <a:latin typeface="Calibri" panose="020F0502020204030204" pitchFamily="34" charset="0"/>
              </a:rPr>
              <a:t>     </a:t>
            </a:r>
            <a:r>
              <a:rPr kumimoji="0" lang="en-US" altLang="en-US" sz="2200" b="1" i="0" u="none" strike="noStrike" cap="none" normalizeH="0" baseline="0" dirty="0">
                <a:ln>
                  <a:noFill/>
                </a:ln>
                <a:effectLst/>
                <a:latin typeface="bromello" panose="03060900000000020004" pitchFamily="66" charset="0"/>
              </a:rPr>
              <a:t>Contact Me               </a:t>
            </a:r>
            <a:endParaRPr kumimoji="0" lang="en-US" altLang="en-US" sz="2400" b="1" i="0" u="none" strike="noStrike" cap="none" normalizeH="0" baseline="0" dirty="0">
              <a:ln>
                <a:noFill/>
              </a:ln>
              <a:effectLst/>
              <a:latin typeface="bromello" panose="03060900000000020004"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effectLst/>
              <a:latin typeface="Arial" panose="020B0604020202020204" pitchFamily="34" charset="0"/>
            </a:endParaRPr>
          </a:p>
        </p:txBody>
      </p:sp>
      <p:pic>
        <p:nvPicPr>
          <p:cNvPr id="2056" name="Picture 8" descr="4ibokGzK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92375">
            <a:off x="2597129" y="1826776"/>
            <a:ext cx="1634107" cy="1611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8" name="Text Box 17"/>
          <p:cNvSpPr txBox="1">
            <a:spLocks noChangeArrowheads="1"/>
          </p:cNvSpPr>
          <p:nvPr/>
        </p:nvSpPr>
        <p:spPr bwMode="auto">
          <a:xfrm rot="-608280">
            <a:off x="332162" y="1635087"/>
            <a:ext cx="3022600" cy="3349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bg1"/>
              </a:solidFill>
              <a:effectLst/>
              <a:latin typeface="Arial" panose="020B0604020202020204" pitchFamily="34" charset="0"/>
            </a:endParaRPr>
          </a:p>
        </p:txBody>
      </p:sp>
      <p:sp>
        <p:nvSpPr>
          <p:cNvPr id="19" name="Text Box 18"/>
          <p:cNvSpPr txBox="1">
            <a:spLocks noChangeArrowheads="1"/>
          </p:cNvSpPr>
          <p:nvPr/>
        </p:nvSpPr>
        <p:spPr bwMode="auto">
          <a:xfrm rot="-608280">
            <a:off x="449789" y="1842179"/>
            <a:ext cx="3022600" cy="3365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100" b="1" dirty="0">
                <a:solidFill>
                  <a:schemeClr val="bg1"/>
                </a:solidFill>
                <a:latin typeface="Bookman Old Style"/>
              </a:rPr>
              <a:t>sballesteros</a:t>
            </a:r>
            <a:r>
              <a:rPr kumimoji="0" lang="en-US" altLang="en-US" sz="1100" b="1" i="0" u="none" strike="noStrike" cap="none" normalizeH="0" baseline="0" dirty="0">
                <a:ln>
                  <a:noFill/>
                </a:ln>
                <a:solidFill>
                  <a:schemeClr val="bg1"/>
                </a:solidFill>
                <a:effectLst/>
                <a:latin typeface="Bookman Old Style"/>
              </a:rPr>
              <a:t>@sharylandisd.org</a:t>
            </a:r>
            <a:endParaRPr kumimoji="0" lang="en-US" altLang="en-US" sz="1800" b="0" i="0" u="none" strike="noStrike" cap="none" normalizeH="0" baseline="0" dirty="0">
              <a:ln>
                <a:noFill/>
              </a:ln>
              <a:solidFill>
                <a:schemeClr val="bg1"/>
              </a:solidFill>
              <a:effectLst/>
              <a:latin typeface="Bookman Old Style"/>
            </a:endParaRPr>
          </a:p>
        </p:txBody>
      </p:sp>
      <p:sp>
        <p:nvSpPr>
          <p:cNvPr id="20" name="Text Box 19"/>
          <p:cNvSpPr txBox="1">
            <a:spLocks noChangeArrowheads="1"/>
          </p:cNvSpPr>
          <p:nvPr/>
        </p:nvSpPr>
        <p:spPr bwMode="auto">
          <a:xfrm rot="-608280">
            <a:off x="584437" y="2390988"/>
            <a:ext cx="2476366" cy="4492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1" dirty="0">
                <a:solidFill>
                  <a:schemeClr val="bg1"/>
                </a:solidFill>
                <a:latin typeface="Bookman Old Style" panose="02050604050505020204" pitchFamily="18" charset="0"/>
              </a:rPr>
              <a:t>(9</a:t>
            </a:r>
            <a:r>
              <a:rPr kumimoji="0" lang="en-US" altLang="en-US" sz="1200" b="1" i="0" u="none" strike="noStrike" cap="none" normalizeH="0" baseline="0" dirty="0">
                <a:ln>
                  <a:noFill/>
                </a:ln>
                <a:solidFill>
                  <a:schemeClr val="bg1"/>
                </a:solidFill>
                <a:effectLst/>
                <a:latin typeface="Bookman Old Style" panose="02050604050505020204" pitchFamily="18" charset="0"/>
              </a:rPr>
              <a:t>56)</a:t>
            </a:r>
            <a:r>
              <a:rPr kumimoji="0" lang="en-US" altLang="en-US" sz="1200" b="1" i="0" u="none" strike="noStrike" cap="none" normalizeH="0" dirty="0">
                <a:ln>
                  <a:noFill/>
                </a:ln>
                <a:solidFill>
                  <a:schemeClr val="bg1"/>
                </a:solidFill>
                <a:effectLst/>
                <a:latin typeface="Bookman Old Style" panose="02050604050505020204" pitchFamily="18" charset="0"/>
              </a:rPr>
              <a:t> </a:t>
            </a:r>
            <a:r>
              <a:rPr kumimoji="0" lang="en-US" altLang="en-US" sz="1200" b="1" i="0" u="none" strike="noStrike" cap="none" normalizeH="0" baseline="0" dirty="0">
                <a:ln>
                  <a:noFill/>
                </a:ln>
                <a:solidFill>
                  <a:schemeClr val="bg1"/>
                </a:solidFill>
                <a:effectLst/>
                <a:latin typeface="Bookman Old Style" panose="02050604050505020204" pitchFamily="18" charset="0"/>
              </a:rPr>
              <a:t>271-1600 ext. </a:t>
            </a:r>
            <a:r>
              <a:rPr lang="en-US" altLang="en-US" sz="1200" b="1" dirty="0" smtClean="0">
                <a:solidFill>
                  <a:schemeClr val="bg1"/>
                </a:solidFill>
                <a:latin typeface="Bookman Old Style" panose="02050604050505020204" pitchFamily="18" charset="0"/>
              </a:rPr>
              <a:t>3145</a:t>
            </a:r>
            <a:endParaRPr kumimoji="0" lang="en-US" altLang="en-US" sz="1800" b="0" i="0" u="none" strike="noStrike" cap="none" normalizeH="0" baseline="0" dirty="0">
              <a:ln>
                <a:noFill/>
              </a:ln>
              <a:solidFill>
                <a:schemeClr val="bg1"/>
              </a:solidFill>
              <a:effectLst/>
              <a:latin typeface="Arial" panose="020B0604020202020204" pitchFamily="34" charset="0"/>
            </a:endParaRPr>
          </a:p>
        </p:txBody>
      </p:sp>
      <p:sp>
        <p:nvSpPr>
          <p:cNvPr id="21" name="Text Box 20"/>
          <p:cNvSpPr txBox="1">
            <a:spLocks noChangeArrowheads="1"/>
          </p:cNvSpPr>
          <p:nvPr/>
        </p:nvSpPr>
        <p:spPr bwMode="auto">
          <a:xfrm rot="-608280">
            <a:off x="626294" y="2969811"/>
            <a:ext cx="2218611" cy="3349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bg1"/>
                </a:solidFill>
                <a:effectLst/>
                <a:latin typeface="Bookman Old Style" panose="02050604050505020204" pitchFamily="18" charset="0"/>
              </a:rPr>
              <a:t>Remind </a:t>
            </a:r>
            <a:r>
              <a:rPr lang="en-US" altLang="en-US" sz="1200" b="1" dirty="0">
                <a:solidFill>
                  <a:schemeClr val="bg1"/>
                </a:solidFill>
                <a:latin typeface="Bookman Old Style" panose="02050604050505020204" pitchFamily="18" charset="0"/>
              </a:rPr>
              <a:t>101</a:t>
            </a:r>
            <a:r>
              <a:rPr kumimoji="0" lang="en-US" altLang="en-US" sz="1200" b="1" i="0" u="none" strike="noStrike" cap="none" normalizeH="0" baseline="0" dirty="0">
                <a:ln>
                  <a:noFill/>
                </a:ln>
                <a:solidFill>
                  <a:schemeClr val="bg1"/>
                </a:solidFill>
                <a:effectLst/>
                <a:latin typeface="Bookman Old Style" panose="02050604050505020204" pitchFamily="18" charset="0"/>
              </a:rPr>
              <a:t> </a:t>
            </a:r>
            <a:r>
              <a:rPr lang="en-US" altLang="en-US" sz="1200" b="1" dirty="0">
                <a:solidFill>
                  <a:schemeClr val="bg1"/>
                </a:solidFill>
                <a:latin typeface="Bookman Old Style" panose="02050604050505020204" pitchFamily="18" charset="0"/>
              </a:rPr>
              <a:t>App</a:t>
            </a:r>
            <a:r>
              <a:rPr kumimoji="0" lang="en-US" altLang="en-US" sz="1200" b="1" i="0" u="none" strike="noStrike" cap="none" normalizeH="0" baseline="0" dirty="0">
                <a:ln>
                  <a:noFill/>
                </a:ln>
                <a:solidFill>
                  <a:schemeClr val="bg1"/>
                </a:solidFill>
                <a:effectLst/>
                <a:latin typeface="Bookman Old Style" panose="02050604050505020204" pitchFamily="18" charset="0"/>
              </a:rPr>
              <a:t> </a:t>
            </a:r>
            <a:endParaRPr kumimoji="0" lang="en-US" altLang="en-US" sz="1800" b="0" i="0" u="none" strike="noStrike" cap="none" normalizeH="0" baseline="0" dirty="0">
              <a:ln>
                <a:noFill/>
              </a:ln>
              <a:solidFill>
                <a:schemeClr val="bg1"/>
              </a:solidFill>
              <a:effectLst/>
              <a:latin typeface="Arial" panose="020B0604020202020204" pitchFamily="34" charset="0"/>
            </a:endParaRPr>
          </a:p>
        </p:txBody>
      </p:sp>
      <p:cxnSp>
        <p:nvCxnSpPr>
          <p:cNvPr id="2069" name="AutoShape 21"/>
          <p:cNvCxnSpPr>
            <a:cxnSpLocks noChangeShapeType="1"/>
          </p:cNvCxnSpPr>
          <p:nvPr/>
        </p:nvCxnSpPr>
        <p:spPr bwMode="auto">
          <a:xfrm>
            <a:off x="2754663" y="1302886"/>
            <a:ext cx="274637" cy="1782762"/>
          </a:xfrm>
          <a:prstGeom prst="straightConnector1">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22" name="Text Box 22"/>
          <p:cNvSpPr txBox="1">
            <a:spLocks noChangeArrowheads="1"/>
          </p:cNvSpPr>
          <p:nvPr/>
        </p:nvSpPr>
        <p:spPr bwMode="auto">
          <a:xfrm rot="21010433">
            <a:off x="2907163" y="1103026"/>
            <a:ext cx="3929063" cy="70643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effectLst/>
                <a:latin typeface="Calibri" panose="020F0502020204030204" pitchFamily="34" charset="0"/>
              </a:rPr>
              <a:t>Sign up for class text alerts to receive updates on homework, tests, quizzes, and other important due dates.  Download the Remind 101 App to be able to chat with me for help. </a:t>
            </a:r>
            <a:endParaRPr kumimoji="0" lang="en-US" altLang="en-US" sz="1800" b="0" i="0" u="none" strike="noStrike" cap="none" normalizeH="0" baseline="0" dirty="0">
              <a:ln>
                <a:noFill/>
              </a:ln>
              <a:effectLst/>
              <a:latin typeface="Arial" panose="020B0604020202020204" pitchFamily="34" charset="0"/>
            </a:endParaRPr>
          </a:p>
        </p:txBody>
      </p:sp>
      <p:sp>
        <p:nvSpPr>
          <p:cNvPr id="24" name="Text Box 24"/>
          <p:cNvSpPr txBox="1">
            <a:spLocks noChangeArrowheads="1"/>
          </p:cNvSpPr>
          <p:nvPr/>
        </p:nvSpPr>
        <p:spPr bwMode="auto">
          <a:xfrm rot="20987638">
            <a:off x="3918949" y="2195027"/>
            <a:ext cx="1516315" cy="25364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ct val="0"/>
              </a:spcAft>
            </a:pPr>
            <a:r>
              <a:rPr kumimoji="0" lang="en-US" altLang="en-US" sz="1300" b="1" i="0" u="none" strike="noStrike" cap="none" normalizeH="0" baseline="0" dirty="0">
                <a:ln>
                  <a:noFill/>
                </a:ln>
                <a:effectLst/>
                <a:latin typeface="Calibri"/>
                <a:cs typeface="Calibri"/>
              </a:rPr>
              <a:t>1</a:t>
            </a:r>
            <a:r>
              <a:rPr kumimoji="0" lang="en-US" altLang="en-US" sz="1300" b="1" i="0" u="none" strike="noStrike" cap="none" normalizeH="0" baseline="30000" dirty="0">
                <a:ln>
                  <a:noFill/>
                </a:ln>
                <a:effectLst/>
                <a:latin typeface="Calibri"/>
                <a:cs typeface="Calibri"/>
              </a:rPr>
              <a:t>st</a:t>
            </a:r>
            <a:r>
              <a:rPr kumimoji="0" lang="en-US" altLang="en-US" sz="1300" b="1" i="0" u="none" strike="noStrike" cap="none" normalizeH="0" baseline="0" dirty="0">
                <a:ln>
                  <a:noFill/>
                </a:ln>
                <a:effectLst/>
                <a:latin typeface="Calibri"/>
                <a:cs typeface="Calibri"/>
              </a:rPr>
              <a:t> Block: @</a:t>
            </a:r>
            <a:r>
              <a:rPr lang="en-US" altLang="en-US" sz="1300" b="1" dirty="0">
                <a:latin typeface="Calibri"/>
                <a:cs typeface="Calibri"/>
              </a:rPr>
              <a:t> 1Fall19</a:t>
            </a:r>
            <a:endParaRPr kumimoji="0" lang="en-US" altLang="en-US" sz="1300" b="0" i="0" u="none" strike="noStrike" cap="none" normalizeH="0" baseline="0" dirty="0">
              <a:ln>
                <a:noFill/>
              </a:ln>
              <a:effectLst/>
              <a:latin typeface="Arial" panose="020B0604020202020204" pitchFamily="34" charset="0"/>
            </a:endParaRPr>
          </a:p>
        </p:txBody>
      </p:sp>
      <p:sp>
        <p:nvSpPr>
          <p:cNvPr id="25" name="Text Box 25"/>
          <p:cNvSpPr txBox="1">
            <a:spLocks noChangeArrowheads="1"/>
          </p:cNvSpPr>
          <p:nvPr/>
        </p:nvSpPr>
        <p:spPr bwMode="auto">
          <a:xfrm>
            <a:off x="971183" y="3596799"/>
            <a:ext cx="3571875" cy="4083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a:ln>
                  <a:noFill/>
                </a:ln>
                <a:effectLst/>
                <a:latin typeface="bromello" panose="03060900000000020004" pitchFamily="66" charset="0"/>
              </a:rPr>
              <a:t>Required</a:t>
            </a:r>
            <a:r>
              <a:rPr kumimoji="0" lang="en-US" altLang="en-US" sz="2200" b="1" i="0" u="none" strike="noStrike" cap="none" normalizeH="0" dirty="0">
                <a:ln>
                  <a:noFill/>
                </a:ln>
                <a:effectLst/>
                <a:latin typeface="bromello" panose="03060900000000020004" pitchFamily="66" charset="0"/>
              </a:rPr>
              <a:t> </a:t>
            </a:r>
            <a:r>
              <a:rPr kumimoji="0" lang="en-US" altLang="en-US" sz="2200" b="1" i="0" u="none" strike="noStrike" cap="none" normalizeH="0" baseline="0" dirty="0">
                <a:ln>
                  <a:noFill/>
                </a:ln>
                <a:effectLst/>
                <a:latin typeface="bromello" panose="03060900000000020004" pitchFamily="66" charset="0"/>
              </a:rPr>
              <a:t>Class Materials </a:t>
            </a:r>
            <a:endParaRPr kumimoji="0" lang="en-US" altLang="en-US" sz="1800" b="0" i="0" u="none" strike="noStrike" cap="none" normalizeH="0" baseline="0" dirty="0">
              <a:ln>
                <a:noFill/>
              </a:ln>
              <a:effectLst/>
              <a:latin typeface="bromello" panose="03060900000000020004" pitchFamily="66" charset="0"/>
            </a:endParaRPr>
          </a:p>
        </p:txBody>
      </p:sp>
      <p:cxnSp>
        <p:nvCxnSpPr>
          <p:cNvPr id="2074" name="AutoShape 26"/>
          <p:cNvCxnSpPr>
            <a:cxnSpLocks noChangeShapeType="1"/>
          </p:cNvCxnSpPr>
          <p:nvPr/>
        </p:nvCxnSpPr>
        <p:spPr bwMode="auto">
          <a:xfrm>
            <a:off x="4543058" y="3839503"/>
            <a:ext cx="30162" cy="5014912"/>
          </a:xfrm>
          <a:prstGeom prst="straightConnector1">
            <a:avLst/>
          </a:prstGeom>
          <a:noFill/>
          <a:ln w="25400">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pic>
        <p:nvPicPr>
          <p:cNvPr id="2075" name="Picture 27" descr="398805782_c6263237f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4859" y="3908124"/>
            <a:ext cx="822325" cy="19196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6" name="Text Box 33"/>
          <p:cNvSpPr txBox="1">
            <a:spLocks noChangeArrowheads="1"/>
          </p:cNvSpPr>
          <p:nvPr/>
        </p:nvSpPr>
        <p:spPr bwMode="auto">
          <a:xfrm>
            <a:off x="243426" y="3918358"/>
            <a:ext cx="1799148" cy="225161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200" b="0" i="0" u="none" strike="noStrike" cap="none" normalizeH="0" baseline="0" dirty="0" err="1">
                <a:ln>
                  <a:noFill/>
                </a:ln>
                <a:effectLst/>
              </a:rPr>
              <a:t>Eraseable</a:t>
            </a:r>
            <a:r>
              <a:rPr kumimoji="0" lang="en-US" altLang="en-US" sz="1200" b="0" i="0" u="none" strike="noStrike" cap="none" normalizeH="0" baseline="0" dirty="0">
                <a:ln>
                  <a:noFill/>
                </a:ln>
                <a:effectLst/>
              </a:rPr>
              <a:t> Pens (blue, black, red) </a:t>
            </a: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en-US" altLang="en-US" sz="1200" dirty="0"/>
              <a:t>Pencils</a:t>
            </a: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en-US" altLang="en-US" sz="1200" dirty="0"/>
              <a:t>Erasers</a:t>
            </a: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en-US" altLang="en-US" sz="1200" dirty="0"/>
              <a:t>Highlighters (5 different colors)</a:t>
            </a: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en-US" altLang="en-US" sz="1200" dirty="0"/>
              <a:t>Scissors</a:t>
            </a: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en-US" altLang="en-US" sz="1200" dirty="0"/>
              <a:t>Glue sticks</a:t>
            </a: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en-US" altLang="en-US" sz="1200" dirty="0"/>
              <a:t>Tape with dispenser</a:t>
            </a:r>
          </a:p>
          <a:p>
            <a:pPr marR="0" lvl="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a:ln>
                <a:noFill/>
              </a:ln>
              <a:effectLst/>
            </a:endParaRPr>
          </a:p>
        </p:txBody>
      </p:sp>
      <p:sp>
        <p:nvSpPr>
          <p:cNvPr id="2051" name="Rectangle 45"/>
          <p:cNvSpPr>
            <a:spLocks noChangeArrowheads="1"/>
          </p:cNvSpPr>
          <p:nvPr/>
        </p:nvSpPr>
        <p:spPr bwMode="auto">
          <a:xfrm>
            <a:off x="5153021" y="3949700"/>
            <a:ext cx="446088" cy="1628775"/>
          </a:xfrm>
          <a:prstGeom prst="rect">
            <a:avLst/>
          </a:prstGeom>
          <a:solidFill>
            <a:srgbClr val="FF0000"/>
          </a:solidFill>
          <a:ln w="25400" algn="ctr">
            <a:solidFill>
              <a:schemeClr val="tx1"/>
            </a:solidFill>
            <a:miter lim="800000"/>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2052" name="Rectangle 46"/>
          <p:cNvSpPr>
            <a:spLocks noChangeArrowheads="1"/>
          </p:cNvSpPr>
          <p:nvPr/>
        </p:nvSpPr>
        <p:spPr bwMode="auto">
          <a:xfrm>
            <a:off x="6211884" y="4510088"/>
            <a:ext cx="431800" cy="1066800"/>
          </a:xfrm>
          <a:prstGeom prst="rect">
            <a:avLst/>
          </a:prstGeom>
          <a:solidFill>
            <a:schemeClr val="bg2">
              <a:lumMod val="50000"/>
            </a:schemeClr>
          </a:solidFill>
          <a:ln w="25400" algn="ctr">
            <a:solidFill>
              <a:schemeClr val="tx1"/>
            </a:solidFill>
            <a:miter lim="800000"/>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2053" name="Text Box 47"/>
          <p:cNvSpPr txBox="1">
            <a:spLocks noChangeArrowheads="1"/>
          </p:cNvSpPr>
          <p:nvPr/>
        </p:nvSpPr>
        <p:spPr bwMode="auto">
          <a:xfrm>
            <a:off x="5278434" y="4256088"/>
            <a:ext cx="214312" cy="11811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Calibri" panose="020F0502020204030204" pitchFamily="34" charset="0"/>
              </a:rPr>
              <a:t>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Calibri" panose="020F0502020204030204" pitchFamily="34" charset="0"/>
              </a:rPr>
              <a:t>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Calibri" panose="020F0502020204030204" pitchFamily="34" charset="0"/>
              </a:rPr>
              <a:t>J</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Calibri" panose="020F0502020204030204" pitchFamily="34" charset="0"/>
              </a:rPr>
              <a: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Calibri" panose="020F0502020204030204" pitchFamily="34" charset="0"/>
              </a:rPr>
              <a:t>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effectLst/>
              <a:latin typeface="Arial" panose="020B0604020202020204" pitchFamily="34" charset="0"/>
            </a:endParaRPr>
          </a:p>
        </p:txBody>
      </p:sp>
      <p:sp>
        <p:nvSpPr>
          <p:cNvPr id="2054" name="Text Box 48"/>
          <p:cNvSpPr txBox="1">
            <a:spLocks noChangeArrowheads="1"/>
          </p:cNvSpPr>
          <p:nvPr/>
        </p:nvSpPr>
        <p:spPr bwMode="auto">
          <a:xfrm>
            <a:off x="6240465" y="4590142"/>
            <a:ext cx="366712" cy="11287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Calibri" panose="020F0502020204030204" pitchFamily="34" charset="0"/>
              </a:rPr>
              <a:t>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Calibri" panose="020F0502020204030204" pitchFamily="34" charset="0"/>
              </a:rPr>
              <a:t>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Calibri" panose="020F0502020204030204" pitchFamily="34" charset="0"/>
              </a:rPr>
              <a:t>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Calibri" panose="020F0502020204030204" pitchFamily="34" charset="0"/>
              </a:rPr>
              <a:t>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Calibri" panose="020F0502020204030204" pitchFamily="34" charset="0"/>
              </a:rPr>
              <a:t>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effectLst/>
              <a:latin typeface="Arial" panose="020B0604020202020204" pitchFamily="34" charset="0"/>
            </a:endParaRPr>
          </a:p>
        </p:txBody>
      </p:sp>
      <p:sp>
        <p:nvSpPr>
          <p:cNvPr id="2055" name="Text Box 49"/>
          <p:cNvSpPr txBox="1">
            <a:spLocks noChangeArrowheads="1"/>
          </p:cNvSpPr>
          <p:nvPr/>
        </p:nvSpPr>
        <p:spPr bwMode="auto">
          <a:xfrm>
            <a:off x="5121271" y="5578475"/>
            <a:ext cx="598488" cy="3206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effectLst/>
                <a:latin typeface="Calibri" panose="020F0502020204030204" pitchFamily="34" charset="0"/>
              </a:rPr>
              <a:t>60%</a:t>
            </a:r>
            <a:endParaRPr kumimoji="0" lang="en-US" altLang="en-US" sz="1800" b="0" i="0" u="none" strike="noStrike" cap="none" normalizeH="0" baseline="0">
              <a:ln>
                <a:noFill/>
              </a:ln>
              <a:effectLst/>
              <a:latin typeface="Arial" panose="020B0604020202020204" pitchFamily="34" charset="0"/>
            </a:endParaRPr>
          </a:p>
        </p:txBody>
      </p:sp>
      <p:sp>
        <p:nvSpPr>
          <p:cNvPr id="2057" name="Text Box 50"/>
          <p:cNvSpPr txBox="1">
            <a:spLocks noChangeArrowheads="1"/>
          </p:cNvSpPr>
          <p:nvPr/>
        </p:nvSpPr>
        <p:spPr bwMode="auto">
          <a:xfrm>
            <a:off x="5307701" y="3361685"/>
            <a:ext cx="1295400" cy="4095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dirty="0">
                <a:ln>
                  <a:noFill/>
                </a:ln>
                <a:effectLst/>
                <a:latin typeface="bromello" panose="03060900000000020004" pitchFamily="66" charset="0"/>
              </a:rPr>
              <a:t>Grades</a:t>
            </a:r>
            <a:endParaRPr kumimoji="0" lang="en-US" altLang="en-US" sz="1800" b="0" i="0" u="none" strike="noStrike" cap="none" normalizeH="0" baseline="0" dirty="0">
              <a:ln>
                <a:noFill/>
              </a:ln>
              <a:effectLst/>
              <a:latin typeface="bromello" panose="03060900000000020004" pitchFamily="66" charset="0"/>
            </a:endParaRPr>
          </a:p>
        </p:txBody>
      </p:sp>
      <p:sp>
        <p:nvSpPr>
          <p:cNvPr id="2058" name="Text Box 51"/>
          <p:cNvSpPr txBox="1">
            <a:spLocks noChangeArrowheads="1"/>
          </p:cNvSpPr>
          <p:nvPr/>
        </p:nvSpPr>
        <p:spPr bwMode="auto">
          <a:xfrm rot="16200000">
            <a:off x="3734590" y="4410869"/>
            <a:ext cx="2419350" cy="5794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effectLst/>
                <a:latin typeface="Calibri" panose="020F0502020204030204" pitchFamily="34" charset="0"/>
              </a:rPr>
              <a:t>Tests, Research, papers, projects/presentations, essays, etc.</a:t>
            </a:r>
            <a:endParaRPr kumimoji="0" lang="en-US" altLang="en-US" sz="1800" b="0" i="0" u="none" strike="noStrike" cap="none" normalizeH="0" baseline="0" dirty="0">
              <a:ln>
                <a:noFill/>
              </a:ln>
              <a:effectLst/>
              <a:latin typeface="Arial" panose="020B0604020202020204" pitchFamily="34" charset="0"/>
            </a:endParaRPr>
          </a:p>
        </p:txBody>
      </p:sp>
      <p:sp>
        <p:nvSpPr>
          <p:cNvPr id="2059" name="Text Box 52"/>
          <p:cNvSpPr txBox="1">
            <a:spLocks noChangeArrowheads="1"/>
          </p:cNvSpPr>
          <p:nvPr/>
        </p:nvSpPr>
        <p:spPr bwMode="auto">
          <a:xfrm rot="16200000">
            <a:off x="5029197" y="4611687"/>
            <a:ext cx="1992312" cy="5254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effectLst/>
                <a:latin typeface="Calibri" panose="020F0502020204030204" pitchFamily="34" charset="0"/>
              </a:rPr>
              <a:t>Daily work, journals, homework, quizzes, etc.</a:t>
            </a:r>
            <a:endParaRPr kumimoji="0" lang="en-US" altLang="en-US" sz="1800" b="0" i="0" u="none" strike="noStrike" cap="none" normalizeH="0" baseline="0">
              <a:ln>
                <a:noFill/>
              </a:ln>
              <a:effectLst/>
              <a:latin typeface="Arial" panose="020B0604020202020204" pitchFamily="34" charset="0"/>
            </a:endParaRPr>
          </a:p>
        </p:txBody>
      </p:sp>
      <p:sp>
        <p:nvSpPr>
          <p:cNvPr id="2060" name="Text Box 53"/>
          <p:cNvSpPr txBox="1">
            <a:spLocks noChangeArrowheads="1"/>
          </p:cNvSpPr>
          <p:nvPr/>
        </p:nvSpPr>
        <p:spPr bwMode="auto">
          <a:xfrm>
            <a:off x="4704130" y="6275389"/>
            <a:ext cx="2109787" cy="331628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Calibri" panose="020F0502020204030204" pitchFamily="34" charset="0"/>
              </a:rPr>
              <a:t>Grades are available 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effectLst/>
                <a:latin typeface="Calibri" panose="020F0502020204030204" pitchFamily="34" charset="0"/>
              </a:rPr>
              <a:t>Skyward.</a:t>
            </a:r>
          </a:p>
          <a:p>
            <a:pPr lvl="0" eaLnBrk="0" fontAlgn="base" hangingPunct="0">
              <a:spcBef>
                <a:spcPct val="0"/>
              </a:spcBef>
              <a:spcAft>
                <a:spcPct val="0"/>
              </a:spcAft>
              <a:buSzPts val="1000"/>
              <a:buFont typeface="Symbol" panose="05050102010706020507" pitchFamily="18" charset="2"/>
              <a:buChar char="·"/>
            </a:pPr>
            <a:r>
              <a:rPr lang="en-US" altLang="en-US" sz="1100" dirty="0">
                <a:latin typeface="Calibri" panose="020F0502020204030204" pitchFamily="34" charset="0"/>
              </a:rPr>
              <a:t>It is your responsibility to keep track of your progress in this class. Please ask questions and/or come to tutoring as often as possible. You may also e-mail me at any time with any questions or concerns you have. Do not wait until the last minute!</a:t>
            </a:r>
          </a:p>
          <a:p>
            <a:pPr lvl="0" eaLnBrk="0" fontAlgn="base" hangingPunct="0">
              <a:spcBef>
                <a:spcPct val="0"/>
              </a:spcBef>
              <a:spcAft>
                <a:spcPct val="0"/>
              </a:spcAft>
              <a:buSzPts val="1000"/>
              <a:buFont typeface="Symbol" panose="05050102010706020507" pitchFamily="18" charset="2"/>
              <a:buChar char="·"/>
            </a:pPr>
            <a:endParaRPr kumimoji="0" lang="en-US" altLang="en-US" sz="1100" b="0" i="0" u="none" strike="noStrike" cap="none" normalizeH="0" baseline="0" dirty="0">
              <a:ln>
                <a:noFill/>
              </a:ln>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100" b="0" i="0" u="none" strike="noStrike" cap="none" normalizeH="0" baseline="0" dirty="0">
                <a:ln>
                  <a:noFill/>
                </a:ln>
                <a:effectLst/>
                <a:latin typeface="Calibri" panose="020F0502020204030204" pitchFamily="34" charset="0"/>
              </a:rPr>
              <a:t>If you do not have a student login, you can get one from the </a:t>
            </a:r>
            <a:r>
              <a:rPr kumimoji="0" lang="en-US" altLang="en-US" sz="1100" b="1" i="0" u="none" strike="noStrike" cap="none" normalizeH="0" baseline="0" dirty="0">
                <a:ln>
                  <a:noFill/>
                </a:ln>
                <a:effectLst/>
                <a:latin typeface="Calibri" panose="020F0502020204030204" pitchFamily="34" charset="0"/>
              </a:rPr>
              <a:t>library.</a:t>
            </a:r>
            <a:endParaRPr kumimoji="0" lang="en-US" altLang="en-US" sz="1100" b="0" i="0" u="none" strike="noStrike" cap="none" normalizeH="0" baseline="0" dirty="0">
              <a:ln>
                <a:noFill/>
              </a:ln>
              <a:effectLst/>
              <a:latin typeface="Arial" panose="020B0604020202020204" pitchFamily="34" charset="0"/>
            </a:endParaRPr>
          </a:p>
        </p:txBody>
      </p:sp>
      <p:sp>
        <p:nvSpPr>
          <p:cNvPr id="2061" name="Text Box 54"/>
          <p:cNvSpPr txBox="1">
            <a:spLocks noChangeArrowheads="1"/>
          </p:cNvSpPr>
          <p:nvPr/>
        </p:nvSpPr>
        <p:spPr bwMode="auto">
          <a:xfrm>
            <a:off x="6237284" y="5565775"/>
            <a:ext cx="598487" cy="3190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effectLst/>
                <a:latin typeface="Calibri" panose="020F0502020204030204" pitchFamily="34" charset="0"/>
              </a:rPr>
              <a:t>40%</a:t>
            </a:r>
            <a:endParaRPr kumimoji="0" lang="en-US" altLang="en-US" sz="1800" b="0" i="0" u="none" strike="noStrike" cap="none" normalizeH="0" baseline="0">
              <a:ln>
                <a:noFill/>
              </a:ln>
              <a:effectLst/>
              <a:latin typeface="Arial" panose="020B0604020202020204" pitchFamily="34" charset="0"/>
            </a:endParaRPr>
          </a:p>
        </p:txBody>
      </p:sp>
      <p:sp>
        <p:nvSpPr>
          <p:cNvPr id="2062" name="Text Box 56"/>
          <p:cNvSpPr txBox="1">
            <a:spLocks noChangeArrowheads="1"/>
          </p:cNvSpPr>
          <p:nvPr/>
        </p:nvSpPr>
        <p:spPr bwMode="auto">
          <a:xfrm>
            <a:off x="195547" y="125326"/>
            <a:ext cx="6729412" cy="39784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effectLst/>
                <a:latin typeface="Calibri" panose="020F0502020204030204" pitchFamily="34" charset="0"/>
              </a:rPr>
              <a:t>Student Name _______________________________       Block  _____________            Date _________________________</a:t>
            </a:r>
          </a:p>
        </p:txBody>
      </p:sp>
      <p:sp>
        <p:nvSpPr>
          <p:cNvPr id="2064" name="Text Box 58"/>
          <p:cNvSpPr txBox="1">
            <a:spLocks noChangeArrowheads="1"/>
          </p:cNvSpPr>
          <p:nvPr/>
        </p:nvSpPr>
        <p:spPr bwMode="auto">
          <a:xfrm>
            <a:off x="269852" y="7988685"/>
            <a:ext cx="4273205" cy="10541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Þ"/>
              <a:tabLst/>
            </a:pPr>
            <a:r>
              <a:rPr kumimoji="0" lang="en-US" altLang="en-US" sz="1000" b="1" i="0" u="none" strike="noStrike" cap="none" normalizeH="0" baseline="0" dirty="0">
                <a:ln>
                  <a:noFill/>
                </a:ln>
                <a:effectLst/>
                <a:latin typeface="Calibri" panose="020F0502020204030204" pitchFamily="34" charset="0"/>
              </a:rPr>
              <a:t>Get to class BEFORE the bell rings, and begin working on bell work.</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Þ"/>
              <a:tabLst/>
            </a:pPr>
            <a:r>
              <a:rPr kumimoji="0" lang="en-US" altLang="en-US" sz="1000" b="1" i="0" u="none" strike="noStrike" cap="none" normalizeH="0" baseline="0" dirty="0">
                <a:ln>
                  <a:noFill/>
                </a:ln>
                <a:effectLst/>
                <a:latin typeface="Calibri" panose="020F0502020204030204" pitchFamily="34" charset="0"/>
              </a:rPr>
              <a:t>Come to class prepared (</a:t>
            </a:r>
            <a:r>
              <a:rPr lang="en-US" altLang="en-US" sz="1000" b="1" dirty="0">
                <a:latin typeface="Calibri" panose="020F0502020204030204" pitchFamily="34" charset="0"/>
              </a:rPr>
              <a:t>composition book</a:t>
            </a:r>
            <a:r>
              <a:rPr kumimoji="0" lang="en-US" altLang="en-US" sz="1000" b="1" i="0" u="none" strike="noStrike" cap="none" normalizeH="0" baseline="0" dirty="0">
                <a:ln>
                  <a:noFill/>
                </a:ln>
                <a:effectLst/>
                <a:latin typeface="Calibri" panose="020F0502020204030204" pitchFamily="34" charset="0"/>
              </a:rPr>
              <a:t>, homework, supplies).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Þ"/>
              <a:tabLst/>
            </a:pPr>
            <a:r>
              <a:rPr kumimoji="0" lang="en-US" altLang="en-US" sz="1000" b="1" i="0" u="none" strike="noStrike" cap="none" normalizeH="0" baseline="0" dirty="0">
                <a:ln>
                  <a:noFill/>
                </a:ln>
                <a:effectLst/>
                <a:latin typeface="Calibri" panose="020F0502020204030204" pitchFamily="34" charset="0"/>
              </a:rPr>
              <a:t>Keep all notes and assignments until you are advised to recycle them. </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Þ"/>
              <a:tabLst/>
            </a:pPr>
            <a:r>
              <a:rPr kumimoji="0" lang="en-US" altLang="en-US" sz="1000" b="1" i="0" u="none" strike="noStrike" cap="none" normalizeH="0" baseline="0" dirty="0">
                <a:ln>
                  <a:noFill/>
                </a:ln>
                <a:effectLst/>
                <a:latin typeface="Calibri" panose="020F0502020204030204" pitchFamily="34" charset="0"/>
              </a:rPr>
              <a:t>Cell phones </a:t>
            </a:r>
            <a:r>
              <a:rPr kumimoji="0" lang="en-US" altLang="en-US" sz="1000" b="1" i="0" u="sng" strike="noStrike" cap="none" normalizeH="0" baseline="0" dirty="0">
                <a:ln>
                  <a:noFill/>
                </a:ln>
                <a:effectLst/>
                <a:latin typeface="Calibri" panose="020F0502020204030204" pitchFamily="34" charset="0"/>
              </a:rPr>
              <a:t>must</a:t>
            </a:r>
            <a:r>
              <a:rPr kumimoji="0" lang="en-US" altLang="en-US" sz="1000" b="1" i="0" u="none" strike="noStrike" cap="none" normalizeH="0" baseline="0" dirty="0">
                <a:ln>
                  <a:noFill/>
                </a:ln>
                <a:effectLst/>
                <a:latin typeface="Calibri" panose="020F0502020204030204" pitchFamily="34" charset="0"/>
              </a:rPr>
              <a:t> be silenced and placed in a backpack unless given permission to use for academic purposes. Any cell phone that is visible and/or in use without permission will be turned in to the front office.</a:t>
            </a:r>
            <a:endParaRPr kumimoji="0" lang="en-US" altLang="en-US" sz="1800" b="0" i="0" u="none" strike="noStrike" cap="none" normalizeH="0" baseline="0" dirty="0">
              <a:ln>
                <a:noFill/>
              </a:ln>
              <a:effectLst/>
              <a:latin typeface="Arial" panose="020B0604020202020204" pitchFamily="34" charset="0"/>
            </a:endParaRPr>
          </a:p>
        </p:txBody>
      </p:sp>
      <p:sp>
        <p:nvSpPr>
          <p:cNvPr id="2065" name="Text Box 59"/>
          <p:cNvSpPr txBox="1">
            <a:spLocks noChangeArrowheads="1"/>
          </p:cNvSpPr>
          <p:nvPr/>
        </p:nvSpPr>
        <p:spPr bwMode="auto">
          <a:xfrm>
            <a:off x="264573" y="6855467"/>
            <a:ext cx="4238116" cy="8270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Þ"/>
              <a:tabLst/>
            </a:pPr>
            <a:r>
              <a:rPr kumimoji="0" lang="en-US" altLang="en-US" sz="1000" b="1" i="0" u="none" strike="noStrike" cap="none" normalizeH="0" baseline="0" dirty="0">
                <a:ln>
                  <a:noFill/>
                </a:ln>
                <a:effectLst/>
                <a:latin typeface="Calibri" panose="020F0502020204030204" pitchFamily="34" charset="0"/>
              </a:rPr>
              <a:t>Refrain from talking, and direct your attention to the teacher or student who is sharing information. </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Þ"/>
              <a:tabLst/>
            </a:pPr>
            <a:r>
              <a:rPr kumimoji="0" lang="en-US" altLang="en-US" sz="1000" b="1" i="0" u="none" strike="noStrike" cap="none" normalizeH="0" baseline="0" dirty="0">
                <a:ln>
                  <a:noFill/>
                </a:ln>
                <a:effectLst/>
                <a:latin typeface="Calibri" panose="020F0502020204030204" pitchFamily="34" charset="0"/>
              </a:rPr>
              <a:t>Stay awake and participate in class discussions.</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Þ"/>
              <a:tabLst/>
            </a:pPr>
            <a:r>
              <a:rPr kumimoji="0" lang="en-US" altLang="en-US" sz="1000" b="1" i="0" u="none" strike="noStrike" cap="none" normalizeH="0" baseline="0" dirty="0">
                <a:ln>
                  <a:noFill/>
                </a:ln>
                <a:effectLst/>
                <a:latin typeface="Calibri" panose="020F0502020204030204" pitchFamily="34" charset="0"/>
              </a:rPr>
              <a:t>Take care of classroom materials, and pick up after yourself.</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Þ"/>
              <a:tabLst/>
            </a:pPr>
            <a:r>
              <a:rPr kumimoji="0" lang="en-US" altLang="en-US" sz="1000" b="1" i="0" u="none" strike="noStrike" cap="none" normalizeH="0" baseline="0" dirty="0">
                <a:ln>
                  <a:noFill/>
                </a:ln>
                <a:effectLst/>
                <a:latin typeface="Calibri" panose="020F0502020204030204" pitchFamily="34" charset="0"/>
              </a:rPr>
              <a:t>Be positive and helpful.</a:t>
            </a:r>
            <a:endParaRPr kumimoji="0" lang="en-US" altLang="en-US" sz="1800" b="0" i="0" u="none" strike="noStrike" cap="none" normalizeH="0" baseline="0" dirty="0">
              <a:ln>
                <a:noFill/>
              </a:ln>
              <a:effectLst/>
              <a:latin typeface="Arial" panose="020B0604020202020204" pitchFamily="34" charset="0"/>
            </a:endParaRPr>
          </a:p>
        </p:txBody>
      </p:sp>
      <p:sp>
        <p:nvSpPr>
          <p:cNvPr id="2066" name="Text Box 60"/>
          <p:cNvSpPr txBox="1">
            <a:spLocks noChangeArrowheads="1"/>
          </p:cNvSpPr>
          <p:nvPr/>
        </p:nvSpPr>
        <p:spPr bwMode="auto">
          <a:xfrm rot="-384210">
            <a:off x="103363" y="6197123"/>
            <a:ext cx="1328343" cy="18232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effectLst/>
                <a:latin typeface="bromello" panose="03060900000000020004" pitchFamily="66" charset="0"/>
              </a:rPr>
              <a:t>Rules &amp;</a:t>
            </a:r>
            <a:endParaRPr kumimoji="0" lang="en-US" altLang="en-US" sz="1800" b="0" i="0" u="none" strike="noStrike" cap="none" normalizeH="0" baseline="0" dirty="0">
              <a:ln>
                <a:noFill/>
              </a:ln>
              <a:effectLst/>
              <a:latin typeface="bromello" panose="03060900000000020004" pitchFamily="66" charset="0"/>
            </a:endParaRPr>
          </a:p>
        </p:txBody>
      </p:sp>
      <p:sp>
        <p:nvSpPr>
          <p:cNvPr id="2067" name="Text Box 61"/>
          <p:cNvSpPr txBox="1">
            <a:spLocks noChangeArrowheads="1"/>
          </p:cNvSpPr>
          <p:nvPr/>
        </p:nvSpPr>
        <p:spPr bwMode="auto">
          <a:xfrm rot="-384210">
            <a:off x="839425" y="6295684"/>
            <a:ext cx="1739186" cy="3333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a:latin typeface="Harrington" panose="04040505050A02020702" pitchFamily="82" charset="0"/>
              </a:rPr>
              <a:t>&amp; </a:t>
            </a:r>
            <a:r>
              <a:rPr kumimoji="0" lang="en-US" altLang="en-US" sz="2000" b="1" i="0" u="none" strike="noStrike" cap="none" normalizeH="0" baseline="0" dirty="0">
                <a:ln>
                  <a:noFill/>
                </a:ln>
                <a:effectLst/>
                <a:latin typeface="bromello" panose="03060900000000020004" pitchFamily="66" charset="0"/>
              </a:rPr>
              <a:t>Expectations</a:t>
            </a:r>
            <a:endParaRPr kumimoji="0" lang="en-US" altLang="en-US" sz="1800" b="0" i="0" u="none" strike="noStrike" cap="none" normalizeH="0" baseline="0" dirty="0">
              <a:ln>
                <a:noFill/>
              </a:ln>
              <a:effectLst/>
              <a:latin typeface="bromello" panose="03060900000000020004" pitchFamily="66" charset="0"/>
            </a:endParaRPr>
          </a:p>
        </p:txBody>
      </p:sp>
      <p:sp>
        <p:nvSpPr>
          <p:cNvPr id="2068" name="Text Box 62"/>
          <p:cNvSpPr txBox="1">
            <a:spLocks noChangeArrowheads="1"/>
          </p:cNvSpPr>
          <p:nvPr/>
        </p:nvSpPr>
        <p:spPr bwMode="auto">
          <a:xfrm>
            <a:off x="252975" y="6475510"/>
            <a:ext cx="2316223" cy="2000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effectLst/>
                <a:latin typeface="KG Wake Me Up" panose="02000000000000000000" pitchFamily="2" charset="0"/>
              </a:rPr>
              <a:t>1 </a:t>
            </a:r>
            <a:r>
              <a:rPr kumimoji="0" lang="en-US" altLang="en-US" sz="1200" b="1" i="0" u="none" strike="noStrike" cap="none" normalizeH="0" baseline="0" dirty="0">
                <a:ln>
                  <a:noFill/>
                </a:ln>
                <a:effectLst/>
                <a:latin typeface="KG Wake Me Up" panose="02000000000000000000" pitchFamily="2" charset="0"/>
              </a:rPr>
              <a:t> </a:t>
            </a:r>
            <a:r>
              <a:rPr kumimoji="0" lang="en-US" altLang="en-US" sz="1200" b="1" i="0" u="sng" strike="noStrike" cap="none" normalizeH="0" baseline="0" dirty="0">
                <a:ln>
                  <a:noFill/>
                </a:ln>
                <a:effectLst/>
                <a:latin typeface="Calibri" panose="020F0502020204030204" pitchFamily="34" charset="0"/>
              </a:rPr>
              <a:t>BE RESPECTFUL</a:t>
            </a:r>
            <a:endParaRPr kumimoji="0" lang="en-US" altLang="en-US" sz="1800" b="0" i="0" u="sng" strike="noStrike" cap="none" normalizeH="0" baseline="0" dirty="0">
              <a:ln>
                <a:noFill/>
              </a:ln>
              <a:effectLst/>
              <a:latin typeface="Arial" panose="020B0604020202020204" pitchFamily="34" charset="0"/>
            </a:endParaRPr>
          </a:p>
        </p:txBody>
      </p:sp>
      <p:sp>
        <p:nvSpPr>
          <p:cNvPr id="2070" name="Text Box 63"/>
          <p:cNvSpPr txBox="1">
            <a:spLocks noChangeArrowheads="1"/>
          </p:cNvSpPr>
          <p:nvPr/>
        </p:nvSpPr>
        <p:spPr bwMode="auto">
          <a:xfrm>
            <a:off x="570084" y="5903707"/>
            <a:ext cx="3325977" cy="302412"/>
          </a:xfrm>
          <a:prstGeom prst="rect">
            <a:avLst/>
          </a:prstGeom>
          <a:noFill/>
          <a:ln w="25400" algn="ctr">
            <a:solidFill>
              <a:srgbClr val="000000"/>
            </a:solidFill>
            <a:prstDash val="dash"/>
            <a:miter lim="800000"/>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effectLst/>
                <a:latin typeface="Calibri" panose="020F0502020204030204" pitchFamily="34" charset="0"/>
              </a:rPr>
              <a:t>Extra credit: </a:t>
            </a:r>
            <a:r>
              <a:rPr kumimoji="0" lang="en-US" altLang="en-US" sz="1000" b="0" i="0" u="none" strike="noStrike" cap="none" normalizeH="0" baseline="0" dirty="0">
                <a:ln>
                  <a:noFill/>
                </a:ln>
                <a:effectLst/>
                <a:latin typeface="Calibri" panose="020F0502020204030204" pitchFamily="34" charset="0"/>
              </a:rPr>
              <a:t>1 box of tissues and a bottle of hand-sanitizer</a:t>
            </a:r>
            <a:r>
              <a:rPr lang="en-US" altLang="en-US" sz="1000" dirty="0">
                <a:latin typeface="Calibri" panose="020F0502020204030204" pitchFamily="34" charset="0"/>
              </a:rPr>
              <a:t>!</a:t>
            </a:r>
            <a:endParaRPr kumimoji="0" lang="en-US" altLang="en-US" sz="1800" b="0" i="0" u="none" strike="noStrike" cap="none" normalizeH="0" baseline="0" dirty="0">
              <a:ln>
                <a:noFill/>
              </a:ln>
              <a:effectLst/>
              <a:latin typeface="Arial" panose="020B0604020202020204" pitchFamily="34" charset="0"/>
            </a:endParaRPr>
          </a:p>
        </p:txBody>
      </p:sp>
      <p:sp>
        <p:nvSpPr>
          <p:cNvPr id="2071" name="Text Box 64"/>
          <p:cNvSpPr txBox="1">
            <a:spLocks noChangeArrowheads="1"/>
          </p:cNvSpPr>
          <p:nvPr/>
        </p:nvSpPr>
        <p:spPr bwMode="auto">
          <a:xfrm rot="21026851">
            <a:off x="3565344" y="783883"/>
            <a:ext cx="3141663" cy="3159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a:ln>
                  <a:noFill/>
                </a:ln>
                <a:effectLst/>
                <a:latin typeface="bromello" panose="03060900000000020004" pitchFamily="66" charset="0"/>
              </a:rPr>
              <a:t>Remind Text Alerts</a:t>
            </a:r>
            <a:endParaRPr kumimoji="0" lang="en-US" altLang="en-US" sz="1800" b="0" i="0" u="none" strike="noStrike" cap="none" normalizeH="0" baseline="0" dirty="0">
              <a:ln>
                <a:noFill/>
              </a:ln>
              <a:effectLst/>
              <a:latin typeface="bromello" panose="03060900000000020004" pitchFamily="66" charset="0"/>
            </a:endParaRPr>
          </a:p>
        </p:txBody>
      </p:sp>
      <p:sp>
        <p:nvSpPr>
          <p:cNvPr id="2072" name="Text Box 65"/>
          <p:cNvSpPr txBox="1">
            <a:spLocks noChangeArrowheads="1"/>
          </p:cNvSpPr>
          <p:nvPr/>
        </p:nvSpPr>
        <p:spPr bwMode="auto">
          <a:xfrm rot="21020020">
            <a:off x="3782964" y="1624725"/>
            <a:ext cx="2913065" cy="3549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bg1"/>
                </a:solidFill>
                <a:effectLst/>
                <a:latin typeface="Calibri" panose="020F0502020204030204" pitchFamily="34" charset="0"/>
              </a:rPr>
              <a:t>Text the number </a:t>
            </a:r>
            <a:r>
              <a:rPr kumimoji="0" lang="en-US" altLang="en-US" sz="1200" b="1" i="0" u="sng" strike="noStrike" cap="none" normalizeH="0" baseline="0" dirty="0">
                <a:ln>
                  <a:noFill/>
                </a:ln>
                <a:solidFill>
                  <a:schemeClr val="bg1"/>
                </a:solidFill>
                <a:effectLst/>
                <a:latin typeface="Calibri" panose="020F0502020204030204" pitchFamily="34" charset="0"/>
              </a:rPr>
              <a:t>81010</a:t>
            </a:r>
            <a:r>
              <a:rPr kumimoji="0" lang="en-US" altLang="en-US" sz="1200" b="1" i="0" strike="noStrike" cap="none" normalizeH="0" baseline="0" dirty="0">
                <a:ln>
                  <a:noFill/>
                </a:ln>
                <a:solidFill>
                  <a:schemeClr val="bg1"/>
                </a:solidFill>
                <a:effectLst/>
                <a:latin typeface="Calibri" panose="020F0502020204030204" pitchFamily="34" charset="0"/>
              </a:rPr>
              <a:t>,</a:t>
            </a:r>
            <a:r>
              <a:rPr kumimoji="0" lang="en-US" altLang="en-US" sz="1200" b="1" i="0" u="none" strike="noStrike" cap="none" normalizeH="0" baseline="0" dirty="0">
                <a:ln>
                  <a:noFill/>
                </a:ln>
                <a:solidFill>
                  <a:schemeClr val="bg1"/>
                </a:solidFill>
                <a:effectLst/>
                <a:latin typeface="Calibri" panose="020F0502020204030204" pitchFamily="34" charset="0"/>
              </a:rPr>
              <a:t> and compose a message with your class code below.</a:t>
            </a:r>
            <a:endParaRPr kumimoji="0" lang="en-US" altLang="en-US" sz="1800" b="0" i="0" u="none" strike="noStrike" cap="none" normalizeH="0" baseline="0" dirty="0">
              <a:ln>
                <a:noFill/>
              </a:ln>
              <a:solidFill>
                <a:schemeClr val="bg1"/>
              </a:solidFill>
              <a:effectLst/>
              <a:latin typeface="Arial" panose="020B0604020202020204" pitchFamily="34" charset="0"/>
            </a:endParaRPr>
          </a:p>
        </p:txBody>
      </p:sp>
      <p:sp>
        <p:nvSpPr>
          <p:cNvPr id="71" name="Rectangle 70"/>
          <p:cNvSpPr/>
          <p:nvPr/>
        </p:nvSpPr>
        <p:spPr>
          <a:xfrm rot="21006065">
            <a:off x="3032623" y="2198826"/>
            <a:ext cx="786588" cy="1015663"/>
          </a:xfrm>
          <a:prstGeom prst="rect">
            <a:avLst/>
          </a:prstGeom>
        </p:spPr>
        <p:txBody>
          <a:bodyPr wrap="square">
            <a:spAutoFit/>
          </a:bodyPr>
          <a:lstStyle/>
          <a:p>
            <a:pPr algn="ctr"/>
            <a:r>
              <a:rPr lang="en-US" sz="1200" b="1" dirty="0">
                <a:latin typeface="KG Somebody That I Used to Know" panose="02000000000000000000" pitchFamily="2" charset="0"/>
                <a:cs typeface="bromello"/>
              </a:rPr>
              <a:t>Download the Remind App</a:t>
            </a:r>
          </a:p>
          <a:p>
            <a:pPr algn="ctr"/>
            <a:endParaRPr lang="en-US" sz="1200" b="1" dirty="0">
              <a:latin typeface="KG Somebody That I Used to Know" panose="02000000000000000000" pitchFamily="2" charset="0"/>
              <a:cs typeface="Century Gothic"/>
            </a:endParaRPr>
          </a:p>
        </p:txBody>
      </p:sp>
      <p:sp>
        <p:nvSpPr>
          <p:cNvPr id="73" name="Text Box 33"/>
          <p:cNvSpPr txBox="1">
            <a:spLocks noChangeArrowheads="1"/>
          </p:cNvSpPr>
          <p:nvPr/>
        </p:nvSpPr>
        <p:spPr bwMode="auto">
          <a:xfrm>
            <a:off x="2703541" y="3929583"/>
            <a:ext cx="1799148" cy="291904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200" b="0" i="0" u="none" strike="noStrike" cap="none" normalizeH="0" baseline="0" dirty="0">
                <a:ln>
                  <a:noFill/>
                </a:ln>
                <a:effectLst/>
              </a:rPr>
              <a:t>Thin post-it tabs for marking pages</a:t>
            </a:r>
          </a:p>
          <a:p>
            <a:pPr marL="171450" indent="-171450" eaLnBrk="0" fontAlgn="base" hangingPunct="0">
              <a:spcBef>
                <a:spcPct val="0"/>
              </a:spcBef>
              <a:spcAft>
                <a:spcPct val="0"/>
              </a:spcAft>
              <a:buFont typeface="Wingdings" panose="05000000000000000000" pitchFamily="2" charset="2"/>
              <a:buChar char="q"/>
            </a:pPr>
            <a:r>
              <a:rPr lang="en-US" altLang="en-US" sz="1200" dirty="0"/>
              <a:t>1 package of college-ruled notebook paper</a:t>
            </a: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200" b="0" i="0" u="none" strike="noStrike" cap="none" normalizeH="0" dirty="0">
                <a:ln>
                  <a:noFill/>
                </a:ln>
                <a:effectLst/>
              </a:rPr>
              <a:t>1 composition book </a:t>
            </a: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endParaRPr kumimoji="0" lang="en-US" altLang="en-US" sz="1200" b="0" i="0" u="none" strike="noStrike" cap="none" normalizeH="0" baseline="0" dirty="0">
              <a:ln>
                <a:noFill/>
              </a:ln>
              <a:effectLst/>
            </a:endParaRPr>
          </a:p>
        </p:txBody>
      </p:sp>
      <p:pic>
        <p:nvPicPr>
          <p:cNvPr id="74" name="Picture 55" descr="89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6447" y="4880962"/>
            <a:ext cx="722766" cy="922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75" name="Text Box 62"/>
          <p:cNvSpPr txBox="1">
            <a:spLocks noChangeArrowheads="1"/>
          </p:cNvSpPr>
          <p:nvPr/>
        </p:nvSpPr>
        <p:spPr bwMode="auto">
          <a:xfrm>
            <a:off x="243426" y="7622127"/>
            <a:ext cx="2316223" cy="2000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b="1" dirty="0">
                <a:latin typeface="KG Wake Me Up" panose="02000000000000000000" pitchFamily="2" charset="0"/>
              </a:rPr>
              <a:t>2</a:t>
            </a:r>
            <a:r>
              <a:rPr kumimoji="0" lang="en-US" altLang="en-US" sz="2400" b="1" i="0" u="none" strike="noStrike" cap="none" normalizeH="0" baseline="0" dirty="0">
                <a:ln>
                  <a:noFill/>
                </a:ln>
                <a:effectLst/>
                <a:latin typeface="KG Wake Me Up" panose="02000000000000000000" pitchFamily="2" charset="0"/>
              </a:rPr>
              <a:t> </a:t>
            </a:r>
            <a:r>
              <a:rPr kumimoji="0" lang="en-US" altLang="en-US" sz="1200" b="1" i="0" u="none" strike="noStrike" cap="none" normalizeH="0" baseline="0" dirty="0">
                <a:ln>
                  <a:noFill/>
                </a:ln>
                <a:effectLst/>
                <a:latin typeface="KG Wake Me Up" panose="02000000000000000000" pitchFamily="2" charset="0"/>
              </a:rPr>
              <a:t> </a:t>
            </a:r>
            <a:r>
              <a:rPr kumimoji="0" lang="en-US" altLang="en-US" sz="1200" b="1" i="0" u="sng" strike="noStrike" cap="none" normalizeH="0" baseline="0" dirty="0">
                <a:ln>
                  <a:noFill/>
                </a:ln>
                <a:effectLst/>
                <a:latin typeface="Calibri" panose="020F0502020204030204" pitchFamily="34" charset="0"/>
              </a:rPr>
              <a:t>BE RESPONSIBLE</a:t>
            </a:r>
            <a:endParaRPr kumimoji="0" lang="en-US" altLang="en-US" sz="1800" b="0" i="0" u="sng" strike="noStrike" cap="none" normalizeH="0" baseline="0" dirty="0">
              <a:ln>
                <a:noFill/>
              </a:ln>
              <a:effectLst/>
              <a:latin typeface="Arial" panose="020B0604020202020204" pitchFamily="34" charset="0"/>
            </a:endParaRPr>
          </a:p>
        </p:txBody>
      </p:sp>
      <p:sp>
        <p:nvSpPr>
          <p:cNvPr id="76" name="TextBox 75"/>
          <p:cNvSpPr txBox="1"/>
          <p:nvPr/>
        </p:nvSpPr>
        <p:spPr>
          <a:xfrm>
            <a:off x="59624" y="1767286"/>
            <a:ext cx="228855" cy="523220"/>
          </a:xfrm>
          <a:prstGeom prst="rect">
            <a:avLst/>
          </a:prstGeom>
          <a:noFill/>
        </p:spPr>
        <p:txBody>
          <a:bodyPr wrap="square" rtlCol="0">
            <a:spAutoFit/>
          </a:bodyPr>
          <a:lstStyle/>
          <a:p>
            <a:endParaRPr lang="en-US" sz="2800" dirty="0"/>
          </a:p>
        </p:txBody>
      </p:sp>
      <p:sp>
        <p:nvSpPr>
          <p:cNvPr id="77" name="TextBox 76"/>
          <p:cNvSpPr txBox="1"/>
          <p:nvPr/>
        </p:nvSpPr>
        <p:spPr>
          <a:xfrm>
            <a:off x="174189" y="2006517"/>
            <a:ext cx="228855" cy="523220"/>
          </a:xfrm>
          <a:prstGeom prst="rect">
            <a:avLst/>
          </a:prstGeom>
          <a:noFill/>
        </p:spPr>
        <p:txBody>
          <a:bodyPr wrap="square" rtlCol="0">
            <a:spAutoFit/>
          </a:bodyPr>
          <a:lstStyle/>
          <a:p>
            <a:r>
              <a:rPr lang="en-US" sz="2800" b="1" dirty="0">
                <a:latin typeface="KG Wake Me Up" panose="02000000000000000000" pitchFamily="2" charset="0"/>
              </a:rPr>
              <a:t>1</a:t>
            </a:r>
            <a:endParaRPr lang="en-US" sz="2800" dirty="0"/>
          </a:p>
        </p:txBody>
      </p:sp>
      <p:sp>
        <p:nvSpPr>
          <p:cNvPr id="78" name="TextBox 77"/>
          <p:cNvSpPr txBox="1"/>
          <p:nvPr/>
        </p:nvSpPr>
        <p:spPr>
          <a:xfrm>
            <a:off x="250660" y="2509043"/>
            <a:ext cx="228855" cy="523220"/>
          </a:xfrm>
          <a:prstGeom prst="rect">
            <a:avLst/>
          </a:prstGeom>
          <a:noFill/>
        </p:spPr>
        <p:txBody>
          <a:bodyPr wrap="square" rtlCol="0">
            <a:spAutoFit/>
          </a:bodyPr>
          <a:lstStyle/>
          <a:p>
            <a:r>
              <a:rPr lang="en-US" altLang="en-US" sz="2800" b="1" dirty="0">
                <a:latin typeface="KG Wake Me Up" panose="02000000000000000000" pitchFamily="2" charset="0"/>
              </a:rPr>
              <a:t>2 </a:t>
            </a:r>
            <a:endParaRPr lang="en-US" sz="2800" dirty="0"/>
          </a:p>
        </p:txBody>
      </p:sp>
      <p:sp>
        <p:nvSpPr>
          <p:cNvPr id="79" name="TextBox 78"/>
          <p:cNvSpPr txBox="1"/>
          <p:nvPr/>
        </p:nvSpPr>
        <p:spPr>
          <a:xfrm>
            <a:off x="308911" y="3099186"/>
            <a:ext cx="228855" cy="523220"/>
          </a:xfrm>
          <a:prstGeom prst="rect">
            <a:avLst/>
          </a:prstGeom>
          <a:noFill/>
        </p:spPr>
        <p:txBody>
          <a:bodyPr wrap="square" rtlCol="0">
            <a:spAutoFit/>
          </a:bodyPr>
          <a:lstStyle/>
          <a:p>
            <a:r>
              <a:rPr lang="en-US" altLang="en-US" sz="2800" b="1" dirty="0">
                <a:latin typeface="KG Wake Me Up" panose="02000000000000000000" pitchFamily="2" charset="0"/>
              </a:rPr>
              <a:t>3 </a:t>
            </a:r>
            <a:endParaRPr lang="en-US" sz="2800" dirty="0"/>
          </a:p>
        </p:txBody>
      </p:sp>
      <p:sp>
        <p:nvSpPr>
          <p:cNvPr id="80" name="Text Box 24"/>
          <p:cNvSpPr txBox="1">
            <a:spLocks noChangeArrowheads="1"/>
          </p:cNvSpPr>
          <p:nvPr/>
        </p:nvSpPr>
        <p:spPr bwMode="auto">
          <a:xfrm rot="20981485">
            <a:off x="3962510" y="2380340"/>
            <a:ext cx="1712293" cy="27211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300" b="1" dirty="0">
                <a:latin typeface="Calibri"/>
                <a:cs typeface="Calibri"/>
              </a:rPr>
              <a:t>2</a:t>
            </a:r>
            <a:r>
              <a:rPr lang="en-US" altLang="en-US" sz="1300" b="1" baseline="30000" dirty="0">
                <a:latin typeface="Calibri"/>
                <a:cs typeface="Calibri"/>
              </a:rPr>
              <a:t>nd</a:t>
            </a:r>
            <a:r>
              <a:rPr kumimoji="0" lang="en-US" altLang="en-US" sz="1300" b="1" i="0" u="none" strike="noStrike" cap="none" normalizeH="0" baseline="0" dirty="0">
                <a:ln>
                  <a:noFill/>
                </a:ln>
                <a:effectLst/>
                <a:latin typeface="Calibri"/>
                <a:cs typeface="Calibri"/>
              </a:rPr>
              <a:t> Block: </a:t>
            </a:r>
            <a:r>
              <a:rPr kumimoji="0" lang="en-US" altLang="en-US" sz="1300" b="1" i="0" u="none" strike="noStrike" cap="none" normalizeH="0" baseline="0" dirty="0" smtClean="0">
                <a:ln>
                  <a:noFill/>
                </a:ln>
                <a:effectLst/>
                <a:latin typeface="Calibri"/>
                <a:cs typeface="Calibri"/>
              </a:rPr>
              <a:t>@</a:t>
            </a:r>
            <a:r>
              <a:rPr lang="en-US" altLang="en-US" sz="1300" b="1" dirty="0" smtClean="0">
                <a:latin typeface="Calibri"/>
                <a:cs typeface="Calibri"/>
              </a:rPr>
              <a:t>2Fall2019</a:t>
            </a:r>
            <a:endParaRPr kumimoji="0" lang="en-US" altLang="en-US" sz="1300" i="0" u="none" strike="noStrike" cap="none" normalizeH="0" baseline="0" dirty="0">
              <a:ln>
                <a:noFill/>
              </a:ln>
              <a:effectLst/>
              <a:latin typeface="Calibri"/>
              <a:cs typeface="Calibri"/>
            </a:endParaRPr>
          </a:p>
        </p:txBody>
      </p:sp>
      <p:sp>
        <p:nvSpPr>
          <p:cNvPr id="81" name="Text Box 66"/>
          <p:cNvSpPr txBox="1">
            <a:spLocks noChangeArrowheads="1"/>
          </p:cNvSpPr>
          <p:nvPr/>
        </p:nvSpPr>
        <p:spPr bwMode="auto">
          <a:xfrm rot="20962646">
            <a:off x="4065462" y="2855266"/>
            <a:ext cx="1676997" cy="3746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300" b="1" dirty="0">
                <a:latin typeface="Calibri" panose="020F0502020204030204" pitchFamily="34" charset="0"/>
              </a:rPr>
              <a:t>5</a:t>
            </a:r>
            <a:r>
              <a:rPr kumimoji="0" lang="en-US" altLang="en-US" sz="1300" b="1" i="0" u="none" strike="noStrike" cap="none" normalizeH="0" baseline="30000" dirty="0">
                <a:ln>
                  <a:noFill/>
                </a:ln>
                <a:effectLst/>
                <a:latin typeface="Calibri" panose="020F0502020204030204" pitchFamily="34" charset="0"/>
              </a:rPr>
              <a:t>th</a:t>
            </a:r>
            <a:r>
              <a:rPr kumimoji="0" lang="en-US" altLang="en-US" sz="1300" b="1" i="0" u="none" strike="noStrike" cap="none" normalizeH="0" baseline="0" dirty="0">
                <a:ln>
                  <a:noFill/>
                </a:ln>
                <a:effectLst/>
                <a:latin typeface="Calibri" panose="020F0502020204030204" pitchFamily="34" charset="0"/>
              </a:rPr>
              <a:t> Block</a:t>
            </a:r>
            <a:r>
              <a:rPr lang="en-US" altLang="en-US" sz="1300" b="1" dirty="0">
                <a:latin typeface="Calibri" panose="020F0502020204030204" pitchFamily="34" charset="0"/>
              </a:rPr>
              <a:t>: </a:t>
            </a:r>
            <a:r>
              <a:rPr lang="en-US" altLang="en-US" sz="1300" b="1" dirty="0" smtClean="0">
                <a:latin typeface="Calibri" panose="020F0502020204030204" pitchFamily="34" charset="0"/>
              </a:rPr>
              <a:t>@5Fall19</a:t>
            </a:r>
            <a:endParaRPr kumimoji="0" lang="en-US" altLang="en-US" sz="1300" b="0" i="0" u="none" strike="noStrike" cap="none" normalizeH="0" baseline="0" dirty="0">
              <a:ln>
                <a:noFill/>
              </a:ln>
              <a:effectLst/>
              <a:latin typeface="Arial" panose="020B0604020202020204" pitchFamily="34" charset="0"/>
            </a:endParaRPr>
          </a:p>
        </p:txBody>
      </p:sp>
      <p:sp>
        <p:nvSpPr>
          <p:cNvPr id="2" name="Right Arrow 1"/>
          <p:cNvSpPr/>
          <p:nvPr/>
        </p:nvSpPr>
        <p:spPr>
          <a:xfrm rot="21081928">
            <a:off x="2248087" y="2949902"/>
            <a:ext cx="538933" cy="11358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rot="21032997" flipV="1">
            <a:off x="4019002" y="2259841"/>
            <a:ext cx="1228538" cy="492443"/>
          </a:xfrm>
          <a:prstGeom prst="rect">
            <a:avLst/>
          </a:prstGeom>
          <a:noFill/>
        </p:spPr>
        <p:txBody>
          <a:bodyPr wrap="square" rtlCol="0">
            <a:spAutoFit/>
          </a:bodyPr>
          <a:lstStyle/>
          <a:p>
            <a:pPr lvl="0"/>
            <a:endParaRPr lang="en-US" altLang="en-US" sz="1300" dirty="0">
              <a:latin typeface="Arial" panose="020B0604020202020204" pitchFamily="34" charset="0"/>
            </a:endParaRPr>
          </a:p>
          <a:p>
            <a:endParaRPr lang="en-US" sz="1300" dirty="0"/>
          </a:p>
        </p:txBody>
      </p:sp>
    </p:spTree>
    <p:extLst>
      <p:ext uri="{BB962C8B-B14F-4D97-AF65-F5344CB8AC3E}">
        <p14:creationId xmlns:p14="http://schemas.microsoft.com/office/powerpoint/2010/main" val="690523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25" name="Picture 53" descr="16012_NO%20PHONE%20SYMBOL_logoFC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95990">
            <a:off x="3586303" y="3232610"/>
            <a:ext cx="828377" cy="82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116" name="Text Box 78"/>
          <p:cNvSpPr txBox="1">
            <a:spLocks noChangeArrowheads="1"/>
          </p:cNvSpPr>
          <p:nvPr/>
        </p:nvSpPr>
        <p:spPr bwMode="auto">
          <a:xfrm rot="-656039">
            <a:off x="3135798" y="3346466"/>
            <a:ext cx="1587501" cy="358015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Segoe Script" panose="030B0504020000000003" pitchFamily="66" charset="0"/>
              </a:rPr>
              <a:t>Cell phone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Segoe Script" panose="030B0504020000000003" pitchFamily="66" charset="0"/>
              </a:rPr>
              <a:t>violations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1st offense: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Calibri" panose="020F0502020204030204" pitchFamily="34" charset="0"/>
              </a:rPr>
              <a:t>Confiscation with documented warning. Student may pick up device at the end of the day. </a:t>
            </a:r>
            <a:endParaRPr kumimoji="0" lang="en-US" altLang="en-US" sz="1000" i="0" u="none" strike="noStrike" cap="none" normalizeH="0" baseline="0" dirty="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2nd offense: </a:t>
            </a:r>
          </a:p>
          <a:p>
            <a:pPr lvl="0" eaLnBrk="0" fontAlgn="base" hangingPunct="0">
              <a:spcBef>
                <a:spcPct val="0"/>
              </a:spcBef>
              <a:spcAft>
                <a:spcPct val="0"/>
              </a:spcAft>
            </a:pPr>
            <a:r>
              <a:rPr lang="en-US" altLang="en-US" sz="1000" dirty="0">
                <a:solidFill>
                  <a:srgbClr val="000000"/>
                </a:solidFill>
                <a:latin typeface="Calibri" panose="020F0502020204030204" pitchFamily="34" charset="0"/>
              </a:rPr>
              <a:t>24-hour confiscation,</a:t>
            </a:r>
          </a:p>
          <a:p>
            <a:pPr lvl="0" eaLnBrk="0" fontAlgn="base" hangingPunct="0">
              <a:spcBef>
                <a:spcPct val="0"/>
              </a:spcBef>
              <a:spcAft>
                <a:spcPct val="0"/>
              </a:spcAft>
            </a:pPr>
            <a:r>
              <a:rPr lang="en-US" altLang="en-US" sz="1000" dirty="0">
                <a:solidFill>
                  <a:srgbClr val="000000"/>
                </a:solidFill>
                <a:latin typeface="Calibri" panose="020F0502020204030204" pitchFamily="34" charset="0"/>
              </a:rPr>
              <a:t>parent pick-up, and $15.00 fine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3rd offense: </a:t>
            </a:r>
          </a:p>
          <a:p>
            <a:pPr lvl="0" eaLnBrk="0" fontAlgn="base" hangingPunct="0">
              <a:spcBef>
                <a:spcPct val="0"/>
              </a:spcBef>
              <a:spcAft>
                <a:spcPct val="0"/>
              </a:spcAft>
            </a:pPr>
            <a:r>
              <a:rPr lang="en-US" altLang="en-US" sz="1000" dirty="0">
                <a:solidFill>
                  <a:srgbClr val="000000"/>
                </a:solidFill>
                <a:latin typeface="Calibri" panose="020F0502020204030204" pitchFamily="34" charset="0"/>
              </a:rPr>
              <a:t>48-hour confiscation,</a:t>
            </a:r>
          </a:p>
          <a:p>
            <a:pPr lvl="0" eaLnBrk="0" fontAlgn="base" hangingPunct="0">
              <a:spcBef>
                <a:spcPct val="0"/>
              </a:spcBef>
              <a:spcAft>
                <a:spcPct val="0"/>
              </a:spcAft>
            </a:pPr>
            <a:r>
              <a:rPr lang="en-US" altLang="en-US" sz="1000" dirty="0">
                <a:solidFill>
                  <a:srgbClr val="000000"/>
                </a:solidFill>
                <a:latin typeface="Calibri" panose="020F0502020204030204" pitchFamily="34" charset="0"/>
              </a:rPr>
              <a:t>parent pick-up, and $20.00 fine</a:t>
            </a:r>
          </a:p>
          <a:p>
            <a:pPr eaLnBrk="0" fontAlgn="base" hangingPunct="0">
              <a:spcBef>
                <a:spcPct val="0"/>
              </a:spcBef>
              <a:spcAft>
                <a:spcPct val="0"/>
              </a:spcAft>
            </a:pPr>
            <a:r>
              <a:rPr lang="en-US" altLang="en-US" sz="1000" b="1" dirty="0">
                <a:solidFill>
                  <a:srgbClr val="000000"/>
                </a:solidFill>
                <a:latin typeface="Calibri" panose="020F0502020204030204" pitchFamily="34" charset="0"/>
              </a:rPr>
              <a:t>4th offense: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48-hour confiscation,</a:t>
            </a:r>
            <a:r>
              <a:rPr kumimoji="0" lang="en-US" altLang="en-US" sz="1000" b="0" i="0" u="none" strike="noStrike" cap="none" normalizeH="0" dirty="0">
                <a:ln>
                  <a:noFill/>
                </a:ln>
                <a:solidFill>
                  <a:srgbClr val="000000"/>
                </a:solidFill>
                <a:effectLst/>
                <a:latin typeface="Calibri" panose="020F0502020204030204" pitchFamily="34" charset="0"/>
              </a:rPr>
              <a:t> parent pick-up, and $25 fine</a:t>
            </a:r>
            <a:endParaRPr kumimoji="0" lang="en-US" altLang="en-US" sz="1000" b="0" i="0" u="none" strike="noStrike" cap="none" normalizeH="0" baseline="0" dirty="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(No EXCEPTIONS)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89" name="Text Box 51"/>
          <p:cNvSpPr txBox="1">
            <a:spLocks noChangeArrowheads="1"/>
          </p:cNvSpPr>
          <p:nvPr/>
        </p:nvSpPr>
        <p:spPr bwMode="auto">
          <a:xfrm rot="-640523">
            <a:off x="131878" y="8159128"/>
            <a:ext cx="3475037" cy="7096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Calibri" panose="020F0502020204030204" pitchFamily="34" charset="0"/>
              </a:rPr>
              <a:t>X _______________________</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3090" name="Rectangle 52"/>
          <p:cNvSpPr>
            <a:spLocks noChangeArrowheads="1"/>
          </p:cNvSpPr>
          <p:nvPr/>
        </p:nvSpPr>
        <p:spPr bwMode="auto">
          <a:xfrm rot="20917910">
            <a:off x="171403" y="6834569"/>
            <a:ext cx="4675187" cy="303001"/>
          </a:xfrm>
          <a:prstGeom prst="rect">
            <a:avLst/>
          </a:prstGeom>
          <a:solidFill>
            <a:srgbClr val="FF0000"/>
          </a:solidFill>
          <a:ln w="25400" algn="ctr">
            <a:solidFill>
              <a:srgbClr val="FF0000"/>
            </a:solidFill>
            <a:miter lim="800000"/>
            <a:headEnd/>
            <a:tailEnd/>
          </a:ln>
          <a:effectLst/>
        </p:spPr>
        <p:txBody>
          <a:bodyPr vert="horz" wrap="square" lIns="36576" tIns="36576" rIns="36576" bIns="36576" numCol="1" anchor="t" anchorCtr="0" compatLnSpc="1">
            <a:prstTxWarp prst="textNoShape">
              <a:avLst/>
            </a:prstTxWarp>
          </a:bodyPr>
          <a:lstStyle/>
          <a:p>
            <a:endParaRPr lang="en-US">
              <a:solidFill>
                <a:schemeClr val="tx1">
                  <a:lumMod val="50000"/>
                  <a:lumOff val="50000"/>
                </a:schemeClr>
              </a:solidFill>
            </a:endParaRPr>
          </a:p>
        </p:txBody>
      </p:sp>
      <p:sp>
        <p:nvSpPr>
          <p:cNvPr id="3091" name="Text Box 54"/>
          <p:cNvSpPr txBox="1">
            <a:spLocks noChangeArrowheads="1"/>
          </p:cNvSpPr>
          <p:nvPr/>
        </p:nvSpPr>
        <p:spPr bwMode="auto">
          <a:xfrm>
            <a:off x="0" y="0"/>
            <a:ext cx="6858000" cy="2991015"/>
          </a:xfrm>
          <a:prstGeom prst="rect">
            <a:avLst/>
          </a:prstGeom>
          <a:solidFill>
            <a:srgbClr val="9E9E9E"/>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01" name="Text Box 62"/>
          <p:cNvSpPr txBox="1">
            <a:spLocks noChangeArrowheads="1"/>
          </p:cNvSpPr>
          <p:nvPr/>
        </p:nvSpPr>
        <p:spPr bwMode="auto">
          <a:xfrm>
            <a:off x="673100" y="3405188"/>
            <a:ext cx="669925" cy="5334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a:ln>
                  <a:noFill/>
                </a:ln>
                <a:solidFill>
                  <a:srgbClr val="FFFFFF"/>
                </a:solidFill>
                <a:effectLst/>
                <a:latin typeface="Brush Script MT" panose="03060802040406070304" pitchFamily="66" charset="0"/>
              </a:rPr>
              <a:t>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04" name="Text Box 63"/>
          <p:cNvSpPr txBox="1">
            <a:spLocks noChangeArrowheads="1"/>
          </p:cNvSpPr>
          <p:nvPr/>
        </p:nvSpPr>
        <p:spPr bwMode="auto">
          <a:xfrm rot="-356765">
            <a:off x="-290118" y="3031938"/>
            <a:ext cx="3821113" cy="4873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00000"/>
                </a:solidFill>
                <a:effectLst/>
                <a:latin typeface="bromello" panose="03060900000000020004" pitchFamily="66" charset="0"/>
              </a:rPr>
              <a:t>Policies</a:t>
            </a:r>
            <a:r>
              <a:rPr kumimoji="0" lang="en-US" altLang="en-US" sz="2200" b="1" i="0" u="none" strike="noStrike" cap="none" normalizeH="0" baseline="0" dirty="0">
                <a:ln>
                  <a:noFill/>
                </a:ln>
                <a:solidFill>
                  <a:srgbClr val="000000"/>
                </a:solidFill>
                <a:effectLst/>
                <a:latin typeface="Harrington" panose="04040505050A02020702" pitchFamily="82" charset="0"/>
              </a:rPr>
              <a:t> &amp; </a:t>
            </a:r>
            <a:r>
              <a:rPr kumimoji="0" lang="en-US" altLang="en-US" sz="2200" b="1" i="0" u="none" strike="noStrike" cap="none" normalizeH="0" baseline="0" dirty="0">
                <a:ln>
                  <a:noFill/>
                </a:ln>
                <a:solidFill>
                  <a:srgbClr val="000000"/>
                </a:solidFill>
                <a:effectLst/>
                <a:latin typeface="bromello" panose="03060900000000020004" pitchFamily="66" charset="0"/>
              </a:rPr>
              <a:t>Consequences</a:t>
            </a:r>
            <a:endParaRPr kumimoji="0" lang="en-US" altLang="en-US" sz="1800" b="0" i="0" u="none" strike="noStrike" cap="none" normalizeH="0" baseline="0" dirty="0">
              <a:ln>
                <a:noFill/>
              </a:ln>
              <a:solidFill>
                <a:schemeClr val="tx1"/>
              </a:solidFill>
              <a:effectLst/>
              <a:latin typeface="bromello" panose="03060900000000020004" pitchFamily="66" charset="0"/>
            </a:endParaRPr>
          </a:p>
        </p:txBody>
      </p:sp>
      <p:cxnSp>
        <p:nvCxnSpPr>
          <p:cNvPr id="3136" name="AutoShape 64"/>
          <p:cNvCxnSpPr>
            <a:cxnSpLocks noChangeShapeType="1"/>
          </p:cNvCxnSpPr>
          <p:nvPr/>
        </p:nvCxnSpPr>
        <p:spPr bwMode="auto">
          <a:xfrm>
            <a:off x="1543394" y="4441234"/>
            <a:ext cx="469900" cy="2455862"/>
          </a:xfrm>
          <a:prstGeom prst="straightConnector1">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3105" name="Text Box 65"/>
          <p:cNvSpPr txBox="1">
            <a:spLocks noChangeArrowheads="1"/>
          </p:cNvSpPr>
          <p:nvPr/>
        </p:nvSpPr>
        <p:spPr bwMode="auto">
          <a:xfrm rot="20911476">
            <a:off x="5211098" y="6395567"/>
            <a:ext cx="1673637" cy="15684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000" b="0" i="0" u="none" strike="noStrike" cap="none" normalizeH="0" baseline="0" dirty="0">
                <a:ln>
                  <a:noFill/>
                </a:ln>
                <a:solidFill>
                  <a:srgbClr val="000000"/>
                </a:solidFill>
                <a:effectLst/>
                <a:latin typeface="Calibri" panose="020F0502020204030204" pitchFamily="34" charset="0"/>
              </a:rPr>
              <a:t>The teacher will notify administrators and contact parents if cheating is suspected.  </a:t>
            </a: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endParaRPr kumimoji="0" lang="en-US" altLang="en-US" sz="1000" b="1" i="0" u="none" strike="noStrike" cap="none" normalizeH="0" baseline="0" dirty="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000" b="0" i="0" u="none" strike="noStrike" cap="none" normalizeH="0" baseline="0" dirty="0">
                <a:ln>
                  <a:noFill/>
                </a:ln>
                <a:solidFill>
                  <a:srgbClr val="000000"/>
                </a:solidFill>
                <a:effectLst/>
                <a:latin typeface="Calibri" panose="020F0502020204030204" pitchFamily="34" charset="0"/>
              </a:rPr>
              <a:t>The student will be given a </a:t>
            </a:r>
            <a:r>
              <a:rPr kumimoji="0" lang="en-US" altLang="en-US" sz="1000" b="1" i="0" u="none" strike="noStrike" cap="none" normalizeH="0" baseline="0" dirty="0">
                <a:ln>
                  <a:noFill/>
                </a:ln>
                <a:solidFill>
                  <a:srgbClr val="000000"/>
                </a:solidFill>
                <a:effectLst/>
                <a:latin typeface="Calibri" panose="020F0502020204030204" pitchFamily="34" charset="0"/>
              </a:rPr>
              <a:t>ZERO </a:t>
            </a:r>
            <a:r>
              <a:rPr kumimoji="0" lang="en-US" altLang="en-US" sz="1000" b="0" i="0" u="none" strike="noStrike" cap="none" normalizeH="0" baseline="0" dirty="0">
                <a:ln>
                  <a:noFill/>
                </a:ln>
                <a:solidFill>
                  <a:srgbClr val="000000"/>
                </a:solidFill>
                <a:effectLst/>
                <a:latin typeface="Calibri" panose="020F0502020204030204" pitchFamily="34" charset="0"/>
              </a:rPr>
              <a:t>for that particular assignment or test.  </a:t>
            </a:r>
            <a:endParaRPr kumimoji="0" lang="en-US" altLang="en-US" sz="1000" b="1" i="0" u="none" strike="noStrike" cap="none" normalizeH="0" baseline="0" dirty="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06" name="Text Box 66"/>
          <p:cNvSpPr txBox="1">
            <a:spLocks noChangeArrowheads="1"/>
          </p:cNvSpPr>
          <p:nvPr/>
        </p:nvSpPr>
        <p:spPr bwMode="auto">
          <a:xfrm rot="20925975">
            <a:off x="124202" y="7243020"/>
            <a:ext cx="4814888" cy="5763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I have read and understand the rules and expectations for English II. I acknowledge that it is my responsibility to contact my teacher if I have any questions or concerns.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07" name="Text Box 67"/>
          <p:cNvSpPr txBox="1">
            <a:spLocks noChangeArrowheads="1"/>
          </p:cNvSpPr>
          <p:nvPr/>
        </p:nvSpPr>
        <p:spPr bwMode="auto">
          <a:xfrm rot="20963792">
            <a:off x="260359" y="6761927"/>
            <a:ext cx="4478337" cy="3937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FFFFFF"/>
                </a:solidFill>
                <a:effectLst/>
                <a:latin typeface="Imprint MT Shadow" panose="04020605060303030202" pitchFamily="82" charset="0"/>
              </a:rPr>
              <a:t>English II Contract Agreement</a:t>
            </a:r>
            <a:endParaRPr kumimoji="0" lang="en-US" altLang="en-US" sz="2400" b="0" i="0" u="none" strike="noStrike" cap="none" normalizeH="0" baseline="0" dirty="0">
              <a:ln>
                <a:noFill/>
              </a:ln>
              <a:solidFill>
                <a:schemeClr val="tx1"/>
              </a:solidFill>
              <a:effectLst/>
              <a:latin typeface="Imprint MT Shadow" panose="04020605060303030202" pitchFamily="82" charset="0"/>
            </a:endParaRPr>
          </a:p>
        </p:txBody>
      </p:sp>
      <p:sp>
        <p:nvSpPr>
          <p:cNvPr id="3109" name="Text Box 69"/>
          <p:cNvSpPr txBox="1">
            <a:spLocks noChangeArrowheads="1"/>
          </p:cNvSpPr>
          <p:nvPr/>
        </p:nvSpPr>
        <p:spPr bwMode="auto">
          <a:xfrm>
            <a:off x="403515" y="1846854"/>
            <a:ext cx="2154627" cy="9049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eaLnBrk="0" fontAlgn="base" hangingPunct="0">
              <a:spcBef>
                <a:spcPct val="0"/>
              </a:spcBef>
              <a:spcAft>
                <a:spcPts val="100"/>
              </a:spcAft>
            </a:pPr>
            <a:r>
              <a:rPr kumimoji="0" lang="en-US" altLang="en-US" sz="1100" b="1" i="0" u="none" strike="noStrike" cap="none" normalizeH="0" baseline="0" dirty="0">
                <a:ln>
                  <a:noFill/>
                </a:ln>
                <a:solidFill>
                  <a:srgbClr val="FFFFFF"/>
                </a:solidFill>
                <a:effectLst/>
                <a:latin typeface="Calibri" panose="020F0502020204030204" pitchFamily="34" charset="0"/>
              </a:rPr>
              <a:t>If you are absent, it is your  responsibility to find out what you</a:t>
            </a:r>
            <a:r>
              <a:rPr kumimoji="0" lang="en-US" altLang="en-US" sz="1100" b="1" i="0" u="none" strike="noStrike" cap="none" normalizeH="0" dirty="0">
                <a:ln>
                  <a:noFill/>
                </a:ln>
                <a:solidFill>
                  <a:srgbClr val="FFFFFF"/>
                </a:solidFill>
                <a:effectLst/>
                <a:latin typeface="Calibri" panose="020F0502020204030204" pitchFamily="34" charset="0"/>
              </a:rPr>
              <a:t> </a:t>
            </a:r>
            <a:r>
              <a:rPr kumimoji="0" lang="en-US" altLang="en-US" sz="1100" b="1" i="0" u="none" strike="noStrike" cap="none" normalizeH="0" baseline="0" dirty="0">
                <a:ln>
                  <a:noFill/>
                </a:ln>
                <a:solidFill>
                  <a:srgbClr val="FFFFFF"/>
                </a:solidFill>
                <a:effectLst/>
                <a:latin typeface="Calibri" panose="020F0502020204030204" pitchFamily="34" charset="0"/>
              </a:rPr>
              <a:t>missed and see the </a:t>
            </a:r>
            <a:r>
              <a:rPr lang="en-US" altLang="en-US" sz="1100" b="1" dirty="0">
                <a:solidFill>
                  <a:srgbClr val="FFFFFF"/>
                </a:solidFill>
                <a:latin typeface="Calibri" panose="020F0502020204030204" pitchFamily="34" charset="0"/>
              </a:rPr>
              <a:t>“While You Were Out</a:t>
            </a:r>
            <a:r>
              <a:rPr kumimoji="0" lang="en-US" altLang="en-US" sz="1100" b="1" i="0" u="none" strike="noStrike" cap="none" normalizeH="0" dirty="0">
                <a:ln>
                  <a:noFill/>
                </a:ln>
                <a:solidFill>
                  <a:srgbClr val="FFFFFF"/>
                </a:solidFill>
                <a:effectLst/>
                <a:latin typeface="Calibri" panose="020F0502020204030204" pitchFamily="34" charset="0"/>
              </a:rPr>
              <a:t>” bulletin board for copies of handouts.</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3110" name="Text Box 70"/>
          <p:cNvSpPr txBox="1">
            <a:spLocks noChangeArrowheads="1"/>
          </p:cNvSpPr>
          <p:nvPr/>
        </p:nvSpPr>
        <p:spPr bwMode="auto">
          <a:xfrm>
            <a:off x="3938447" y="1491733"/>
            <a:ext cx="2783510" cy="139902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00"/>
              </a:spcAft>
              <a:buClrTx/>
              <a:buSzTx/>
              <a:buFontTx/>
              <a:buNone/>
              <a:tabLst/>
            </a:pPr>
            <a:r>
              <a:rPr kumimoji="0" lang="en-US" altLang="en-US" sz="1100" b="1" i="0" u="sng" strike="noStrike" cap="none" normalizeH="0" baseline="0" dirty="0">
                <a:ln>
                  <a:noFill/>
                </a:ln>
                <a:solidFill>
                  <a:srgbClr val="FFFFFF"/>
                </a:solidFill>
                <a:effectLst/>
                <a:latin typeface="Calibri" panose="020F0502020204030204" pitchFamily="34" charset="0"/>
              </a:rPr>
              <a:t>Late Work</a:t>
            </a:r>
            <a:r>
              <a:rPr kumimoji="0" lang="en-US" altLang="en-US" sz="1100" b="1" i="0" u="none" strike="noStrike" cap="none" normalizeH="0" baseline="0" dirty="0">
                <a:ln>
                  <a:noFill/>
                </a:ln>
                <a:solidFill>
                  <a:srgbClr val="FFFFFF"/>
                </a:solidFill>
                <a:effectLst/>
                <a:latin typeface="Calibri" panose="020F0502020204030204" pitchFamily="34" charset="0"/>
              </a:rPr>
              <a:t>: </a:t>
            </a:r>
          </a:p>
          <a:p>
            <a:pPr marL="0" marR="0" lvl="0" indent="0" algn="l" defTabSz="914400" rtl="0" eaLnBrk="0" fontAlgn="base" latinLnBrk="0" hangingPunct="0">
              <a:lnSpc>
                <a:spcPct val="100000"/>
              </a:lnSpc>
              <a:spcBef>
                <a:spcPct val="0"/>
              </a:spcBef>
              <a:spcAft>
                <a:spcPts val="100"/>
              </a:spcAft>
              <a:buClrTx/>
              <a:buSzTx/>
              <a:buFontTx/>
              <a:buNone/>
              <a:tabLst/>
            </a:pPr>
            <a:r>
              <a:rPr kumimoji="0" lang="en-US" altLang="en-US" sz="1100" b="1" i="0" u="none" strike="noStrike" cap="none" normalizeH="0" baseline="0" dirty="0">
                <a:ln>
                  <a:noFill/>
                </a:ln>
                <a:solidFill>
                  <a:srgbClr val="FFFFFF"/>
                </a:solidFill>
                <a:effectLst/>
                <a:latin typeface="Calibri" panose="020F0502020204030204" pitchFamily="34" charset="0"/>
              </a:rPr>
              <a:t>If you did not turn in</a:t>
            </a:r>
            <a:r>
              <a:rPr kumimoji="0" lang="en-US" altLang="en-US" sz="1100" b="1" i="0" u="none" strike="noStrike" cap="none" normalizeH="0" dirty="0">
                <a:ln>
                  <a:noFill/>
                </a:ln>
                <a:solidFill>
                  <a:srgbClr val="FFFFFF"/>
                </a:solidFill>
                <a:effectLst/>
                <a:latin typeface="Calibri" panose="020F0502020204030204" pitchFamily="34" charset="0"/>
              </a:rPr>
              <a:t> </a:t>
            </a:r>
            <a:r>
              <a:rPr kumimoji="0" lang="en-US" altLang="en-US" sz="1100" b="1" i="0" u="none" strike="noStrike" cap="none" normalizeH="0" baseline="0" dirty="0">
                <a:ln>
                  <a:noFill/>
                </a:ln>
                <a:solidFill>
                  <a:srgbClr val="FFFFFF"/>
                </a:solidFill>
                <a:effectLst/>
                <a:latin typeface="Calibri" panose="020F0502020204030204" pitchFamily="34" charset="0"/>
              </a:rPr>
              <a:t>an assignment on time, you have THREE days to do so,</a:t>
            </a:r>
            <a:r>
              <a:rPr lang="en-US" altLang="en-US" sz="1100" b="1" dirty="0">
                <a:solidFill>
                  <a:srgbClr val="FFFFFF"/>
                </a:solidFill>
                <a:latin typeface="Calibri" panose="020F0502020204030204" pitchFamily="34" charset="0"/>
              </a:rPr>
              <a:t> </a:t>
            </a:r>
            <a:r>
              <a:rPr kumimoji="0" lang="en-US" altLang="en-US" sz="1100" b="1" i="0" u="none" strike="noStrike" cap="none" normalizeH="0" baseline="0" dirty="0">
                <a:ln>
                  <a:noFill/>
                </a:ln>
                <a:solidFill>
                  <a:srgbClr val="FFFFFF"/>
                </a:solidFill>
                <a:effectLst/>
                <a:latin typeface="Calibri" panose="020F0502020204030204" pitchFamily="34" charset="0"/>
              </a:rPr>
              <a:t>with</a:t>
            </a:r>
            <a:r>
              <a:rPr lang="en-US" altLang="en-US" sz="1100" b="1" dirty="0">
                <a:solidFill>
                  <a:srgbClr val="FFFFFF"/>
                </a:solidFill>
                <a:latin typeface="Calibri" panose="020F0502020204030204" pitchFamily="34" charset="0"/>
              </a:rPr>
              <a:t> </a:t>
            </a:r>
            <a:r>
              <a:rPr kumimoji="0" lang="en-US" altLang="en-US" sz="1100" b="1" i="0" u="none" strike="noStrike" cap="none" normalizeH="0" baseline="0" dirty="0">
                <a:ln>
                  <a:noFill/>
                </a:ln>
                <a:solidFill>
                  <a:srgbClr val="FFFFFF"/>
                </a:solidFill>
                <a:effectLst/>
                <a:latin typeface="Calibri" panose="020F0502020204030204" pitchFamily="34" charset="0"/>
              </a:rPr>
              <a:t>an attached penalty of</a:t>
            </a:r>
            <a:r>
              <a:rPr kumimoji="0" lang="en-US" altLang="en-US" sz="1100" b="1" i="0" u="none" strike="noStrike" cap="none" normalizeH="0" dirty="0">
                <a:ln>
                  <a:noFill/>
                </a:ln>
                <a:solidFill>
                  <a:srgbClr val="FFFFFF"/>
                </a:solidFill>
                <a:effectLst/>
                <a:latin typeface="Calibri" panose="020F0502020204030204" pitchFamily="34" charset="0"/>
              </a:rPr>
              <a:t> </a:t>
            </a:r>
            <a:r>
              <a:rPr kumimoji="0" lang="en-US" altLang="en-US" sz="1100" b="1" i="0" u="none" strike="noStrike" cap="none" normalizeH="0" baseline="0" dirty="0">
                <a:ln>
                  <a:noFill/>
                </a:ln>
                <a:solidFill>
                  <a:srgbClr val="FFFFFF"/>
                </a:solidFill>
                <a:effectLst/>
                <a:latin typeface="Calibri" panose="020F0502020204030204" pitchFamily="34" charset="0"/>
              </a:rPr>
              <a:t>10 points off per day. </a:t>
            </a:r>
          </a:p>
          <a:p>
            <a:pPr marL="0" marR="0" lvl="0" indent="0" algn="l" defTabSz="914400" rtl="0" eaLnBrk="0" fontAlgn="base" latinLnBrk="0" hangingPunct="0">
              <a:lnSpc>
                <a:spcPct val="100000"/>
              </a:lnSpc>
              <a:spcBef>
                <a:spcPct val="0"/>
              </a:spcBef>
              <a:spcAft>
                <a:spcPts val="100"/>
              </a:spcAft>
              <a:buClrTx/>
              <a:buSzTx/>
              <a:buFontTx/>
              <a:buNone/>
              <a:tabLst/>
            </a:pPr>
            <a:r>
              <a:rPr kumimoji="0" lang="en-US" altLang="en-US" sz="1100" b="1" i="1" u="sng" strike="noStrike" cap="none" normalizeH="0" baseline="0" dirty="0">
                <a:ln>
                  <a:noFill/>
                </a:ln>
                <a:solidFill>
                  <a:srgbClr val="FFFFFF"/>
                </a:solidFill>
                <a:effectLst/>
                <a:latin typeface="Calibri" panose="020F0502020204030204" pitchFamily="34" charset="0"/>
              </a:rPr>
              <a:t>Pre-AP students may NOT turn in late MINOR</a:t>
            </a:r>
            <a:r>
              <a:rPr kumimoji="0" lang="en-US" altLang="en-US" sz="1100" b="1" i="1" u="sng" strike="noStrike" cap="none" normalizeH="0" dirty="0">
                <a:ln>
                  <a:noFill/>
                </a:ln>
                <a:solidFill>
                  <a:srgbClr val="FFFFFF"/>
                </a:solidFill>
                <a:effectLst/>
                <a:latin typeface="Calibri" panose="020F0502020204030204" pitchFamily="34" charset="0"/>
              </a:rPr>
              <a:t> work and only have TWO days to turn in late MAJOR work, with a penalty of 15 points off per day</a:t>
            </a:r>
            <a:r>
              <a:rPr kumimoji="0" lang="en-US" altLang="en-US" sz="1100" b="1" i="0" u="sng" strike="noStrike" cap="none" normalizeH="0" dirty="0">
                <a:ln>
                  <a:noFill/>
                </a:ln>
                <a:solidFill>
                  <a:srgbClr val="FFFFFF"/>
                </a:solidFill>
                <a:effectLst/>
                <a:latin typeface="Calibri" panose="020F0502020204030204" pitchFamily="34" charset="0"/>
              </a:rPr>
              <a:t>.</a:t>
            </a:r>
            <a:endParaRPr kumimoji="0" lang="en-US" altLang="en-US" sz="1100" b="0" i="0" u="sng" strike="noStrike" cap="none" normalizeH="0" baseline="0" dirty="0">
              <a:ln>
                <a:noFill/>
              </a:ln>
              <a:solidFill>
                <a:schemeClr val="tx1"/>
              </a:solidFill>
              <a:effectLst/>
              <a:latin typeface="Arial" panose="020B0604020202020204" pitchFamily="34" charset="0"/>
            </a:endParaRPr>
          </a:p>
        </p:txBody>
      </p:sp>
      <p:sp>
        <p:nvSpPr>
          <p:cNvPr id="3111" name="Text Box 71"/>
          <p:cNvSpPr txBox="1">
            <a:spLocks noChangeArrowheads="1"/>
          </p:cNvSpPr>
          <p:nvPr/>
        </p:nvSpPr>
        <p:spPr bwMode="auto">
          <a:xfrm>
            <a:off x="3939123" y="616351"/>
            <a:ext cx="2740176" cy="1025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sng" strike="noStrike" cap="none" normalizeH="0" baseline="0" dirty="0">
                <a:ln>
                  <a:noFill/>
                </a:ln>
                <a:solidFill>
                  <a:srgbClr val="FFFFFF"/>
                </a:solidFill>
                <a:effectLst/>
                <a:latin typeface="Calibri" panose="020F0502020204030204" pitchFamily="34" charset="0"/>
              </a:rPr>
              <a:t>Make Up Work</a:t>
            </a:r>
            <a:r>
              <a:rPr kumimoji="0" lang="en-US" altLang="en-US" sz="1100" b="1" i="0" u="none" strike="noStrike" cap="none" normalizeH="0" baseline="0" dirty="0">
                <a:ln>
                  <a:noFill/>
                </a:ln>
                <a:solidFill>
                  <a:srgbClr val="FFFFFF"/>
                </a:solidFill>
                <a:effectLst/>
                <a:latin typeface="Calibri" panose="020F0502020204030204" pitchFamily="34" charset="0"/>
              </a:rPr>
              <a:t>: If you </a:t>
            </a:r>
            <a:r>
              <a:rPr lang="en-US" altLang="en-US" sz="1100" b="1" dirty="0">
                <a:solidFill>
                  <a:srgbClr val="FFFFFF"/>
                </a:solidFill>
                <a:latin typeface="Calibri" panose="020F0502020204030204" pitchFamily="34" charset="0"/>
              </a:rPr>
              <a:t>are</a:t>
            </a:r>
            <a:r>
              <a:rPr kumimoji="0" lang="en-US" altLang="en-US" sz="1100" b="1" i="0" u="none" strike="noStrike" cap="none" normalizeH="0" baseline="0" dirty="0">
                <a:ln>
                  <a:noFill/>
                </a:ln>
                <a:solidFill>
                  <a:srgbClr val="FFFFFF"/>
                </a:solidFill>
                <a:effectLst/>
                <a:latin typeface="Calibri" panose="020F0502020204030204" pitchFamily="34" charset="0"/>
              </a:rPr>
              <a:t> absent, you may make up work if it is an EXCUSED ABSENCE ONLY.  Any missing assignment will be entered as a ZERO </a:t>
            </a:r>
            <a:r>
              <a:rPr kumimoji="0" lang="en-US" altLang="en-US" sz="1100" b="1" i="1" u="none" strike="noStrike" cap="none" normalizeH="0" baseline="0" dirty="0">
                <a:ln>
                  <a:noFill/>
                </a:ln>
                <a:solidFill>
                  <a:srgbClr val="FFFFFF"/>
                </a:solidFill>
                <a:effectLst/>
                <a:latin typeface="Calibri" panose="020F0502020204030204" pitchFamily="34" charset="0"/>
              </a:rPr>
              <a:t>until</a:t>
            </a:r>
            <a:r>
              <a:rPr kumimoji="0" lang="en-US" altLang="en-US" sz="1100" b="1" i="0" u="none" strike="noStrike" cap="none" normalizeH="0" baseline="0" dirty="0">
                <a:ln>
                  <a:noFill/>
                </a:ln>
                <a:solidFill>
                  <a:srgbClr val="FFFFFF"/>
                </a:solidFill>
                <a:effectLst/>
                <a:latin typeface="Calibri" panose="020F0502020204030204" pitchFamily="34" charset="0"/>
              </a:rPr>
              <a:t> it is turned in and an excuse is submitted to the office. </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sp>
        <p:nvSpPr>
          <p:cNvPr id="3112" name="Text Box 72"/>
          <p:cNvSpPr txBox="1">
            <a:spLocks noChangeArrowheads="1"/>
          </p:cNvSpPr>
          <p:nvPr/>
        </p:nvSpPr>
        <p:spPr bwMode="auto">
          <a:xfrm>
            <a:off x="392629" y="663726"/>
            <a:ext cx="2154627" cy="8556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rgbClr val="FFFFFF"/>
                </a:solidFill>
                <a:effectLst/>
                <a:latin typeface="Calibri" panose="020F0502020204030204" pitchFamily="34" charset="0"/>
              </a:rPr>
              <a:t>You are allowed </a:t>
            </a:r>
            <a:r>
              <a:rPr kumimoji="0" lang="en-US" altLang="en-US" sz="1100" b="1" i="0" u="sng" strike="noStrike" cap="none" normalizeH="0" baseline="0" dirty="0">
                <a:ln>
                  <a:noFill/>
                </a:ln>
                <a:solidFill>
                  <a:srgbClr val="FFFFFF"/>
                </a:solidFill>
                <a:effectLst/>
                <a:latin typeface="Calibri" panose="020F0502020204030204" pitchFamily="34" charset="0"/>
              </a:rPr>
              <a:t>four</a:t>
            </a:r>
            <a:r>
              <a:rPr kumimoji="0" lang="en-US" altLang="en-US" sz="1100" b="1" i="0" u="none" strike="noStrike" cap="none" normalizeH="0" baseline="0" dirty="0">
                <a:ln>
                  <a:noFill/>
                </a:ln>
                <a:solidFill>
                  <a:srgbClr val="FFFFFF"/>
                </a:solidFill>
                <a:effectLst/>
                <a:latin typeface="Calibri" panose="020F0502020204030204" pitchFamily="34" charset="0"/>
              </a:rPr>
              <a:t> absences per nine week period.  On the </a:t>
            </a:r>
            <a:r>
              <a:rPr kumimoji="0" lang="en-US" altLang="en-US" sz="1100" b="1" i="0" u="sng" strike="noStrike" cap="none" normalizeH="0" baseline="0" dirty="0">
                <a:ln>
                  <a:noFill/>
                </a:ln>
                <a:solidFill>
                  <a:srgbClr val="FFFFFF"/>
                </a:solidFill>
                <a:effectLst/>
                <a:latin typeface="Calibri" panose="020F0502020204030204" pitchFamily="34" charset="0"/>
              </a:rPr>
              <a:t>fifth</a:t>
            </a:r>
            <a:r>
              <a:rPr kumimoji="0" lang="en-US" altLang="en-US" sz="1100" b="1" i="0" u="none" strike="noStrike" cap="none" normalizeH="0" baseline="0" dirty="0">
                <a:ln>
                  <a:noFill/>
                </a:ln>
                <a:solidFill>
                  <a:srgbClr val="FFFFFF"/>
                </a:solidFill>
                <a:effectLst/>
                <a:latin typeface="Calibri" panose="020F0502020204030204" pitchFamily="34" charset="0"/>
              </a:rPr>
              <a:t> absence, credit for the course is LOST, and students must attend Saturday school to regain the credit.</a:t>
            </a:r>
            <a:endParaRPr kumimoji="0" lang="en-US" altLang="en-US" sz="1100" b="0" i="0" u="none" strike="noStrike" cap="none" normalizeH="0" baseline="0" dirty="0">
              <a:ln>
                <a:noFill/>
              </a:ln>
              <a:solidFill>
                <a:schemeClr val="tx1"/>
              </a:solidFill>
              <a:effectLst/>
              <a:latin typeface="Arial" panose="020B0604020202020204" pitchFamily="34" charset="0"/>
            </a:endParaRPr>
          </a:p>
        </p:txBody>
      </p:sp>
      <p:cxnSp>
        <p:nvCxnSpPr>
          <p:cNvPr id="3145" name="AutoShape 73"/>
          <p:cNvCxnSpPr>
            <a:cxnSpLocks noChangeShapeType="1"/>
          </p:cNvCxnSpPr>
          <p:nvPr/>
        </p:nvCxnSpPr>
        <p:spPr bwMode="auto">
          <a:xfrm>
            <a:off x="4273969" y="3015811"/>
            <a:ext cx="1077620" cy="5922692"/>
          </a:xfrm>
          <a:prstGeom prst="straightConnector1">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3113" name="Text Box 74"/>
          <p:cNvSpPr txBox="1">
            <a:spLocks noChangeArrowheads="1"/>
          </p:cNvSpPr>
          <p:nvPr/>
        </p:nvSpPr>
        <p:spPr bwMode="auto">
          <a:xfrm rot="-356765">
            <a:off x="3914591" y="2932391"/>
            <a:ext cx="2789238" cy="5032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000000"/>
                </a:solidFill>
                <a:effectLst/>
                <a:latin typeface="bromello" panose="03060900000000020004" pitchFamily="66" charset="0"/>
              </a:rPr>
              <a:t>Plagiarism</a:t>
            </a:r>
            <a:endParaRPr kumimoji="0" lang="en-US" altLang="en-US" sz="1800" b="0" i="0" u="none" strike="noStrike" cap="none" normalizeH="0" baseline="0" dirty="0">
              <a:ln>
                <a:noFill/>
              </a:ln>
              <a:solidFill>
                <a:schemeClr val="tx1"/>
              </a:solidFill>
              <a:effectLst/>
              <a:latin typeface="bromello" panose="03060900000000020004" pitchFamily="66" charset="0"/>
            </a:endParaRPr>
          </a:p>
        </p:txBody>
      </p:sp>
      <p:cxnSp>
        <p:nvCxnSpPr>
          <p:cNvPr id="3147" name="AutoShape 75"/>
          <p:cNvCxnSpPr>
            <a:cxnSpLocks noChangeShapeType="1"/>
          </p:cNvCxnSpPr>
          <p:nvPr/>
        </p:nvCxnSpPr>
        <p:spPr bwMode="auto">
          <a:xfrm>
            <a:off x="2905418" y="4138799"/>
            <a:ext cx="469900" cy="2455862"/>
          </a:xfrm>
          <a:prstGeom prst="straightConnector1">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3114" name="Text Box 76"/>
          <p:cNvSpPr txBox="1">
            <a:spLocks noChangeArrowheads="1"/>
          </p:cNvSpPr>
          <p:nvPr/>
        </p:nvSpPr>
        <p:spPr bwMode="auto">
          <a:xfrm rot="-656039">
            <a:off x="285466" y="4440777"/>
            <a:ext cx="1445191" cy="27781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Segoe Script" panose="030B0504020000000003" pitchFamily="66" charset="0"/>
              </a:rPr>
              <a:t>Deadlines:</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rgbClr val="000000"/>
                </a:solidFill>
                <a:latin typeface="Calibri" panose="020F0502020204030204" pitchFamily="34" charset="0"/>
              </a:rPr>
              <a:t>Part of your success in this class depends upon adhering to assigned deadlines. With that said, I understand that sometimes, </a:t>
            </a:r>
            <a:r>
              <a:rPr kumimoji="0" lang="en-US" altLang="en-US" sz="1000" b="0" i="0" u="none" strike="noStrike" cap="none" normalizeH="0" baseline="0" dirty="0">
                <a:ln>
                  <a:noFill/>
                </a:ln>
                <a:solidFill>
                  <a:srgbClr val="000000"/>
                </a:solidFill>
                <a:effectLst/>
                <a:latin typeface="Calibri" panose="020F0502020204030204" pitchFamily="34" charset="0"/>
              </a:rPr>
              <a:t>LIFE HAPPENS! </a:t>
            </a:r>
            <a:r>
              <a:rPr kumimoji="0" lang="en-US" altLang="en-US" sz="1000" b="1" i="0" u="none" strike="noStrike" cap="none" normalizeH="0" baseline="0" dirty="0">
                <a:ln>
                  <a:noFill/>
                </a:ln>
                <a:solidFill>
                  <a:srgbClr val="000000"/>
                </a:solidFill>
                <a:effectLst/>
                <a:latin typeface="Calibri" panose="020F0502020204030204" pitchFamily="34" charset="0"/>
              </a:rPr>
              <a:t>You must come talk to me or email me about extenuating circumstances</a:t>
            </a:r>
            <a:r>
              <a:rPr kumimoji="0" lang="en-US" altLang="en-US" sz="1000" b="1" i="1" u="none" strike="noStrike" cap="none" normalizeH="0" baseline="0" dirty="0">
                <a:ln>
                  <a:noFill/>
                </a:ln>
                <a:solidFill>
                  <a:srgbClr val="000000"/>
                </a:solidFill>
                <a:effectLst/>
                <a:latin typeface="Calibri" panose="020F0502020204030204" pitchFamily="34" charset="0"/>
              </a:rPr>
              <a:t> </a:t>
            </a:r>
            <a:r>
              <a:rPr kumimoji="0" lang="en-US" altLang="en-US" sz="1000" b="1" i="1" u="sng" strike="noStrike" cap="none" normalizeH="0" baseline="0" dirty="0">
                <a:ln>
                  <a:noFill/>
                </a:ln>
                <a:solidFill>
                  <a:srgbClr val="000000"/>
                </a:solidFill>
                <a:effectLst/>
                <a:latin typeface="Calibri" panose="020F0502020204030204" pitchFamily="34" charset="0"/>
              </a:rPr>
              <a:t>in advance </a:t>
            </a:r>
            <a:r>
              <a:rPr kumimoji="0" lang="en-US" altLang="en-US" sz="1000" b="1" i="0" u="none" strike="noStrike" cap="none" normalizeH="0" baseline="0" dirty="0">
                <a:ln>
                  <a:noFill/>
                </a:ln>
                <a:solidFill>
                  <a:srgbClr val="000000"/>
                </a:solidFill>
                <a:effectLst/>
                <a:latin typeface="Calibri" panose="020F0502020204030204" pitchFamily="34" charset="0"/>
              </a:rPr>
              <a:t>in order to receive an extension. </a:t>
            </a:r>
            <a:r>
              <a:rPr kumimoji="0" lang="en-US" altLang="en-US" sz="1000" b="0" i="0" u="none" strike="noStrike" cap="none" normalizeH="0" baseline="0" dirty="0">
                <a:ln>
                  <a:noFill/>
                </a:ln>
                <a:solidFill>
                  <a:srgbClr val="000000"/>
                </a:solidFill>
                <a:effectLst/>
                <a:latin typeface="Calibri" panose="020F0502020204030204" pitchFamily="34" charset="0"/>
              </a:rPr>
              <a:t>You may not come in five minutes before class, without your assignment, expecting an extension.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15" name="Text Box 77"/>
          <p:cNvSpPr txBox="1">
            <a:spLocks noChangeArrowheads="1"/>
          </p:cNvSpPr>
          <p:nvPr/>
        </p:nvSpPr>
        <p:spPr bwMode="auto">
          <a:xfrm rot="-656039">
            <a:off x="1819093" y="4019144"/>
            <a:ext cx="1384892" cy="304246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Segoe Script" panose="030B0504020000000003" pitchFamily="66" charset="0"/>
              </a:rPr>
              <a:t>Behavior Issues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dirty="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1st offense: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Warning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2nd offense: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Documented teacher/student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Conference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3rd offense: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Documented parent communication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4th offense: </a:t>
            </a:r>
            <a:endParaRPr kumimoji="0" lang="en-US" altLang="en-US" sz="1000" b="0" i="0" u="none" strike="noStrike" cap="none" normalizeH="0" baseline="0" dirty="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Office referral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*Note: an </a:t>
            </a:r>
            <a:r>
              <a:rPr kumimoji="0" lang="en-US" altLang="en-US" sz="1000" b="1" i="0" u="none" strike="noStrike" cap="none" normalizeH="0" baseline="0" dirty="0">
                <a:ln>
                  <a:noFill/>
                </a:ln>
                <a:solidFill>
                  <a:srgbClr val="000000"/>
                </a:solidFill>
                <a:effectLst/>
                <a:latin typeface="Calibri" panose="020F0502020204030204" pitchFamily="34" charset="0"/>
              </a:rPr>
              <a:t>extreme </a:t>
            </a:r>
            <a:r>
              <a:rPr kumimoji="0" lang="en-US" altLang="en-US" sz="1000" b="0" i="0" u="none" strike="noStrike" cap="none" normalizeH="0" baseline="0" dirty="0">
                <a:ln>
                  <a:noFill/>
                </a:ln>
                <a:solidFill>
                  <a:srgbClr val="000000"/>
                </a:solidFill>
                <a:effectLst/>
                <a:latin typeface="Calibri" panose="020F0502020204030204" pitchFamily="34" charset="0"/>
              </a:rPr>
              <a:t>offense will result in an </a:t>
            </a:r>
            <a:r>
              <a:rPr kumimoji="0" lang="en-US" altLang="en-US" sz="1000" b="0" i="0" u="sng" strike="noStrike" cap="none" normalizeH="0" baseline="0" dirty="0">
                <a:ln>
                  <a:noFill/>
                </a:ln>
                <a:solidFill>
                  <a:srgbClr val="000000"/>
                </a:solidFill>
                <a:effectLst/>
                <a:latin typeface="Calibri" panose="020F0502020204030204" pitchFamily="34" charset="0"/>
              </a:rPr>
              <a:t>automatic</a:t>
            </a:r>
            <a:r>
              <a:rPr kumimoji="0" lang="en-US" altLang="en-US" sz="1000" b="0" i="0" strike="noStrike" cap="none" normalizeH="0" baseline="0" dirty="0">
                <a:ln>
                  <a:noFill/>
                </a:ln>
                <a:solidFill>
                  <a:srgbClr val="000000"/>
                </a:solidFill>
                <a:effectLst/>
                <a:latin typeface="Calibri" panose="020F0502020204030204" pitchFamily="34" charset="0"/>
              </a:rPr>
              <a:t> </a:t>
            </a:r>
            <a:r>
              <a:rPr kumimoji="0" lang="en-US" altLang="en-US" sz="1000" b="0" i="0" u="none" strike="noStrike" cap="none" normalizeH="0" baseline="0" dirty="0">
                <a:ln>
                  <a:noFill/>
                </a:ln>
                <a:solidFill>
                  <a:srgbClr val="000000"/>
                </a:solidFill>
                <a:effectLst/>
                <a:latin typeface="Calibri" panose="020F0502020204030204" pitchFamily="34" charset="0"/>
              </a:rPr>
              <a:t>office referral.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151" name="Picture 79" descr="time_8_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831589">
            <a:off x="254933" y="3698417"/>
            <a:ext cx="685529" cy="68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3152" name="Picture 80" descr="warning-297287_960_7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677372">
            <a:off x="1650462" y="3426654"/>
            <a:ext cx="756721" cy="60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117" name="Text Box 81"/>
          <p:cNvSpPr txBox="1">
            <a:spLocks noChangeArrowheads="1"/>
          </p:cNvSpPr>
          <p:nvPr/>
        </p:nvSpPr>
        <p:spPr bwMode="auto">
          <a:xfrm rot="-656039">
            <a:off x="4529447" y="3240822"/>
            <a:ext cx="2301875" cy="80803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Bookman Old Style" panose="02050604050505020204" pitchFamily="18" charset="0"/>
              </a:rPr>
              <a:t>What it is</a:t>
            </a:r>
            <a:r>
              <a:rPr kumimoji="0" lang="en-US" altLang="en-US" sz="1400" b="0" i="0" u="none" strike="noStrike" cap="none" normalizeH="0" dirty="0">
                <a:ln>
                  <a:noFill/>
                </a:ln>
                <a:solidFill>
                  <a:srgbClr val="000000"/>
                </a:solidFill>
                <a:effectLst/>
                <a:latin typeface="Bookman Old Style" panose="02050604050505020204" pitchFamily="18" charset="0"/>
              </a:rPr>
              <a:t> –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Bookman Old Style" panose="02050604050505020204" pitchFamily="18" charset="0"/>
              </a:rPr>
              <a:t>H</a:t>
            </a:r>
            <a:r>
              <a:rPr kumimoji="0" lang="en-US" altLang="en-US" sz="1400" b="0" i="0" u="none" strike="noStrike" cap="none" normalizeH="0" baseline="0" dirty="0">
                <a:ln>
                  <a:noFill/>
                </a:ln>
                <a:solidFill>
                  <a:srgbClr val="000000"/>
                </a:solidFill>
                <a:effectLst/>
                <a:latin typeface="Bookman Old Style" panose="02050604050505020204" pitchFamily="18" charset="0"/>
              </a:rPr>
              <a:t>ow to avoid it</a:t>
            </a:r>
            <a:r>
              <a:rPr kumimoji="0" lang="en-US" altLang="en-US" sz="1400" b="0" i="0" u="none" strike="noStrike" cap="none" normalizeH="0" dirty="0">
                <a:ln>
                  <a:noFill/>
                </a:ln>
                <a:solidFill>
                  <a:srgbClr val="000000"/>
                </a:solidFill>
                <a:effectLst/>
                <a:latin typeface="Bookman Old Style" panose="02050604050505020204" pitchFamily="18" charset="0"/>
              </a:rPr>
              <a:t> -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118" name="Text Box 82"/>
          <p:cNvSpPr txBox="1">
            <a:spLocks noChangeArrowheads="1"/>
          </p:cNvSpPr>
          <p:nvPr/>
        </p:nvSpPr>
        <p:spPr bwMode="auto">
          <a:xfrm rot="20870103">
            <a:off x="4643447" y="3722018"/>
            <a:ext cx="2124575" cy="162982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Plagiarism is defined as taking a person’s ideas and/or writings and passing them off as one’s own. Students who plagiarize will be given a ZERO for the assignment, and behavioral consequences may occur if the student is a repeat offender.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19" name="Text Box 83"/>
          <p:cNvSpPr txBox="1">
            <a:spLocks noChangeArrowheads="1"/>
          </p:cNvSpPr>
          <p:nvPr/>
        </p:nvSpPr>
        <p:spPr bwMode="auto">
          <a:xfrm rot="-761095">
            <a:off x="5086001" y="4749814"/>
            <a:ext cx="2301875" cy="4000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Plagiarism includes...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23" name="Text Box 87"/>
          <p:cNvSpPr txBox="1">
            <a:spLocks noChangeArrowheads="1"/>
          </p:cNvSpPr>
          <p:nvPr/>
        </p:nvSpPr>
        <p:spPr bwMode="auto">
          <a:xfrm rot="-761095">
            <a:off x="4930550" y="5065030"/>
            <a:ext cx="1976438" cy="4603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Turning in </a:t>
            </a:r>
            <a:r>
              <a:rPr kumimoji="0" lang="en-US" altLang="en-US" sz="1000" b="0" i="0" u="none" strike="noStrike" cap="none" normalizeH="0" baseline="0" dirty="0">
                <a:ln>
                  <a:noFill/>
                </a:ln>
                <a:solidFill>
                  <a:srgbClr val="000000"/>
                </a:solidFill>
                <a:effectLst/>
                <a:latin typeface="Calibri" panose="020F0502020204030204" pitchFamily="34" charset="0"/>
              </a:rPr>
              <a:t>someone else’s work as your own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24" name="Text Box 88"/>
          <p:cNvSpPr txBox="1">
            <a:spLocks noChangeArrowheads="1"/>
          </p:cNvSpPr>
          <p:nvPr/>
        </p:nvSpPr>
        <p:spPr bwMode="auto">
          <a:xfrm rot="-761095">
            <a:off x="5012944" y="5461942"/>
            <a:ext cx="1811641" cy="4603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Copying </a:t>
            </a:r>
            <a:r>
              <a:rPr kumimoji="0" lang="en-US" altLang="en-US" sz="1000" b="0" i="0" u="none" strike="noStrike" cap="none" normalizeH="0" baseline="0" dirty="0">
                <a:ln>
                  <a:noFill/>
                </a:ln>
                <a:solidFill>
                  <a:srgbClr val="000000"/>
                </a:solidFill>
                <a:effectLst/>
                <a:latin typeface="Calibri" panose="020F0502020204030204" pitchFamily="34" charset="0"/>
              </a:rPr>
              <a:t> someone’s work and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turning it in as your own </a:t>
            </a:r>
            <a:r>
              <a:rPr kumimoji="0" lang="en-US" altLang="en-US" sz="1000" b="1" i="0" u="none" strike="noStrike" cap="none" normalizeH="0" baseline="0" dirty="0">
                <a:ln>
                  <a:noFill/>
                </a:ln>
                <a:solidFill>
                  <a:srgbClr val="000000"/>
                </a:solidFill>
                <a:effectLst/>
                <a:latin typeface="Calibri" panose="020F0502020204030204" pitchFamily="34" charset="0"/>
              </a:rPr>
              <a:t>or </a:t>
            </a:r>
            <a:r>
              <a:rPr kumimoji="0" lang="en-US" altLang="en-US" sz="1000" b="0" i="0" u="none" strike="noStrike" cap="none" normalizeH="0" baseline="0" dirty="0">
                <a:ln>
                  <a:noFill/>
                </a:ln>
                <a:solidFill>
                  <a:srgbClr val="000000"/>
                </a:solidFill>
                <a:effectLst/>
                <a:latin typeface="Calibri" panose="020F0502020204030204" pitchFamily="34" charset="0"/>
              </a:rPr>
              <a:t>allowing someone else to copy your work</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26" name="Text Box 89"/>
          <p:cNvSpPr txBox="1">
            <a:spLocks noChangeArrowheads="1"/>
          </p:cNvSpPr>
          <p:nvPr/>
        </p:nvSpPr>
        <p:spPr bwMode="auto">
          <a:xfrm rot="-761095">
            <a:off x="5139479" y="6093372"/>
            <a:ext cx="1802691" cy="4603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alibri" panose="020F0502020204030204" pitchFamily="34" charset="0"/>
              </a:rPr>
              <a:t>Failing to correctly </a:t>
            </a:r>
            <a:r>
              <a:rPr kumimoji="0" lang="en-US" altLang="en-US" sz="1000" b="1" i="0" u="none" strike="noStrike" cap="none" normalizeH="0" baseline="0" dirty="0">
                <a:ln>
                  <a:noFill/>
                </a:ln>
                <a:solidFill>
                  <a:srgbClr val="000000"/>
                </a:solidFill>
                <a:effectLst/>
                <a:latin typeface="Calibri" panose="020F0502020204030204" pitchFamily="34" charset="0"/>
              </a:rPr>
              <a:t>cite </a:t>
            </a:r>
            <a:r>
              <a:rPr kumimoji="0" lang="en-US" altLang="en-US" sz="1000" b="0" i="0" u="none" strike="noStrike" cap="none" normalizeH="0" baseline="0" dirty="0">
                <a:ln>
                  <a:noFill/>
                </a:ln>
                <a:solidFill>
                  <a:srgbClr val="000000"/>
                </a:solidFill>
                <a:effectLst/>
                <a:latin typeface="Calibri" panose="020F0502020204030204" pitchFamily="34" charset="0"/>
              </a:rPr>
              <a:t>a source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30" name="Text Box 93"/>
          <p:cNvSpPr txBox="1">
            <a:spLocks noChangeArrowheads="1"/>
          </p:cNvSpPr>
          <p:nvPr/>
        </p:nvSpPr>
        <p:spPr bwMode="auto">
          <a:xfrm rot="20940806">
            <a:off x="284928" y="8260896"/>
            <a:ext cx="1370012" cy="263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STUDENT SIGNATURE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31" name="Text Box 94"/>
          <p:cNvSpPr txBox="1">
            <a:spLocks noChangeArrowheads="1"/>
          </p:cNvSpPr>
          <p:nvPr/>
        </p:nvSpPr>
        <p:spPr bwMode="auto">
          <a:xfrm rot="-640523">
            <a:off x="1094303" y="8442074"/>
            <a:ext cx="3729038" cy="49691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Calibri" panose="020F0502020204030204" pitchFamily="34" charset="0"/>
              </a:rPr>
              <a:t>X __________________________</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3132" name="Text Box 95"/>
          <p:cNvSpPr txBox="1">
            <a:spLocks noChangeArrowheads="1"/>
          </p:cNvSpPr>
          <p:nvPr/>
        </p:nvSpPr>
        <p:spPr bwMode="auto">
          <a:xfrm rot="20957694">
            <a:off x="1233949" y="8539931"/>
            <a:ext cx="1370013" cy="263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Calibri" panose="020F0502020204030204" pitchFamily="34" charset="0"/>
              </a:rPr>
              <a:t>PARENT  SIGNATURE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33" name="Text Box 96"/>
          <p:cNvSpPr txBox="1">
            <a:spLocks noChangeArrowheads="1"/>
          </p:cNvSpPr>
          <p:nvPr/>
        </p:nvSpPr>
        <p:spPr bwMode="auto">
          <a:xfrm rot="-662045">
            <a:off x="3404127" y="7683375"/>
            <a:ext cx="1608137" cy="7604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Calibri" panose="020F0502020204030204" pitchFamily="34" charset="0"/>
              </a:rPr>
              <a:t>Date _______</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3134" name="Text Box 97"/>
          <p:cNvSpPr txBox="1">
            <a:spLocks noChangeArrowheads="1"/>
          </p:cNvSpPr>
          <p:nvPr/>
        </p:nvSpPr>
        <p:spPr bwMode="auto">
          <a:xfrm rot="20934508">
            <a:off x="5438114" y="7795029"/>
            <a:ext cx="1371600" cy="11922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Pts val="1000"/>
              <a:buFont typeface="Symbol" panose="05050102010706020507" pitchFamily="18" charset="2"/>
              <a:buChar char="·"/>
              <a:tabLst/>
            </a:pPr>
            <a:r>
              <a:rPr kumimoji="0" lang="en-US" altLang="en-US" sz="1000" b="0" i="0" u="none" strike="noStrike" cap="none" normalizeH="0" baseline="0" dirty="0">
                <a:ln>
                  <a:noFill/>
                </a:ln>
                <a:solidFill>
                  <a:srgbClr val="000000"/>
                </a:solidFill>
                <a:effectLst/>
                <a:latin typeface="Calibri" panose="020F0502020204030204" pitchFamily="34" charset="0"/>
              </a:rPr>
              <a:t>Students involved in cheating may be excluded from any/all school activities if administrators so choose.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35" name="Text Box 98"/>
          <p:cNvSpPr txBox="1">
            <a:spLocks noChangeArrowheads="1"/>
          </p:cNvSpPr>
          <p:nvPr/>
        </p:nvSpPr>
        <p:spPr bwMode="auto">
          <a:xfrm rot="-453941">
            <a:off x="191316" y="144291"/>
            <a:ext cx="3254211" cy="73818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bromello" panose="03060900000000020004" pitchFamily="66" charset="0"/>
              </a:rPr>
              <a:t>Attendance </a:t>
            </a:r>
            <a:r>
              <a:rPr kumimoji="0" lang="en-US" altLang="en-US" sz="1800" b="1" i="0" u="none" strike="noStrike" cap="none" normalizeH="0" baseline="0" dirty="0">
                <a:ln>
                  <a:noFill/>
                </a:ln>
                <a:solidFill>
                  <a:srgbClr val="000000"/>
                </a:solidFill>
                <a:effectLst/>
                <a:latin typeface="Harrington" panose="04040505050A02020702" pitchFamily="82" charset="0"/>
              </a:rPr>
              <a:t>&amp; </a:t>
            </a:r>
            <a:r>
              <a:rPr kumimoji="0" lang="en-US" altLang="en-US" sz="1800" b="1" i="0" u="none" strike="noStrike" cap="none" normalizeH="0" baseline="0" dirty="0">
                <a:ln>
                  <a:noFill/>
                </a:ln>
                <a:solidFill>
                  <a:srgbClr val="000000"/>
                </a:solidFill>
                <a:effectLst/>
                <a:latin typeface="bromello" panose="03060900000000020004" pitchFamily="66" charset="0"/>
              </a:rPr>
              <a:t>Late</a:t>
            </a:r>
            <a:r>
              <a:rPr kumimoji="0" lang="en-US" altLang="en-US" sz="1800" b="1" i="0" u="none" strike="noStrike" cap="none" normalizeH="0" baseline="0" dirty="0">
                <a:ln>
                  <a:noFill/>
                </a:ln>
                <a:solidFill>
                  <a:srgbClr val="000000"/>
                </a:solidFill>
                <a:effectLst/>
                <a:latin typeface="Harrington" panose="04040505050A02020702" pitchFamily="82" charset="0"/>
              </a:rPr>
              <a:t>-</a:t>
            </a:r>
            <a:r>
              <a:rPr kumimoji="0" lang="en-US" altLang="en-US" sz="1800" b="1" i="0" u="none" strike="noStrike" cap="none" normalizeH="0" baseline="0" dirty="0">
                <a:ln>
                  <a:noFill/>
                </a:ln>
                <a:solidFill>
                  <a:srgbClr val="000000"/>
                </a:solidFill>
                <a:effectLst/>
                <a:latin typeface="bromello" panose="03060900000000020004" pitchFamily="66" charset="0"/>
              </a:rPr>
              <a:t>Work  Policy        </a:t>
            </a:r>
            <a:endParaRPr kumimoji="0" lang="en-US" altLang="en-US" sz="1800" b="0" i="0" u="none" strike="noStrike" cap="none" normalizeH="0" baseline="0" dirty="0">
              <a:ln>
                <a:noFill/>
              </a:ln>
              <a:solidFill>
                <a:schemeClr val="tx1"/>
              </a:solidFill>
              <a:effectLst/>
              <a:latin typeface="bromello" panose="03060900000000020004" pitchFamily="66" charset="0"/>
            </a:endParaRPr>
          </a:p>
        </p:txBody>
      </p:sp>
      <p:pic>
        <p:nvPicPr>
          <p:cNvPr id="3173" name="Picture 101" descr="Image result for quote about attendance"/>
          <p:cNvPicPr>
            <a:picLocks noChangeAspect="1" noChangeArrowheads="1"/>
          </p:cNvPicPr>
          <p:nvPr/>
        </p:nvPicPr>
        <p:blipFill rotWithShape="1">
          <a:blip r:embed="rId5">
            <a:extLst>
              <a:ext uri="{28A0092B-C50C-407E-A947-70E740481C1C}">
                <a14:useLocalDpi xmlns:a14="http://schemas.microsoft.com/office/drawing/2010/main" val="0"/>
              </a:ext>
            </a:extLst>
          </a:blip>
          <a:srcRect b="11419"/>
          <a:stretch/>
        </p:blipFill>
        <p:spPr bwMode="auto">
          <a:xfrm>
            <a:off x="2572249" y="1082017"/>
            <a:ext cx="1136238" cy="153063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3138" name="TextBox 3137"/>
          <p:cNvSpPr txBox="1"/>
          <p:nvPr/>
        </p:nvSpPr>
        <p:spPr>
          <a:xfrm>
            <a:off x="8621" y="545525"/>
            <a:ext cx="228855" cy="523220"/>
          </a:xfrm>
          <a:prstGeom prst="rect">
            <a:avLst/>
          </a:prstGeom>
          <a:noFill/>
        </p:spPr>
        <p:txBody>
          <a:bodyPr wrap="square" rtlCol="0">
            <a:spAutoFit/>
          </a:bodyPr>
          <a:lstStyle/>
          <a:p>
            <a:r>
              <a:rPr lang="en-US" altLang="en-US" sz="2800" b="1" dirty="0">
                <a:solidFill>
                  <a:srgbClr val="FF0000"/>
                </a:solidFill>
                <a:latin typeface="KG Wake Me Up" panose="02000000000000000000" pitchFamily="2" charset="0"/>
              </a:rPr>
              <a:t>1 </a:t>
            </a:r>
            <a:endParaRPr lang="en-US" sz="2800" dirty="0"/>
          </a:p>
        </p:txBody>
      </p:sp>
      <p:sp>
        <p:nvSpPr>
          <p:cNvPr id="104" name="TextBox 103"/>
          <p:cNvSpPr txBox="1"/>
          <p:nvPr/>
        </p:nvSpPr>
        <p:spPr>
          <a:xfrm>
            <a:off x="23303" y="1692227"/>
            <a:ext cx="228855" cy="523220"/>
          </a:xfrm>
          <a:prstGeom prst="rect">
            <a:avLst/>
          </a:prstGeom>
          <a:noFill/>
        </p:spPr>
        <p:txBody>
          <a:bodyPr wrap="square" rtlCol="0">
            <a:spAutoFit/>
          </a:bodyPr>
          <a:lstStyle/>
          <a:p>
            <a:r>
              <a:rPr lang="en-US" altLang="en-US" sz="2800" b="1" dirty="0">
                <a:solidFill>
                  <a:srgbClr val="FF0000"/>
                </a:solidFill>
                <a:latin typeface="KG Wake Me Up" panose="02000000000000000000" pitchFamily="2" charset="0"/>
              </a:rPr>
              <a:t>2 </a:t>
            </a:r>
            <a:endParaRPr lang="en-US" sz="2800" dirty="0"/>
          </a:p>
        </p:txBody>
      </p:sp>
      <p:sp>
        <p:nvSpPr>
          <p:cNvPr id="105" name="TextBox 104"/>
          <p:cNvSpPr txBox="1"/>
          <p:nvPr/>
        </p:nvSpPr>
        <p:spPr>
          <a:xfrm>
            <a:off x="3574411" y="544497"/>
            <a:ext cx="228855" cy="523220"/>
          </a:xfrm>
          <a:prstGeom prst="rect">
            <a:avLst/>
          </a:prstGeom>
          <a:noFill/>
        </p:spPr>
        <p:txBody>
          <a:bodyPr wrap="square" rtlCol="0">
            <a:spAutoFit/>
          </a:bodyPr>
          <a:lstStyle/>
          <a:p>
            <a:r>
              <a:rPr lang="en-US" altLang="en-US" sz="2800" b="1" dirty="0">
                <a:solidFill>
                  <a:srgbClr val="FF0000"/>
                </a:solidFill>
                <a:latin typeface="KG Wake Me Up" panose="02000000000000000000" pitchFamily="2" charset="0"/>
              </a:rPr>
              <a:t>3 </a:t>
            </a:r>
            <a:endParaRPr lang="en-US" sz="2800" dirty="0"/>
          </a:p>
        </p:txBody>
      </p:sp>
      <p:sp>
        <p:nvSpPr>
          <p:cNvPr id="106" name="TextBox 105"/>
          <p:cNvSpPr txBox="1"/>
          <p:nvPr/>
        </p:nvSpPr>
        <p:spPr>
          <a:xfrm>
            <a:off x="3582109" y="1683378"/>
            <a:ext cx="228855" cy="523220"/>
          </a:xfrm>
          <a:prstGeom prst="rect">
            <a:avLst/>
          </a:prstGeom>
          <a:noFill/>
        </p:spPr>
        <p:txBody>
          <a:bodyPr wrap="square" rtlCol="0">
            <a:spAutoFit/>
          </a:bodyPr>
          <a:lstStyle/>
          <a:p>
            <a:r>
              <a:rPr lang="en-US" altLang="en-US" sz="2800" b="1" dirty="0">
                <a:solidFill>
                  <a:srgbClr val="FF0000"/>
                </a:solidFill>
                <a:latin typeface="KG Wake Me Up" panose="02000000000000000000" pitchFamily="2" charset="0"/>
              </a:rPr>
              <a:t>4 </a:t>
            </a:r>
            <a:endParaRPr lang="en-US" sz="2800" dirty="0"/>
          </a:p>
        </p:txBody>
      </p:sp>
      <p:sp>
        <p:nvSpPr>
          <p:cNvPr id="112" name="TextBox 111"/>
          <p:cNvSpPr txBox="1"/>
          <p:nvPr/>
        </p:nvSpPr>
        <p:spPr>
          <a:xfrm rot="20925243">
            <a:off x="4652342" y="5131735"/>
            <a:ext cx="228855" cy="523220"/>
          </a:xfrm>
          <a:prstGeom prst="rect">
            <a:avLst/>
          </a:prstGeom>
          <a:noFill/>
        </p:spPr>
        <p:txBody>
          <a:bodyPr wrap="square" rtlCol="0">
            <a:spAutoFit/>
          </a:bodyPr>
          <a:lstStyle/>
          <a:p>
            <a:r>
              <a:rPr lang="en-US" altLang="en-US" sz="2000" b="1" dirty="0">
                <a:solidFill>
                  <a:srgbClr val="FF0000"/>
                </a:solidFill>
                <a:latin typeface="KG Wake Me Up" panose="02000000000000000000" pitchFamily="2" charset="0"/>
              </a:rPr>
              <a:t>1</a:t>
            </a:r>
            <a:r>
              <a:rPr lang="en-US" altLang="en-US" sz="2800" b="1" dirty="0">
                <a:solidFill>
                  <a:srgbClr val="FF0000"/>
                </a:solidFill>
                <a:latin typeface="KG Wake Me Up" panose="02000000000000000000" pitchFamily="2" charset="0"/>
              </a:rPr>
              <a:t> </a:t>
            </a:r>
            <a:endParaRPr lang="en-US" sz="2800" dirty="0"/>
          </a:p>
        </p:txBody>
      </p:sp>
      <p:sp>
        <p:nvSpPr>
          <p:cNvPr id="113" name="TextBox 112"/>
          <p:cNvSpPr txBox="1"/>
          <p:nvPr/>
        </p:nvSpPr>
        <p:spPr>
          <a:xfrm rot="20920759">
            <a:off x="4727534" y="5504269"/>
            <a:ext cx="308206" cy="523220"/>
          </a:xfrm>
          <a:prstGeom prst="rect">
            <a:avLst/>
          </a:prstGeom>
          <a:noFill/>
        </p:spPr>
        <p:txBody>
          <a:bodyPr wrap="square" rtlCol="0">
            <a:spAutoFit/>
          </a:bodyPr>
          <a:lstStyle/>
          <a:p>
            <a:r>
              <a:rPr lang="en-US" altLang="en-US" sz="2000" b="1" dirty="0">
                <a:solidFill>
                  <a:srgbClr val="FF0000"/>
                </a:solidFill>
                <a:latin typeface="KG Wake Me Up" panose="02000000000000000000" pitchFamily="2" charset="0"/>
              </a:rPr>
              <a:t>2</a:t>
            </a:r>
            <a:r>
              <a:rPr lang="en-US" altLang="en-US" sz="2800" b="1" dirty="0">
                <a:solidFill>
                  <a:srgbClr val="FF0000"/>
                </a:solidFill>
                <a:latin typeface="KG Wake Me Up" panose="02000000000000000000" pitchFamily="2" charset="0"/>
              </a:rPr>
              <a:t> </a:t>
            </a:r>
            <a:endParaRPr lang="en-US" sz="2800" dirty="0"/>
          </a:p>
        </p:txBody>
      </p:sp>
      <p:sp>
        <p:nvSpPr>
          <p:cNvPr id="114" name="TextBox 113"/>
          <p:cNvSpPr txBox="1"/>
          <p:nvPr/>
        </p:nvSpPr>
        <p:spPr>
          <a:xfrm rot="20933355">
            <a:off x="4837027" y="6103012"/>
            <a:ext cx="308206" cy="523220"/>
          </a:xfrm>
          <a:prstGeom prst="rect">
            <a:avLst/>
          </a:prstGeom>
          <a:noFill/>
        </p:spPr>
        <p:txBody>
          <a:bodyPr wrap="square" rtlCol="0">
            <a:spAutoFit/>
          </a:bodyPr>
          <a:lstStyle/>
          <a:p>
            <a:r>
              <a:rPr lang="en-US" altLang="en-US" sz="2000" b="1" dirty="0">
                <a:solidFill>
                  <a:srgbClr val="FF0000"/>
                </a:solidFill>
                <a:latin typeface="KG Wake Me Up" panose="02000000000000000000" pitchFamily="2" charset="0"/>
              </a:rPr>
              <a:t>3</a:t>
            </a:r>
            <a:r>
              <a:rPr lang="en-US" altLang="en-US" sz="2800" b="1" dirty="0">
                <a:solidFill>
                  <a:srgbClr val="FF0000"/>
                </a:solidFill>
                <a:latin typeface="KG Wake Me Up" panose="02000000000000000000" pitchFamily="2" charset="0"/>
              </a:rPr>
              <a:t> </a:t>
            </a:r>
            <a:endParaRPr lang="en-US" sz="2800" dirty="0"/>
          </a:p>
        </p:txBody>
      </p:sp>
      <p:pic>
        <p:nvPicPr>
          <p:cNvPr id="3175" name="Picture 103" descr="Image result for be responsibl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79959" y="73611"/>
            <a:ext cx="2850206" cy="584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10537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FA78499C-EF91-A644-B185-E47CAA78E3E6}" vid="{84FB62D9-28E8-4D47-80AE-A44B24CFFD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TPT up</Template>
  <TotalTime>1082</TotalTime>
  <Words>937</Words>
  <Application>Microsoft Office PowerPoint</Application>
  <PresentationFormat>Letter Paper (8.5x11 in)</PresentationFormat>
  <Paragraphs>128</Paragraphs>
  <Slides>2</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2</vt:i4>
      </vt:variant>
    </vt:vector>
  </HeadingPairs>
  <TitlesOfParts>
    <vt:vector size="19" baseType="lpstr">
      <vt:lpstr>Arial</vt:lpstr>
      <vt:lpstr>Bernard MT Condensed</vt:lpstr>
      <vt:lpstr>Better Together Demo</vt:lpstr>
      <vt:lpstr>Bookman Old Style</vt:lpstr>
      <vt:lpstr>bromello</vt:lpstr>
      <vt:lpstr>Brush Script MT</vt:lpstr>
      <vt:lpstr>Calibri</vt:lpstr>
      <vt:lpstr>Calibri Light</vt:lpstr>
      <vt:lpstr>Century Gothic</vt:lpstr>
      <vt:lpstr>Harrington</vt:lpstr>
      <vt:lpstr>Imprint MT Shadow</vt:lpstr>
      <vt:lpstr>KG Somebody That I Used to Know</vt:lpstr>
      <vt:lpstr>KG Wake Me Up</vt:lpstr>
      <vt:lpstr>Segoe Script</vt:lpstr>
      <vt:lpstr>Symbol</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Martina Cahill</dc:creator>
  <cp:lastModifiedBy>Ballesteros, Sandra</cp:lastModifiedBy>
  <cp:revision>127</cp:revision>
  <cp:lastPrinted>2019-01-07T21:52:58Z</cp:lastPrinted>
  <dcterms:created xsi:type="dcterms:W3CDTF">2018-06-22T16:35:19Z</dcterms:created>
  <dcterms:modified xsi:type="dcterms:W3CDTF">2019-09-03T16:48:45Z</dcterms:modified>
</cp:coreProperties>
</file>