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7019925" cy="9305925"/>
  <p:embeddedFontLst>
    <p:embeddedFont>
      <p:font typeface="Bell MT" panose="02020503060305020303" pitchFamily="18" charset="0"/>
      <p:regular r:id="rId44"/>
      <p:bold r:id="rId45"/>
      <p:italic r:id="rId46"/>
      <p:boldItalic r:id="rId47"/>
    </p:embeddedFont>
    <p:embeddedFont>
      <p:font typeface="Kaushan Script" panose="020B0604020202020204" charset="0"/>
      <p:regular r:id="rId48"/>
    </p:embeddedFont>
    <p:embeddedFont>
      <p:font typeface="Quattrocento Sans" panose="020B060402020202020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5100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920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5100" y="883920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 txBox="1"/>
          <p:nvPr/>
        </p:nvSpPr>
        <p:spPr>
          <a:xfrm>
            <a:off x="3975100" y="883920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 txBox="1"/>
          <p:nvPr/>
        </p:nvSpPr>
        <p:spPr>
          <a:xfrm>
            <a:off x="3975100" y="883920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5" name="Google Shape;315;p30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703262" y="4421187"/>
            <a:ext cx="5613400" cy="4187825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□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■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66738" y="304800"/>
            <a:ext cx="8008937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 rot="5400000">
            <a:off x="4717257" y="2161381"/>
            <a:ext cx="5715000" cy="20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 rot="5400000">
            <a:off x="636588" y="234950"/>
            <a:ext cx="5715000" cy="5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 rot="5400000">
            <a:off x="2433637" y="-114300"/>
            <a:ext cx="42672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09600" y="1566862"/>
            <a:ext cx="7958137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p1"/>
          <p:cNvSpPr/>
          <p:nvPr/>
        </p:nvSpPr>
        <p:spPr>
          <a:xfrm>
            <a:off x="685800" y="2393950"/>
            <a:ext cx="7772400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09600" y="1566862"/>
            <a:ext cx="7958137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" name="Google Shape;28;p3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457200" y="914400"/>
            <a:ext cx="8534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Quattrocento Sans"/>
              <a:buNone/>
            </a:pPr>
            <a:r>
              <a:rPr lang="en-US" sz="4200" b="1" i="0" u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Sharyland Pioneer High School</a:t>
            </a:r>
            <a:br>
              <a:rPr lang="en-US" sz="4200" b="1" i="0" u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4200" b="1" i="0" u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40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Freshmen</a:t>
            </a:r>
            <a:r>
              <a:rPr lang="en-US" sz="4000" b="1" i="0" u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40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Orientation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012" y="2767012"/>
            <a:ext cx="2490787" cy="249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762000" y="5562600"/>
            <a:ext cx="7848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Presented by: </a:t>
            </a:r>
            <a:r>
              <a:rPr lang="en-US" sz="3000" b="1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Counseling Department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457200" y="787400"/>
            <a:ext cx="8001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Honor Society cont</a:t>
            </a:r>
            <a:r>
              <a:rPr lang="en-US" sz="32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81200"/>
            <a:ext cx="8034337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422275"/>
            <a:ext cx="5486400" cy="5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533400" y="762000"/>
            <a:ext cx="8001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GPA(Grade Point Average)</a:t>
            </a:r>
            <a:r>
              <a:rPr lang="en-US" sz="32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609600" y="1828800"/>
            <a:ext cx="76962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Only the core classes are calculated into the Grade Point Average……..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English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Science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Social Studies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Courses taken in Junior High, Summer School, AEP, Credit By Exam, PLATO or off campus programs are not calculated into the GPA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685800" y="685800"/>
            <a:ext cx="6553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 of Courses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1143000" y="2362200"/>
            <a:ext cx="7239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CP		College Prep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Pre-AP	Pre Advanced Placement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		(level to prepare for AP)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endParaRPr sz="22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		Honors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DC		Dual Credit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endParaRPr sz="22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		Advanced Placement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1000"/>
            <a:ext cx="858678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/>
        </p:nvSpPr>
        <p:spPr>
          <a:xfrm>
            <a:off x="609600" y="369887"/>
            <a:ext cx="84582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Important Reminders about </a:t>
            </a:r>
            <a:b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Advanced courses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533400" y="2276475"/>
            <a:ext cx="8305800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Pre-AP, Dual and AP </a:t>
            </a: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English courses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may have a </a:t>
            </a:r>
            <a:r>
              <a:rPr lang="en-US" sz="2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required summer reading list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 courses, including Math, Science, Social Studies and Foreign Language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may have a required </a:t>
            </a:r>
            <a:r>
              <a:rPr lang="en-US" sz="2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summer assignment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Pre-AP and AP courses have a </a:t>
            </a: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contract,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outlining the level of commitment and exit criteria, which must be signed when classes begin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Quattrocento Sans"/>
              <a:buNone/>
            </a:pPr>
            <a:r>
              <a:rPr lang="en-US" sz="2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additional details on summer assignments, visit the high  school website under Academic tab.</a:t>
            </a:r>
            <a:endParaRPr/>
          </a:p>
        </p:txBody>
      </p:sp>
      <p:pic>
        <p:nvPicPr>
          <p:cNvPr id="199" name="Google Shape;199;p30" descr="C:\Users\Trisha Q. Guerrero\AppData\Local\Microsoft\Windows\Temporary Internet Files\Content.IE5\KFM7Y7RS\MC900151699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07975"/>
            <a:ext cx="1308100" cy="1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574675" y="762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attrocento Sans"/>
              <a:buNone/>
            </a:pPr>
            <a:r>
              <a:rPr lang="en-US" sz="4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Program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Foundation High School Program</a:t>
            </a:r>
            <a:endParaRPr/>
          </a:p>
          <a:p>
            <a:pPr marL="4699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Beginning with the 2014-2015 school year, the state  adopted a new graduation plan known as the Foundation High School Program. </a:t>
            </a:r>
            <a:endParaRPr/>
          </a:p>
          <a:p>
            <a:pPr marL="4699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program consists of 22 credits with the opportunity to earn 4 additional credits (for a total of 26 credits) in one of the endorsement areas.  In addition, a student may earn the Distinguished Level of Achievement as well as Performance Acknowledgments by completing certain additional requirements.</a:t>
            </a:r>
            <a:endParaRPr/>
          </a:p>
          <a:p>
            <a:pPr marL="469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574675" y="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Graduation Requirements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574675" y="1828800"/>
            <a:ext cx="8001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685800" y="1828800"/>
            <a:ext cx="7467600" cy="13779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Foundation High School Program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Without</a:t>
            </a: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endorsements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credits</a:t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>
            <a:off x="685800" y="3359150"/>
            <a:ext cx="7467600" cy="128905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Foundation High School Program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one or more endorsements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 credits</a:t>
            </a: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715962" y="4800600"/>
            <a:ext cx="7467600" cy="1752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Foundation High School Program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Distinguished level of Achievement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least one endorsement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 credits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574675" y="1524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Foundation High School Program </a:t>
            </a:r>
            <a:r>
              <a:rPr lang="en-US" sz="32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without endorsements</a:t>
            </a: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-22 credits</a:t>
            </a: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576262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ELA – 4 Credits </a:t>
            </a: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(English I, English II, English III, and Advanced Course)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Math – 3 Credits </a:t>
            </a: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(Algebra I, Geometry, and Advanced Course)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Science – 3 Credits </a:t>
            </a: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(Biology, IPC or additional Advanced Course, Advanced Course)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Studies – 3 Credits </a:t>
            </a: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(World Geography or World History, U.S. History, Government, Economics)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LOTE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(Language other than English) - </a:t>
            </a: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Credits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(In the same LOTE or Computer Programming Language)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 Arts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Credit </a:t>
            </a:r>
            <a:endParaRPr/>
          </a:p>
          <a:p>
            <a:pPr marL="469900" marR="0" lvl="0" indent="-381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Physical Education 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Credit</a:t>
            </a:r>
            <a:endParaRPr/>
          </a:p>
          <a:p>
            <a:pPr marL="469900" marR="0" lvl="0" indent="-381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□"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Electives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Credits 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(to include Technology Application (1) and Professional Communication(.5))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</a:t>
            </a:r>
            <a:endParaRPr/>
          </a:p>
          <a:p>
            <a:pPr marL="469900" marR="0" lvl="0" indent="-3810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600" y="2376487"/>
            <a:ext cx="1535112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360362" y="185737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Foundation High School Program </a:t>
            </a:r>
            <a:b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2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 endorsements</a:t>
            </a: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-26 credits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462462" cy="4552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ELA – 4 Credits </a:t>
            </a: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(English I, English II, English III, and Advanced                           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Course)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Math – </a:t>
            </a:r>
            <a:r>
              <a:rPr lang="en-US" sz="15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Credits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(Algebra I, Geometry, Algebra II and Advanced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Course)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Science –</a:t>
            </a:r>
            <a:r>
              <a:rPr lang="en-US" sz="15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Credits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(Biology, IPC or additional Advanced Course,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Advanced Course and Advanced Course 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Studies – 3 Credits </a:t>
            </a: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(U.S. History, Government, Economics, World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Geography or World History)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LOTE</a:t>
            </a: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(Language other than English) - </a:t>
            </a: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Credits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(In the same LOTE)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 Arts- 1 Credit </a:t>
            </a:r>
            <a:endParaRPr/>
          </a:p>
          <a:p>
            <a:pPr marL="469900" marR="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1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Physical Education </a:t>
            </a: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Credit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□"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Electives</a:t>
            </a: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12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7 Credits </a:t>
            </a: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(to include technology application and Professional Communication)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469900" marR="0" lvl="0" indent="-3937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5226050" y="1828800"/>
            <a:ext cx="3686175" cy="17541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Curriculum requirements for one or more endorsements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 Arts and Humanities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 Business and Industry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 Public Services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 STEM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 Multidisciplinary Studies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5226050" y="3890962"/>
            <a:ext cx="3686175" cy="23383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student may earn 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Quattrocento Sans"/>
              <a:buNone/>
            </a:pPr>
            <a:r>
              <a:rPr lang="en-US" sz="15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Distinguished level of Achievement </a:t>
            </a: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by successfully completing: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FHSP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Complete at least one endorsement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Credits in Science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Credits in Math, </a:t>
            </a: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include Algebra II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574675" y="1524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attrocento Sans"/>
              <a:buNone/>
            </a:pPr>
            <a:r>
              <a:rPr lang="en-US" sz="4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Block Scheduling 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Block Scheduling?  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14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Block scheduling is a change in the daily schedule structure.  The curriculum will be presented with a different time format, which will be less stressful and more productive for the student.  Block scheduling will give students the opportunity to learn subject matter in greater depth.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 sz="13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□"/>
            </a:pP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is the block schedule different from the current schedule?</a:t>
            </a:r>
            <a:endParaRPr sz="13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</a:pPr>
            <a:r>
              <a:rPr lang="en-US" sz="1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daily schedule will consist of four (4) ninety (90) minute blocks and one (50) minute block.</a:t>
            </a:r>
            <a:endParaRPr/>
          </a:p>
          <a:p>
            <a:pPr marL="908050" lvl="1" indent="-36671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endParaRPr sz="1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□"/>
            </a:pP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time will students have between each block?</a:t>
            </a:r>
            <a:endParaRPr sz="13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</a:pPr>
            <a:r>
              <a:rPr lang="en-US" sz="1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will have seven (7) minute passing periods.</a:t>
            </a:r>
            <a:endParaRPr/>
          </a:p>
          <a:p>
            <a:pPr marL="908050" lvl="1" indent="-36671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endParaRPr sz="1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□"/>
            </a:pP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many credits can a student earn each school year?</a:t>
            </a:r>
            <a:endParaRPr sz="13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</a:pPr>
            <a:r>
              <a:rPr lang="en-US" sz="1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Depending on the level of courses, students can earn six to nine (6-9) credits per year, for a total of twenty-four to thirty-six (24-36) credits over four years in high school.</a:t>
            </a:r>
            <a:endParaRPr/>
          </a:p>
          <a:p>
            <a:pPr marL="908050" lvl="1" indent="-36671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endParaRPr sz="1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□"/>
            </a:pP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students be able to participate in athletics </a:t>
            </a:r>
            <a:r>
              <a:rPr lang="en-US" sz="13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band for four (4) years?</a:t>
            </a:r>
            <a:endParaRPr sz="13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</a:pPr>
            <a:r>
              <a:rPr lang="en-US" sz="1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Yes…but must PASS CLASSES CONSISTENTLY AND BE IN GOOD ATTENDANCE.</a:t>
            </a:r>
            <a:endParaRPr/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□"/>
            </a:pP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students be able to do </a:t>
            </a:r>
            <a:r>
              <a:rPr lang="en-US" sz="13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both</a:t>
            </a: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athletics </a:t>
            </a:r>
            <a:r>
              <a:rPr lang="en-US" sz="13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en-US" sz="13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band for four (4) years?</a:t>
            </a:r>
            <a:endParaRPr/>
          </a:p>
          <a:p>
            <a:pPr marL="908050" lvl="1" indent="-43656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</a:pPr>
            <a:r>
              <a:rPr lang="en-US" sz="1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Yes…but must PASS CLASSES CONSISTENTLY AND BE IN GOOD ATTENDANCE.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1946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Quattrocento Sans"/>
              <a:buNone/>
            </a:pPr>
            <a: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student may earn a </a:t>
            </a:r>
            <a:b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Distinguished level of Achievement</a:t>
            </a:r>
            <a:br>
              <a:rPr lang="en-US" sz="36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3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by successfully completing: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FHSP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least one Endorsement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credits in Science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credits in Mathemathics, to include Algebra II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524000"/>
            <a:ext cx="18923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566737" y="1736725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outstanding performance: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dual credit courses (12 hours or more with a grade of 3.0/4.0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bilingualism and bi-literacy (Showing proficiency in English and a 2</a:t>
            </a:r>
            <a:r>
              <a:rPr lang="en-US" sz="1600" b="0" i="0" u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nd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language)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an AP test or IB exam (minimum score of a 3)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the PSAT, the ACT-Plan, the SAT or the ACT, Commended on PSAT, College readiness score on Plan, 1250 on SAT, 28 on ACT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□"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earning a nationally or internationally recognized business or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industry certification or license.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393700" y="936625"/>
            <a:ext cx="81946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Quattrocento Sans"/>
              <a:buNone/>
            </a:pPr>
            <a: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a student may earn  </a:t>
            </a:r>
            <a:b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Performance Acknowledgements</a:t>
            </a:r>
            <a:br>
              <a:rPr lang="en-US" sz="36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3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685800" y="2286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b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Accolades!!</a:t>
            </a:r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876425"/>
            <a:ext cx="1604962" cy="222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" y="4467225"/>
            <a:ext cx="142875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2667000" y="2801937"/>
            <a:ext cx="59436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Distinguished Level of Achievement</a:t>
            </a:r>
            <a:endParaRPr/>
          </a:p>
        </p:txBody>
      </p:sp>
      <p:sp>
        <p:nvSpPr>
          <p:cNvPr id="253" name="Google Shape;253;p37"/>
          <p:cNvSpPr txBox="1"/>
          <p:nvPr/>
        </p:nvSpPr>
        <p:spPr>
          <a:xfrm>
            <a:off x="2667000" y="4879975"/>
            <a:ext cx="59436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Performance Acknowledgement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/>
        </p:nvSpPr>
        <p:spPr>
          <a:xfrm>
            <a:off x="762000" y="2286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b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Accolades!!</a:t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1828800"/>
            <a:ext cx="1635125" cy="279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3525" y="1981200"/>
            <a:ext cx="175260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2057400"/>
            <a:ext cx="1649412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4725" y="2133600"/>
            <a:ext cx="1677987" cy="243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53187" y="2057400"/>
            <a:ext cx="1808162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01600" y="4867275"/>
            <a:ext cx="1625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Arts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&amp; Humanities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1870075" y="4867275"/>
            <a:ext cx="11874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Business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&amp;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Industry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3490912" y="4876800"/>
            <a:ext cx="11064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 Services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5078412" y="4887912"/>
            <a:ext cx="110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STEM</a:t>
            </a:r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6351587" y="4887912"/>
            <a:ext cx="2089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b="1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Multidisciplinary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83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 WHAT IS AN ENDORSEMENT?</a:t>
            </a:r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endorsement is a career pathway.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Sharyland I.S.D. offers: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	Arts and Humanities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	Business and Industry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	Public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	STEM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	Multidisciplinary Studies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US" sz="15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 endorsement must be selected prior to entering the 9</a:t>
            </a:r>
            <a:r>
              <a:rPr lang="en-US" sz="1500" b="1" i="1" u="none" baseline="300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</a:t>
            </a:r>
            <a:r>
              <a:rPr lang="en-US" sz="15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grade.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#1   </a:t>
            </a:r>
            <a:b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	  Arts and Humanities</a:t>
            </a: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 courses directly related 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Political Science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World Languages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Cultural studies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English Literature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History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 Arts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  <a:p>
            <a:pPr marL="469900" marR="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575" y="304800"/>
            <a:ext cx="1216025" cy="1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#2  </a:t>
            </a:r>
            <a:b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	 Business &amp; Industry     </a:t>
            </a:r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 courses directly related 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Accounting 			Hospitality &amp; Tourism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Communications		Architecture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Finance 			Construction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HVAC				Graphic Design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Marketing			Logistics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Agricultural science	Welding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Automotive tech		Database 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</a:pPr>
            <a:endParaRPr sz="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lang="en-US" sz="18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048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#3     </a:t>
            </a:r>
            <a:b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			 Public Service </a:t>
            </a:r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body" idx="1"/>
          </p:nvPr>
        </p:nvSpPr>
        <p:spPr>
          <a:xfrm>
            <a:off x="566737" y="19812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 courses directly related 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Health sciences and occupations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Education and training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Law enforcement</a:t>
            </a: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355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5" name="Google Shape;29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301625"/>
            <a:ext cx="1374775" cy="13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#4           </a:t>
            </a:r>
            <a:b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				STEM   </a:t>
            </a:r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566737" y="19050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 courses directly related 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Science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Technology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Engineering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Advanced Math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lang="en-US" sz="18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Algebra 2, Chemistry, and Physics are required courses for this endorsement.</a:t>
            </a:r>
            <a:endParaRPr/>
          </a:p>
        </p:txBody>
      </p:sp>
      <p:pic>
        <p:nvPicPr>
          <p:cNvPr id="302" name="Google Shape;30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1524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Quattrocento Sans"/>
              <a:buNone/>
            </a:pP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Endorsement #5	</a:t>
            </a:r>
            <a:b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Multidisciplinary Studies  </a:t>
            </a:r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566737" y="22098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</a:pP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Allows a student to select </a:t>
            </a: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advanced</a:t>
            </a: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courses in one of the below areas:  </a:t>
            </a:r>
            <a:endParaRPr/>
          </a:p>
          <a:p>
            <a:pPr marL="0" marR="0" lvl="0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Four advanced courses </a:t>
            </a: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within one endorsement area or among endorsement areas that are not in a coherent sequence </a:t>
            </a: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/>
          </a:p>
          <a:p>
            <a:pPr marL="0" marR="0" lvl="0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Four credits </a:t>
            </a: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each of the four foundation subject areas to include English IV, Chemistry and /or Physics </a:t>
            </a: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/>
          </a:p>
          <a:p>
            <a:pPr marL="0" marR="0" lvl="0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lang="en-US" sz="2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Four credits </a:t>
            </a:r>
            <a:r>
              <a:rPr lang="en-US" sz="2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Advanced Placement or Dual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</a:pPr>
            <a:endParaRPr sz="2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</a:pPr>
            <a:endParaRPr sz="2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9" name="Google Shape;30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437" y="195262"/>
            <a:ext cx="765175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512" y="884237"/>
            <a:ext cx="709612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0312" y="906462"/>
            <a:ext cx="692150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5625" y="190500"/>
            <a:ext cx="739775" cy="7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74675" y="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TERMs and Semesters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19467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8050" lvl="1" indent="-436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i="0" u="sng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0" u="sng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Fall </a:t>
            </a: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(Aug-Dec)		</a:t>
            </a:r>
            <a:r>
              <a:rPr lang="en-US" sz="2200" b="1" i="0" u="sng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Spring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(Jan-June)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 I			Term 2</a:t>
            </a:r>
            <a:endParaRPr sz="1500" b="1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</a:pPr>
            <a:endParaRPr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 1/SM2 		SM 3/SM 4</a:t>
            </a:r>
            <a:endParaRPr sz="1500" b="1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</a:pPr>
            <a:endParaRPr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 A/Part B		Part A/Part B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</a:pPr>
            <a:endParaRPr sz="1000" b="1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.5 cr/.5 cr= 1.0 cr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		</a:t>
            </a:r>
            <a:r>
              <a:rPr lang="en-US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.5 cr/.5 cr= 1.0 cr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500" b="0" i="1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500" b="0" i="1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500" b="0" i="1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500" b="0" i="1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Note: This is a typical example. 50 minute classes and yearlong courses are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500" b="0" i="1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on a 2 semester credit system awarding 1 credit at end of year.  </a:t>
            </a: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Quattrocento Sans"/>
              <a:buNone/>
            </a:pPr>
            <a:r>
              <a:rPr lang="en-US" sz="2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CTE Clusters by Endorsement</a:t>
            </a:r>
            <a:b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318" name="Google Shape;318;p45" descr="http://www.achievetexas.org/_borders/top.ht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628650"/>
            <a:ext cx="1338262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5"/>
          <p:cNvSpPr txBox="1"/>
          <p:nvPr/>
        </p:nvSpPr>
        <p:spPr>
          <a:xfrm>
            <a:off x="288925" y="685800"/>
            <a:ext cx="23733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Arts &amp; Humanities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chemeClr val="dk1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CTE based courses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</a:t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3230562" y="1828800"/>
            <a:ext cx="22780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Business &amp; Industry</a:t>
            </a:r>
            <a:endParaRPr/>
          </a:p>
        </p:txBody>
      </p:sp>
      <p:sp>
        <p:nvSpPr>
          <p:cNvPr id="321" name="Google Shape;321;p45"/>
          <p:cNvSpPr txBox="1"/>
          <p:nvPr/>
        </p:nvSpPr>
        <p:spPr>
          <a:xfrm>
            <a:off x="3394075" y="3200400"/>
            <a:ext cx="174783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Public Services</a:t>
            </a:r>
            <a:endParaRPr/>
          </a:p>
        </p:txBody>
      </p:sp>
      <p:sp>
        <p:nvSpPr>
          <p:cNvPr id="322" name="Google Shape;322;p45"/>
          <p:cNvSpPr txBox="1"/>
          <p:nvPr/>
        </p:nvSpPr>
        <p:spPr>
          <a:xfrm>
            <a:off x="5446712" y="5613400"/>
            <a:ext cx="270351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Multidisciplinary Studies</a:t>
            </a:r>
            <a:endParaRPr/>
          </a:p>
        </p:txBody>
      </p:sp>
      <p:sp>
        <p:nvSpPr>
          <p:cNvPr id="323" name="Google Shape;323;p45"/>
          <p:cNvSpPr txBox="1"/>
          <p:nvPr/>
        </p:nvSpPr>
        <p:spPr>
          <a:xfrm>
            <a:off x="3578225" y="4646612"/>
            <a:ext cx="116998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STEM</a:t>
            </a: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325437" y="685800"/>
            <a:ext cx="2398712" cy="381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>
            <a:off x="304800" y="1828800"/>
            <a:ext cx="8001000" cy="4000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293687" y="3200400"/>
            <a:ext cx="8012112" cy="4000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280987" y="4624387"/>
            <a:ext cx="8012112" cy="4000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5380037" y="5573712"/>
            <a:ext cx="2962275" cy="4572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87" y="2487612"/>
            <a:ext cx="1096962" cy="52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037" y="2476500"/>
            <a:ext cx="1103312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9362" y="2513012"/>
            <a:ext cx="11049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0600" y="2454275"/>
            <a:ext cx="2082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08637" y="3921125"/>
            <a:ext cx="1247775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600" y="3876675"/>
            <a:ext cx="1300162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03825" y="2513012"/>
            <a:ext cx="2087562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30600" y="3905250"/>
            <a:ext cx="14097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97275" y="5122862"/>
            <a:ext cx="12763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07250" y="2533650"/>
            <a:ext cx="1244600" cy="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/>
        </p:nvSpPr>
        <p:spPr>
          <a:xfrm>
            <a:off x="457200" y="30480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Quattrocento Sans"/>
              <a:buNone/>
            </a:pPr>
            <a:r>
              <a:rPr lang="en-US" sz="2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you need help CHOOSING a CAREER CLUSTER?</a:t>
            </a:r>
            <a:br>
              <a:rPr lang="en-US" sz="2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344" name="Google Shape;344;p46" title="CTE TIK TOK T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808" y="1744518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6"/>
          <p:cNvSpPr txBox="1"/>
          <p:nvPr/>
        </p:nvSpPr>
        <p:spPr>
          <a:xfrm>
            <a:off x="381000" y="822325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Quattrocento Sans"/>
              <a:buNone/>
            </a:pPr>
            <a:r>
              <a:rPr lang="en-US" sz="31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Check out our Virtual CTE Tik Tok Tour</a:t>
            </a:r>
            <a:endParaRPr/>
          </a:p>
        </p:txBody>
      </p:sp>
      <p:sp>
        <p:nvSpPr>
          <p:cNvPr id="346" name="Google Shape;346;p46"/>
          <p:cNvSpPr txBox="1"/>
          <p:nvPr/>
        </p:nvSpPr>
        <p:spPr>
          <a:xfrm>
            <a:off x="-457200" y="1846262"/>
            <a:ext cx="65532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Quattrocento Sans"/>
              <a:buNone/>
            </a:pPr>
            <a:r>
              <a:rPr lang="en-US" sz="28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can FOLLOW us on:</a:t>
            </a:r>
            <a:endParaRPr/>
          </a:p>
        </p:txBody>
      </p:sp>
      <p:pic>
        <p:nvPicPr>
          <p:cNvPr id="347" name="Google Shape;347;p46" descr="It May Be TikTok for U.S. Health Tech | by Kim Bellard | Tin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25" y="3470275"/>
            <a:ext cx="690562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6" descr="i.kym-cdn.com/entries/icons/mobile/000/010/944/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562225"/>
            <a:ext cx="12922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6"/>
          <p:cNvSpPr txBox="1"/>
          <p:nvPr/>
        </p:nvSpPr>
        <p:spPr>
          <a:xfrm>
            <a:off x="1749425" y="2657475"/>
            <a:ext cx="23622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Quattrocento Sans"/>
              <a:buNone/>
            </a:pPr>
            <a:r>
              <a:rPr lang="en-US" sz="2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pioneer_CTE</a:t>
            </a:r>
            <a:endParaRPr/>
          </a:p>
        </p:txBody>
      </p:sp>
      <p:sp>
        <p:nvSpPr>
          <p:cNvPr id="350" name="Google Shape;350;p46"/>
          <p:cNvSpPr txBox="1"/>
          <p:nvPr/>
        </p:nvSpPr>
        <p:spPr>
          <a:xfrm>
            <a:off x="1749425" y="3582987"/>
            <a:ext cx="23622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Quattrocento Sans"/>
              <a:buNone/>
            </a:pPr>
            <a:r>
              <a:rPr lang="en-US" sz="26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pioneer_CTE</a:t>
            </a:r>
            <a:endParaRPr/>
          </a:p>
        </p:txBody>
      </p:sp>
      <p:sp>
        <p:nvSpPr>
          <p:cNvPr id="351" name="Google Shape;351;p46"/>
          <p:cNvSpPr txBox="1"/>
          <p:nvPr/>
        </p:nvSpPr>
        <p:spPr>
          <a:xfrm>
            <a:off x="228600" y="4402137"/>
            <a:ext cx="4648200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will also be given a chance to explore and investigate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CAREERS and take an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INTEREST INVENTORY TEST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 a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VIRTUAL JOB SHADOW App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n-US" sz="19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GOOGLE ACCOUNT.</a:t>
            </a:r>
            <a:endParaRPr/>
          </a:p>
        </p:txBody>
      </p:sp>
      <p:pic>
        <p:nvPicPr>
          <p:cNvPr id="352" name="Google Shape;352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6487" y="3810000"/>
            <a:ext cx="396875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/>
          <p:nvPr/>
        </p:nvSpPr>
        <p:spPr>
          <a:xfrm>
            <a:off x="6542087" y="5094287"/>
            <a:ext cx="1905000" cy="292100"/>
          </a:xfrm>
          <a:prstGeom prst="rightArrow">
            <a:avLst>
              <a:gd name="adj1" fmla="val 19944"/>
              <a:gd name="adj2" fmla="val 50000"/>
            </a:avLst>
          </a:prstGeom>
          <a:solidFill>
            <a:schemeClr val="accent2"/>
          </a:solidFill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5" y="1295400"/>
            <a:ext cx="8870950" cy="503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 txBox="1"/>
          <p:nvPr/>
        </p:nvSpPr>
        <p:spPr>
          <a:xfrm>
            <a:off x="457200" y="30480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Quattrocento Sans"/>
              <a:buNone/>
            </a:pPr>
            <a:r>
              <a:rPr lang="en-US" sz="2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can even EXPLORE our CAREER CLUSTERS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Quattrocento Sans"/>
              <a:buNone/>
            </a:pPr>
            <a:r>
              <a:rPr lang="en-US" sz="2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 our SHARYLAND ISD Webpage under CTE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title"/>
          </p:nvPr>
        </p:nvSpPr>
        <p:spPr>
          <a:xfrm>
            <a:off x="571500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Example of Freshman elective sheet with course numbers:</a:t>
            </a:r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001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0202 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Drawing I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0204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Portrait (Figure Drawing)  			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0208 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Theatre Arts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1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0500</a:t>
            </a:r>
            <a:r>
              <a:rPr lang="en-US" sz="1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Principles of Agriculture, Food and Natural Resources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0480</a:t>
            </a:r>
            <a:r>
              <a:rPr lang="en-US" sz="1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Principles of Architecture and Construction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0691</a:t>
            </a:r>
            <a:r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Principles of Arts, A/V Technology &amp; Communications</a:t>
            </a:r>
            <a:endParaRPr/>
          </a:p>
          <a:p>
            <a:pPr marL="469900" marR="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/>
        </p:nvSpPr>
        <p:spPr>
          <a:xfrm>
            <a:off x="3856037" y="16097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3429000" y="228600"/>
            <a:ext cx="22098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58762"/>
            <a:ext cx="8456612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9"/>
          <p:cNvSpPr txBox="1"/>
          <p:nvPr/>
        </p:nvSpPr>
        <p:spPr>
          <a:xfrm>
            <a:off x="533400" y="5867400"/>
            <a:ext cx="83058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en-US" sz="20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a complete view, visit your 8</a:t>
            </a:r>
            <a:r>
              <a:rPr lang="en-US" sz="2000" b="0" i="0" u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Grade Counseling Department google classroom and check out PIONEER HIGH SCHOOL INFO!!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/>
          <p:nvPr/>
        </p:nvSpPr>
        <p:spPr>
          <a:xfrm>
            <a:off x="228600" y="465137"/>
            <a:ext cx="8382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Quattrocento Sans"/>
              <a:buNone/>
            </a:pPr>
            <a:r>
              <a:rPr lang="en-US" sz="2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One more thing!!! What does it mean to be COLLEGE READY???</a:t>
            </a:r>
            <a:endParaRPr/>
          </a:p>
        </p:txBody>
      </p:sp>
      <p:sp>
        <p:nvSpPr>
          <p:cNvPr id="379" name="Google Shape;379;p50"/>
          <p:cNvSpPr txBox="1"/>
          <p:nvPr/>
        </p:nvSpPr>
        <p:spPr>
          <a:xfrm>
            <a:off x="152400" y="17526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 be COLLEGE READY means you will NOT need to take developmental classes in college and you can register for college level courses.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endParaRPr sz="1500" b="0" i="1" u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Quattrocento Sans"/>
              <a:buNone/>
            </a:pPr>
            <a:r>
              <a:rPr lang="en-US" sz="1500" b="0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Ex. Having to take a Basic Algebra class in college before you can take College Algebra= </a:t>
            </a:r>
            <a:r>
              <a:rPr lang="en-US" sz="15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LOSING TIME AND MONEY.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sz="1000" b="0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This is your goal. Meet </a:t>
            </a:r>
            <a:r>
              <a:rPr lang="en-US" sz="2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ANY ONE </a:t>
            </a:r>
            <a:r>
              <a:rPr lang="en-US" sz="25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these. </a:t>
            </a:r>
            <a:endParaRPr/>
          </a:p>
          <a:p>
            <a:pPr marL="0" marR="0" lvl="0" indent="-825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Noto Sans Symbols"/>
              <a:buChar char="▪"/>
            </a:pP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TSIA2: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ELAR: CRC 945-990 AND Essay 5-8 Or CRC 910-944 AND Diagnostic Level 5-6 AND Essay 5-8 AND</a:t>
            </a: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MATH:CRC 950-990 Or CRC 910-945 AND Diagnostic Level 6</a:t>
            </a: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or</a:t>
            </a:r>
            <a:endParaRPr/>
          </a:p>
          <a:p>
            <a:pPr marL="0" marR="0" lvl="0" indent="-825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Noto Sans Symbols"/>
              <a:buChar char="▪"/>
            </a:pP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ACT: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ENGLISH (19) and MATH (19) with a 23 composite </a:t>
            </a: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/>
          </a:p>
          <a:p>
            <a:pPr marL="0" marR="0" lvl="0" indent="-825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Noto Sans Symbols"/>
              <a:buChar char="▪"/>
            </a:pP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SAT: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EBRW (480) and MATH (530) with NO composite specified </a:t>
            </a: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/>
          </a:p>
          <a:p>
            <a:pPr marL="0" marR="0" lvl="0" indent="-825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Noto Sans Symbols"/>
              <a:buChar char="▪"/>
            </a:pP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ENGLISH III EOC: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4000 and </a:t>
            </a:r>
            <a:r>
              <a:rPr lang="en-US" sz="13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ALGEBRA II EOC: </a:t>
            </a:r>
            <a:r>
              <a:rPr lang="en-US" sz="13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4000</a:t>
            </a:r>
            <a:endParaRPr sz="13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1" descr="C:\Users\tguerrero\AppData\Local\Microsoft\Windows\Temporary Internet Files\Content.IE5\DTZUYSC2\ist2_7880416-3d-reminder-post-it-300x3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-762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1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Verdana"/>
              <a:buNone/>
            </a:pPr>
            <a:r>
              <a:rPr lang="en-US" sz="8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STAAR</a:t>
            </a:r>
            <a:br>
              <a:rPr lang="en-US" sz="66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386" name="Google Shape;386;p51"/>
          <p:cNvSpPr txBox="1">
            <a:spLocks noGrp="1"/>
          </p:cNvSpPr>
          <p:nvPr>
            <p:ph type="subTitle" idx="1"/>
          </p:nvPr>
        </p:nvSpPr>
        <p:spPr>
          <a:xfrm>
            <a:off x="1219200" y="28956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Of Texas Assessment  Of Academic Readiness</a:t>
            </a:r>
            <a:endParaRPr/>
          </a:p>
        </p:txBody>
      </p:sp>
      <p:pic>
        <p:nvPicPr>
          <p:cNvPr id="387" name="Google Shape;387;p51" descr="C:\Documents and Settings\drodriguez\Local Settings\Temporary Internet Files\Content.IE5\5852U7F1\MC900437743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648200"/>
            <a:ext cx="8153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Quattrocento Sans"/>
              <a:buNone/>
            </a:pPr>
            <a:r>
              <a:rPr lang="en-US" sz="5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STAAR?</a:t>
            </a:r>
            <a:br>
              <a:rPr lang="en-US" sz="54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/>
          </a:p>
        </p:txBody>
      </p:sp>
      <p:sp>
        <p:nvSpPr>
          <p:cNvPr id="393" name="Google Shape;393;p52"/>
          <p:cNvSpPr txBox="1"/>
          <p:nvPr/>
        </p:nvSpPr>
        <p:spPr>
          <a:xfrm>
            <a:off x="0" y="1760537"/>
            <a:ext cx="9144000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lang="en-US" sz="2400" b="1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of Texas Assessment of Academic Readiness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sz="1000" b="1" i="1" u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STAAR course based assessments are:</a:t>
            </a:r>
            <a:endParaRPr/>
          </a:p>
        </p:txBody>
      </p:sp>
      <p:sp>
        <p:nvSpPr>
          <p:cNvPr id="394" name="Google Shape;394;p52"/>
          <p:cNvSpPr txBox="1"/>
          <p:nvPr/>
        </p:nvSpPr>
        <p:spPr>
          <a:xfrm>
            <a:off x="1219200" y="3276600"/>
            <a:ext cx="259080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Algebra I	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Biology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English I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English II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U.S. History</a:t>
            </a:r>
            <a:endParaRPr/>
          </a:p>
        </p:txBody>
      </p:sp>
      <p:pic>
        <p:nvPicPr>
          <p:cNvPr id="395" name="Google Shape;395;p52" descr="C:\Users\tguerrero\AppData\Local\Microsoft\Windows\Temporary Internet Files\Content.IE5\EH7AQOTZ\working_on_computer_500_clr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7432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3"/>
          <p:cNvSpPr txBox="1"/>
          <p:nvPr/>
        </p:nvSpPr>
        <p:spPr>
          <a:xfrm>
            <a:off x="381000" y="914400"/>
            <a:ext cx="86106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Quattrocento Sans"/>
              <a:buNone/>
            </a:pPr>
            <a:r>
              <a:rPr lang="en-US" sz="30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Parent Orientation 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endParaRPr sz="3000" b="1" i="1" u="none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</a:pPr>
            <a:r>
              <a:rPr lang="en-US" sz="3000" b="1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Understanding High School Graduation Requirements, Endorsements… </a:t>
            </a:r>
            <a:r>
              <a:rPr lang="en-US" sz="30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Course Request Process</a:t>
            </a:r>
            <a:endParaRPr/>
          </a:p>
        </p:txBody>
      </p:sp>
      <p:sp>
        <p:nvSpPr>
          <p:cNvPr id="401" name="Google Shape;401;p53"/>
          <p:cNvSpPr txBox="1"/>
          <p:nvPr/>
        </p:nvSpPr>
        <p:spPr>
          <a:xfrm>
            <a:off x="708025" y="3714750"/>
            <a:ext cx="79248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ll MT"/>
              <a:buNone/>
            </a:pPr>
            <a:r>
              <a:rPr lang="en-US" sz="26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Thursday, February 4th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ll MT"/>
              <a:buNone/>
            </a:pPr>
            <a:r>
              <a:rPr lang="en-US" sz="26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10 a.m., 2 p.m. and 6 p.m.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Bell MT"/>
              <a:buNone/>
            </a:pPr>
            <a:r>
              <a:rPr lang="en-US" sz="2600" b="1" i="0" u="none">
                <a:solidFill>
                  <a:srgbClr val="C00000"/>
                </a:solidFill>
                <a:latin typeface="Bell MT"/>
                <a:ea typeface="Bell MT"/>
                <a:cs typeface="Bell MT"/>
                <a:sym typeface="Bell MT"/>
              </a:rPr>
              <a:t>Virtual</a:t>
            </a:r>
            <a:r>
              <a:rPr lang="en-US" sz="26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Meeting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endParaRPr sz="1500" b="1" i="0" u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ell MT"/>
              <a:buNone/>
            </a:pPr>
            <a:r>
              <a:rPr lang="en-US" sz="15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English and Spanish Sessions available.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ell MT"/>
              <a:buNone/>
            </a:pPr>
            <a:r>
              <a:rPr lang="en-US" sz="15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Visit your 8</a:t>
            </a:r>
            <a:r>
              <a:rPr lang="en-US" sz="1500" b="1" i="0" u="none" baseline="300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</a:t>
            </a:r>
            <a:r>
              <a:rPr lang="en-US" sz="15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Grade Counselors Google Classroom for the links.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ell MT"/>
              <a:buNone/>
            </a:pPr>
            <a:r>
              <a:rPr lang="en-US" sz="1500" b="1" i="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Topic: Pioneer High School Info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4" descr="C:\Users\tguerrero\AppData\Local\Microsoft\Windows\Temporary Internet Files\Content.IE5\091ZDH0W\question-mark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752600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574675" y="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might your schedule look like?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34707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8050" lvl="1" indent="-436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i="0" u="sng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Fall </a:t>
            </a: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(Aug-Dec)		</a:t>
            </a:r>
            <a:r>
              <a:rPr lang="en-US" sz="2200" b="1" i="0" u="sng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Spring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(Jan-June)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English I (90)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.5 cr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English I (90)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.5 cr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Spanish I E (90)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 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World Geo Pre-AP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</a:t>
            </a:r>
            <a:r>
              <a:rPr lang="en-US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Basketball (90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Basketball (90)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 </a:t>
            </a: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Algebra I (50)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.5 cr</a:t>
            </a:r>
            <a:r>
              <a:rPr lang="en-US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Continuation of Alg I (50)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.5 cr</a:t>
            </a:r>
            <a:r>
              <a:rPr lang="en-US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BUSIM1 (90)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Biology (90)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1.0 cr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the end of the school year, you will have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completed </a:t>
            </a: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6-9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credits of high school requirements. 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student will need to complete 6 credits to be 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promoted to Sophomore status.</a:t>
            </a:r>
            <a:endParaRPr/>
          </a:p>
          <a:p>
            <a:pPr marL="908050" lvl="1" indent="-4365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attrocento Sans"/>
              <a:buNone/>
            </a:pPr>
            <a:r>
              <a:rPr lang="en-US" sz="4000" b="1" i="1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 let’s look at….</a:t>
            </a:r>
            <a:endParaRPr/>
          </a:p>
        </p:txBody>
      </p:sp>
      <p:sp>
        <p:nvSpPr>
          <p:cNvPr id="412" name="Google Shape;412;p55"/>
          <p:cNvSpPr txBox="1">
            <a:spLocks noGrp="1"/>
          </p:cNvSpPr>
          <p:nvPr>
            <p:ph type="subTitle" idx="1"/>
          </p:nvPr>
        </p:nvSpPr>
        <p:spPr>
          <a:xfrm>
            <a:off x="304800" y="2743200"/>
            <a:ext cx="8305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45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Filling out the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500"/>
              <a:buNone/>
            </a:pPr>
            <a:r>
              <a:rPr lang="en-US" sz="45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r>
              <a:rPr lang="en-US" sz="4500" b="0" i="0" u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</a:t>
            </a:r>
            <a:r>
              <a:rPr lang="en-US" sz="45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Grade HIGH SCHOOL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500"/>
              <a:buNone/>
            </a:pPr>
            <a:r>
              <a:rPr lang="en-US" sz="45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Course Request form</a:t>
            </a:r>
            <a:endParaRPr/>
          </a:p>
        </p:txBody>
      </p:sp>
      <p:sp>
        <p:nvSpPr>
          <p:cNvPr id="413" name="Google Shape;413;p55"/>
          <p:cNvSpPr txBox="1"/>
          <p:nvPr/>
        </p:nvSpPr>
        <p:spPr>
          <a:xfrm>
            <a:off x="844550" y="5575300"/>
            <a:ext cx="74676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Find the google form in your 8</a:t>
            </a:r>
            <a:r>
              <a:rPr lang="en-US" sz="1500" b="0" i="0" u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Grade Counselors Google Classroom.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Topic: Pioneer High School Info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" y="1676400"/>
            <a:ext cx="8020050" cy="467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533400" y="1905000"/>
            <a:ext cx="584200" cy="1905000"/>
          </a:xfrm>
          <a:prstGeom prst="leftBrace">
            <a:avLst>
              <a:gd name="adj1" fmla="val 552"/>
              <a:gd name="adj2" fmla="val 50000"/>
            </a:avLst>
          </a:prstGeom>
          <a:noFill/>
          <a:ln w="9525" cap="flat" cmpd="sng">
            <a:solidFill>
              <a:srgbClr val="9FAE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533400" y="3886200"/>
            <a:ext cx="584200" cy="1981200"/>
          </a:xfrm>
          <a:prstGeom prst="leftBrace">
            <a:avLst>
              <a:gd name="adj1" fmla="val 531"/>
              <a:gd name="adj2" fmla="val 50000"/>
            </a:avLst>
          </a:prstGeom>
          <a:noFill/>
          <a:ln w="9525" cap="flat" cmpd="sng">
            <a:solidFill>
              <a:srgbClr val="9FAE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0" y="2514600"/>
            <a:ext cx="1231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Verdana"/>
              <a:buNone/>
            </a:pPr>
            <a:r>
              <a:rPr lang="en-US" sz="12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Term 1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0" y="4495800"/>
            <a:ext cx="93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Verdana"/>
              <a:buNone/>
            </a:pPr>
            <a:r>
              <a:rPr lang="en-US" sz="12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Term 2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574675" y="5334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your actual schedule would look like…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Averaging Policy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457200" y="2362200"/>
            <a:ext cx="8153400" cy="30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student must have a semester grade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at least a </a:t>
            </a:r>
            <a:r>
              <a:rPr lang="en-US" sz="2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65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qualify for the averaging of two semesters.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average of both semesters must be a </a:t>
            </a:r>
            <a:r>
              <a:rPr lang="en-US" sz="2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70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 higher for credit to be earned.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1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lang="en-US" sz="1800" b="0" i="1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Averaging policy does not apply for lost credits due to attendance.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457200" y="711200"/>
            <a:ext cx="8153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Loss of Credit-Attendance Policy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152400" y="1908175"/>
            <a:ext cx="891540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student will automatically lose credit for their classes if they miss more than </a:t>
            </a:r>
            <a:r>
              <a:rPr lang="en-US" sz="20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4 days in a nine week period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whether or not the absences are excused. Upon return of an absence, a student has only 3 days in which to submit an excuse to the attendance office, otherwise the absence will remain unexcused.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the absences are </a:t>
            </a:r>
            <a:r>
              <a:rPr lang="en-US" sz="1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excused</a:t>
            </a: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student will be given the opportunity to attend Saturday schools for every additional day they missed. Deadlines do apply.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the absences are </a:t>
            </a:r>
            <a:r>
              <a:rPr lang="en-US" sz="1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unexcused</a:t>
            </a: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student will lose credit for the classes and will not be able to make them up by attending Saturday schools.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sz="10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will be given the opportunity to turn in an “Appeal Letter” if there are extenuating circumstances.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609600" y="685800"/>
            <a:ext cx="7924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en-US" sz="32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Credits needed to be </a:t>
            </a: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PROMOTED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990600" y="2249487"/>
            <a:ext cx="708660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Verdana"/>
              <a:buNone/>
            </a:pP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lang="en-US" sz="4000" b="0" i="0" u="none" baseline="30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grade</a:t>
            </a:r>
            <a:r>
              <a:rPr lang="en-US" sz="4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  6 credits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endParaRPr sz="4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Verdana"/>
              <a:buNone/>
            </a:pP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r>
              <a:rPr lang="en-US" sz="4000" b="0" i="0" u="none" baseline="30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grade</a:t>
            </a:r>
            <a:r>
              <a:rPr lang="en-US" sz="4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12 credits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endParaRPr sz="4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Verdana"/>
              <a:buNone/>
            </a:pP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en-US" sz="4000" b="0" i="0" u="none" baseline="30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grade</a:t>
            </a:r>
            <a:r>
              <a:rPr lang="en-US" sz="4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18 credits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609600" y="68580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Quattrocento Sans"/>
              <a:buNone/>
            </a:pPr>
            <a:r>
              <a:rPr lang="en-US" sz="3200" b="1" i="0" u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Honor Society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8523287" cy="411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3262312" y="3962400"/>
            <a:ext cx="60340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Verdana"/>
              <a:buNone/>
            </a:pPr>
            <a:r>
              <a:rPr lang="en-US" sz="26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This MAY BE INCREASING!!!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Office PowerPoint</Application>
  <PresentationFormat>On-screen Show (4:3)</PresentationFormat>
  <Paragraphs>350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Noto Sans Symbols</vt:lpstr>
      <vt:lpstr>Verdana</vt:lpstr>
      <vt:lpstr>Bell MT</vt:lpstr>
      <vt:lpstr>Arial</vt:lpstr>
      <vt:lpstr>Quattrocento Sans</vt:lpstr>
      <vt:lpstr>Kaushan Script</vt:lpstr>
      <vt:lpstr>1_Profile</vt:lpstr>
      <vt:lpstr>Profile</vt:lpstr>
      <vt:lpstr>Sharyland Pioneer High School  Freshmen Orientation</vt:lpstr>
      <vt:lpstr>Block Scheduling </vt:lpstr>
      <vt:lpstr>TERMs and Semesters</vt:lpstr>
      <vt:lpstr>What might your schedule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Graduation Program</vt:lpstr>
      <vt:lpstr>State Graduation Requirements</vt:lpstr>
      <vt:lpstr>Foundation High School Program without endorsements-22 credits</vt:lpstr>
      <vt:lpstr>Foundation High School Program  with endorsements-26 credits</vt:lpstr>
      <vt:lpstr>A student may earn a  Distinguished level of Achievement   by successfully completing:</vt:lpstr>
      <vt:lpstr>PowerPoint Presentation</vt:lpstr>
      <vt:lpstr>PowerPoint Presentation</vt:lpstr>
      <vt:lpstr>PowerPoint Presentation</vt:lpstr>
      <vt:lpstr>SO WHAT IS AN ENDORSEMENT?</vt:lpstr>
      <vt:lpstr>Endorsement #1        Arts and Humanities</vt:lpstr>
      <vt:lpstr>Endorsement #2      Business &amp; Industry     </vt:lpstr>
      <vt:lpstr>Endorsement #3           Public Service </vt:lpstr>
      <vt:lpstr>Endorsement #4                 STEM   </vt:lpstr>
      <vt:lpstr>Endorsement #5     Multidisciplinary Studies  </vt:lpstr>
      <vt:lpstr>CTE Clusters by Endorsement </vt:lpstr>
      <vt:lpstr>PowerPoint Presentation</vt:lpstr>
      <vt:lpstr>PowerPoint Presentation</vt:lpstr>
      <vt:lpstr>Example of Freshman elective sheet with course numbers:</vt:lpstr>
      <vt:lpstr>PowerPoint Presentation</vt:lpstr>
      <vt:lpstr>PowerPoint Presentation</vt:lpstr>
      <vt:lpstr>STAAR </vt:lpstr>
      <vt:lpstr>What is STAAR? </vt:lpstr>
      <vt:lpstr>PowerPoint Presentation</vt:lpstr>
      <vt:lpstr>PowerPoint Presentation</vt:lpstr>
      <vt:lpstr>So let’s look at….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Sharyland Pioneer High School  Freshmen Orientation</dc:title>
  <dc:creator>Craviatti, Mayra</dc:creator>
  <cp:lastModifiedBy>Craviatti, Mayra</cp:lastModifiedBy>
  <cp:revision>1</cp:revision>
  <dcterms:modified xsi:type="dcterms:W3CDTF">2021-02-01T16:04:08Z</dcterms:modified>
</cp:coreProperties>
</file>