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</p:sldMasterIdLst>
  <p:sldIdLst>
    <p:sldId id="265" r:id="rId3"/>
    <p:sldId id="258" r:id="rId4"/>
    <p:sldId id="262" r:id="rId5"/>
    <p:sldId id="263" r:id="rId6"/>
    <p:sldId id="275" r:id="rId7"/>
    <p:sldId id="276" r:id="rId8"/>
    <p:sldId id="277" r:id="rId9"/>
    <p:sldId id="281" r:id="rId10"/>
    <p:sldId id="264" r:id="rId11"/>
    <p:sldId id="282" r:id="rId12"/>
    <p:sldId id="266" r:id="rId13"/>
    <p:sldId id="267" r:id="rId14"/>
    <p:sldId id="268" r:id="rId15"/>
    <p:sldId id="274" r:id="rId16"/>
    <p:sldId id="269" r:id="rId17"/>
    <p:sldId id="261" r:id="rId18"/>
    <p:sldId id="270" r:id="rId19"/>
    <p:sldId id="260" r:id="rId20"/>
    <p:sldId id="279" r:id="rId21"/>
    <p:sldId id="280" r:id="rId22"/>
    <p:sldId id="271" r:id="rId23"/>
    <p:sldId id="259" r:id="rId24"/>
    <p:sldId id="257" r:id="rId25"/>
    <p:sldId id="283" r:id="rId2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5ED-2AE5-43BA-966C-C97ADDB2193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D799-7F2D-4B9D-9FA2-4E60A332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5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5ED-2AE5-43BA-966C-C97ADDB2193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D799-7F2D-4B9D-9FA2-4E60A332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7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5ED-2AE5-43BA-966C-C97ADDB2193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D799-7F2D-4B9D-9FA2-4E60A332FBC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7413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5ED-2AE5-43BA-966C-C97ADDB2193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D799-7F2D-4B9D-9FA2-4E60A332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12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5ED-2AE5-43BA-966C-C97ADDB2193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D799-7F2D-4B9D-9FA2-4E60A332FBC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7111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5ED-2AE5-43BA-966C-C97ADDB2193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D799-7F2D-4B9D-9FA2-4E60A332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5ED-2AE5-43BA-966C-C97ADDB2193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D799-7F2D-4B9D-9FA2-4E60A332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7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5ED-2AE5-43BA-966C-C97ADDB2193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D799-7F2D-4B9D-9FA2-4E60A332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1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6EBE-0AA9-4A0C-B05E-0FB6AD33DA64}" type="datetimeFigureOut">
              <a:rPr lang="en-US" smtClean="0">
                <a:solidFill>
                  <a:srgbClr val="69676D">
                    <a:tint val="60000"/>
                    <a:satMod val="155000"/>
                  </a:srgbClr>
                </a:solidFill>
              </a:rPr>
              <a:pPr/>
              <a:t>11/28/2018</a:t>
            </a:fld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257B-552E-4343-A92F-2FE40F561266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29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6EBE-0AA9-4A0C-B05E-0FB6AD33DA64}" type="datetimeFigureOut">
              <a:rPr lang="en-US" smtClean="0">
                <a:solidFill>
                  <a:srgbClr val="69676D">
                    <a:tint val="60000"/>
                    <a:satMod val="155000"/>
                  </a:srgbClr>
                </a:solidFill>
              </a:rPr>
              <a:pPr/>
              <a:t>11/28/2018</a:t>
            </a:fld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257B-552E-4343-A92F-2FE40F561266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90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6EBE-0AA9-4A0C-B05E-0FB6AD33DA64}" type="datetimeFigureOut">
              <a:rPr lang="en-US" smtClean="0">
                <a:solidFill>
                  <a:srgbClr val="69676D">
                    <a:tint val="60000"/>
                    <a:satMod val="155000"/>
                  </a:srgbClr>
                </a:solidFill>
              </a:rPr>
              <a:pPr/>
              <a:t>11/28/2018</a:t>
            </a:fld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257B-552E-4343-A92F-2FE40F561266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4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5ED-2AE5-43BA-966C-C97ADDB2193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D799-7F2D-4B9D-9FA2-4E60A332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37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6EBE-0AA9-4A0C-B05E-0FB6AD33DA64}" type="datetimeFigureOut">
              <a:rPr lang="en-US" smtClean="0">
                <a:solidFill>
                  <a:srgbClr val="69676D">
                    <a:tint val="60000"/>
                    <a:satMod val="155000"/>
                  </a:srgbClr>
                </a:solidFill>
              </a:rPr>
              <a:pPr/>
              <a:t>11/28/2018</a:t>
            </a:fld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257B-552E-4343-A92F-2FE40F561266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6EBE-0AA9-4A0C-B05E-0FB6AD33DA64}" type="datetimeFigureOut">
              <a:rPr lang="en-US" smtClean="0">
                <a:solidFill>
                  <a:srgbClr val="69676D">
                    <a:tint val="60000"/>
                    <a:satMod val="155000"/>
                  </a:srgbClr>
                </a:solidFill>
              </a:rPr>
              <a:pPr/>
              <a:t>11/28/2018</a:t>
            </a:fld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257B-552E-4343-A92F-2FE40F561266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61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6EBE-0AA9-4A0C-B05E-0FB6AD33DA64}" type="datetimeFigureOut">
              <a:rPr lang="en-US" smtClean="0">
                <a:solidFill>
                  <a:srgbClr val="69676D">
                    <a:tint val="60000"/>
                    <a:satMod val="155000"/>
                  </a:srgbClr>
                </a:solidFill>
              </a:rPr>
              <a:pPr/>
              <a:t>11/28/2018</a:t>
            </a:fld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257B-552E-4343-A92F-2FE40F561266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57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6EBE-0AA9-4A0C-B05E-0FB6AD33DA64}" type="datetimeFigureOut">
              <a:rPr lang="en-US" smtClean="0">
                <a:solidFill>
                  <a:srgbClr val="69676D">
                    <a:tint val="60000"/>
                    <a:satMod val="155000"/>
                  </a:srgbClr>
                </a:solidFill>
              </a:rPr>
              <a:pPr/>
              <a:t>11/28/2018</a:t>
            </a:fld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257B-552E-4343-A92F-2FE40F561266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92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6EBE-0AA9-4A0C-B05E-0FB6AD33DA64}" type="datetimeFigureOut">
              <a:rPr lang="en-US" smtClean="0">
                <a:solidFill>
                  <a:srgbClr val="69676D">
                    <a:tint val="60000"/>
                    <a:satMod val="155000"/>
                  </a:srgbClr>
                </a:solidFill>
              </a:rPr>
              <a:pPr/>
              <a:t>11/28/2018</a:t>
            </a:fld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257B-552E-4343-A92F-2FE40F561266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22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6EBE-0AA9-4A0C-B05E-0FB6AD33DA64}" type="datetimeFigureOut">
              <a:rPr lang="en-US" smtClean="0">
                <a:solidFill>
                  <a:srgbClr val="69676D">
                    <a:tint val="60000"/>
                    <a:satMod val="155000"/>
                  </a:srgbClr>
                </a:solidFill>
              </a:rPr>
              <a:pPr/>
              <a:t>11/28/2018</a:t>
            </a:fld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257B-552E-4343-A92F-2FE40F561266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83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6EBE-0AA9-4A0C-B05E-0FB6AD33DA64}" type="datetimeFigureOut">
              <a:rPr lang="en-US" smtClean="0">
                <a:solidFill>
                  <a:srgbClr val="69676D">
                    <a:tint val="60000"/>
                    <a:satMod val="155000"/>
                  </a:srgbClr>
                </a:solidFill>
              </a:rPr>
              <a:pPr/>
              <a:t>11/28/2018</a:t>
            </a:fld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257B-552E-4343-A92F-2FE40F561266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71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6EBE-0AA9-4A0C-B05E-0FB6AD33DA64}" type="datetimeFigureOut">
              <a:rPr lang="en-US" smtClean="0">
                <a:solidFill>
                  <a:srgbClr val="69676D">
                    <a:tint val="60000"/>
                    <a:satMod val="155000"/>
                  </a:srgbClr>
                </a:solidFill>
              </a:rPr>
              <a:pPr/>
              <a:t>11/28/2018</a:t>
            </a:fld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257B-552E-4343-A92F-2FE40F561266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399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6EBE-0AA9-4A0C-B05E-0FB6AD33DA64}" type="datetimeFigureOut">
              <a:rPr lang="en-US" smtClean="0">
                <a:solidFill>
                  <a:srgbClr val="69676D">
                    <a:tint val="60000"/>
                    <a:satMod val="155000"/>
                  </a:srgbClr>
                </a:solidFill>
              </a:rPr>
              <a:pPr/>
              <a:t>11/28/2018</a:t>
            </a:fld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257B-552E-4343-A92F-2FE40F561266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2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6EBE-0AA9-4A0C-B05E-0FB6AD33DA64}" type="datetimeFigureOut">
              <a:rPr lang="en-US" smtClean="0">
                <a:solidFill>
                  <a:srgbClr val="69676D">
                    <a:tint val="60000"/>
                    <a:satMod val="155000"/>
                  </a:srgbClr>
                </a:solidFill>
              </a:rPr>
              <a:pPr/>
              <a:t>11/28/2018</a:t>
            </a:fld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257B-552E-4343-A92F-2FE40F561266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798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5ED-2AE5-43BA-966C-C97ADDB2193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D799-7F2D-4B9D-9FA2-4E60A332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09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6EBE-0AA9-4A0C-B05E-0FB6AD33DA64}" type="datetimeFigureOut">
              <a:rPr lang="en-US" smtClean="0">
                <a:solidFill>
                  <a:srgbClr val="69676D">
                    <a:tint val="60000"/>
                    <a:satMod val="155000"/>
                  </a:srgbClr>
                </a:solidFill>
              </a:rPr>
              <a:pPr/>
              <a:t>11/28/2018</a:t>
            </a:fld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257B-552E-4343-A92F-2FE40F561266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72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6EBE-0AA9-4A0C-B05E-0FB6AD33DA64}" type="datetimeFigureOut">
              <a:rPr lang="en-US" smtClean="0">
                <a:solidFill>
                  <a:srgbClr val="69676D">
                    <a:tint val="60000"/>
                    <a:satMod val="155000"/>
                  </a:srgbClr>
                </a:solidFill>
              </a:rPr>
              <a:pPr/>
              <a:t>11/28/2018</a:t>
            </a:fld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257B-552E-4343-A92F-2FE40F561266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49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6EBE-0AA9-4A0C-B05E-0FB6AD33DA64}" type="datetimeFigureOut">
              <a:rPr lang="en-US" smtClean="0">
                <a:solidFill>
                  <a:srgbClr val="69676D">
                    <a:tint val="60000"/>
                    <a:satMod val="155000"/>
                  </a:srgbClr>
                </a:solidFill>
              </a:rPr>
              <a:pPr/>
              <a:t>11/28/2018</a:t>
            </a:fld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257B-552E-4343-A92F-2FE40F561266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8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5ED-2AE5-43BA-966C-C97ADDB2193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D799-7F2D-4B9D-9FA2-4E60A332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0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5ED-2AE5-43BA-966C-C97ADDB2193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D799-7F2D-4B9D-9FA2-4E60A332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5ED-2AE5-43BA-966C-C97ADDB2193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D799-7F2D-4B9D-9FA2-4E60A332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5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5ED-2AE5-43BA-966C-C97ADDB2193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D799-7F2D-4B9D-9FA2-4E60A332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5ED-2AE5-43BA-966C-C97ADDB2193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D799-7F2D-4B9D-9FA2-4E60A332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2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5ED-2AE5-43BA-966C-C97ADDB2193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D799-7F2D-4B9D-9FA2-4E60A332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0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295ED-2AE5-43BA-966C-C97ADDB2193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23D799-7F2D-4B9D-9FA2-4E60A332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1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D6EBE-0AA9-4A0C-B05E-0FB6AD33DA64}" type="datetimeFigureOut">
              <a:rPr lang="en-US" smtClean="0">
                <a:solidFill>
                  <a:srgbClr val="69676D">
                    <a:tint val="60000"/>
                    <a:satMod val="155000"/>
                  </a:srgbClr>
                </a:solidFill>
              </a:rPr>
              <a:pPr/>
              <a:t>11/28/2018</a:t>
            </a:fld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69676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FB257B-552E-4343-A92F-2FE40F561266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burlesonisd.net/home/sites/burlesonisd.net/files/u24/STAAR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2" y="211109"/>
            <a:ext cx="10263352" cy="48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7462" y="5354609"/>
            <a:ext cx="10263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          BIOLOGY EOC 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         REPORTING CATEGORY : 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349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  <a:latin typeface="Shabby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Shabby" pitchFamily="34" charset="0"/>
              </a:rPr>
              <a:t>Evidence for </a:t>
            </a:r>
            <a:r>
              <a:rPr lang="en-US" sz="2400" dirty="0" smtClean="0">
                <a:solidFill>
                  <a:schemeClr val="tx1"/>
                </a:solidFill>
                <a:latin typeface="Shabby" pitchFamily="34" charset="0"/>
              </a:rPr>
              <a:t>Evolution:</a:t>
            </a:r>
            <a:r>
              <a:rPr lang="en-US" sz="3200" dirty="0">
                <a:solidFill>
                  <a:schemeClr val="tx1"/>
                </a:solidFill>
                <a:latin typeface="Shabby" pitchFamily="34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Shabby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Shabby" pitchFamily="34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Shabby" pitchFamily="34" charset="0"/>
              </a:rPr>
              <a:t>Vestigial</a:t>
            </a:r>
            <a:r>
              <a:rPr lang="en-US" sz="3600" dirty="0" smtClean="0">
                <a:solidFill>
                  <a:schemeClr val="tx1"/>
                </a:solidFill>
                <a:latin typeface="Shabby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Shabby" pitchFamily="34" charset="0"/>
              </a:rPr>
              <a:t>Structures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137160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7A - R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8" r="8591" b="31469"/>
          <a:stretch/>
        </p:blipFill>
        <p:spPr bwMode="auto">
          <a:xfrm>
            <a:off x="243840" y="2157984"/>
            <a:ext cx="6047232" cy="32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" b="7579"/>
          <a:stretch/>
        </p:blipFill>
        <p:spPr bwMode="auto">
          <a:xfrm>
            <a:off x="6483223" y="1074928"/>
            <a:ext cx="3953129" cy="53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220" y="838286"/>
            <a:ext cx="8844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EVIDENCE OF EVOLUTION… 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  <a:latin typeface="Shabby" pitchFamily="34" charset="0"/>
              </a:rPr>
              <a:t> </a:t>
            </a:r>
            <a:r>
              <a:rPr lang="en-US" sz="2800" dirty="0" smtClean="0">
                <a:latin typeface="Shabby" pitchFamily="34" charset="0"/>
              </a:rPr>
              <a:t>              MOLECULAR HOMOLOGIES</a:t>
            </a:r>
            <a:r>
              <a:rPr lang="en-US" sz="2800" dirty="0" smtClean="0"/>
              <a:t>         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6385" y="2302396"/>
            <a:ext cx="46350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GENETIC (DNA OR AMINO ACID) SEQUENCES SHOW SIMILARITIES AMONG ORGANISMS.</a:t>
            </a:r>
          </a:p>
          <a:p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EXAMPLE: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   HUMAN GENOMES 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         AND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   CHIMPANZEE GENOMES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           ARE 99% IDENTICAL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72814" r="26466" b="10804"/>
          <a:stretch/>
        </p:blipFill>
        <p:spPr>
          <a:xfrm>
            <a:off x="5281447" y="2685288"/>
            <a:ext cx="5739067" cy="2423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386" y="21344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7A  -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0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8386" y="284305"/>
            <a:ext cx="8844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EVIDENCE OF EVOLUTION…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  <a:latin typeface="Shabby" pitchFamily="34" charset="0"/>
              </a:rPr>
              <a:t> </a:t>
            </a:r>
          </a:p>
          <a:p>
            <a:r>
              <a:rPr lang="en-US" sz="2800" dirty="0">
                <a:latin typeface="Shabby" pitchFamily="34" charset="0"/>
              </a:rPr>
              <a:t> </a:t>
            </a:r>
            <a:r>
              <a:rPr lang="en-US" sz="2800" dirty="0" smtClean="0">
                <a:latin typeface="Shabby" pitchFamily="34" charset="0"/>
              </a:rPr>
              <a:t>             EMBRYOLOGY  HOMOLOGIES</a:t>
            </a:r>
            <a:r>
              <a:rPr lang="en-US" sz="2800" dirty="0" smtClean="0"/>
              <a:t>         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226" b="16552"/>
          <a:stretch/>
        </p:blipFill>
        <p:spPr>
          <a:xfrm>
            <a:off x="3606714" y="1909634"/>
            <a:ext cx="7050776" cy="4948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8634" y="2979683"/>
            <a:ext cx="24297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EMBRYOS=</a:t>
            </a:r>
          </a:p>
          <a:p>
            <a:endParaRPr lang="en-US" sz="2800" dirty="0"/>
          </a:p>
          <a:p>
            <a:r>
              <a:rPr lang="en-US" sz="2800" dirty="0" smtClean="0"/>
              <a:t>Early development stage of animals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" y="381000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7A -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3944" y="456415"/>
            <a:ext cx="8844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EVIDENCE OF EVOLUTION… 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  <a:latin typeface="Shabby" pitchFamily="34" charset="0"/>
              </a:rPr>
              <a:t> </a:t>
            </a:r>
          </a:p>
          <a:p>
            <a:r>
              <a:rPr lang="en-US" sz="2800" dirty="0">
                <a:latin typeface="Shabby" pitchFamily="34" charset="0"/>
              </a:rPr>
              <a:t> </a:t>
            </a:r>
            <a:r>
              <a:rPr lang="en-US" sz="2800" dirty="0" smtClean="0">
                <a:latin typeface="Shabby" pitchFamily="34" charset="0"/>
              </a:rPr>
              <a:t>             FOSSIL RECORDS</a:t>
            </a:r>
            <a:r>
              <a:rPr lang="en-US" sz="2800" dirty="0" smtClean="0"/>
              <a:t>        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3" y="2590889"/>
            <a:ext cx="3471535" cy="2310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79" y="1876098"/>
            <a:ext cx="4050952" cy="423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1903" y="4430110"/>
            <a:ext cx="130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1904" y="2238703"/>
            <a:ext cx="130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YOUNGEST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6386" y="5628290"/>
            <a:ext cx="542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FOSSIL RECORDS CAN BE USED AS A</a:t>
            </a:r>
          </a:p>
          <a:p>
            <a:r>
              <a:rPr lang="en-US" sz="2400" dirty="0" smtClean="0"/>
              <a:t>TIME LINE OF HOW LIFE HAS EVOLVED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6679" y="272563"/>
            <a:ext cx="93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7B -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EVOLUTION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9" t="28193" r="28731" b="5140"/>
          <a:stretch/>
        </p:blipFill>
        <p:spPr>
          <a:xfrm>
            <a:off x="759149" y="3878618"/>
            <a:ext cx="1798320" cy="2042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1085" y="6147525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DIVERGENT 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41" b="8119"/>
          <a:stretch/>
        </p:blipFill>
        <p:spPr>
          <a:xfrm>
            <a:off x="6310528" y="1676400"/>
            <a:ext cx="4698848" cy="39789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7126" y="5655317"/>
            <a:ext cx="3977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GRADULISM</a:t>
            </a:r>
            <a:r>
              <a:rPr lang="en-US" sz="2000" dirty="0" smtClean="0"/>
              <a:t>           PUNCTUATED 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33" y="1676400"/>
            <a:ext cx="1989984" cy="1905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45" y="3926914"/>
            <a:ext cx="2641073" cy="1864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32873" y="6136155"/>
            <a:ext cx="1913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CONVERGENT</a:t>
            </a:r>
            <a:endParaRPr lang="en-US" sz="2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76400"/>
            <a:ext cx="2062992" cy="1975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3878" y="6269894"/>
            <a:ext cx="20848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Very slow changes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08364" y="6075786"/>
            <a:ext cx="25359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Periods of no change, then rapid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7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3490" y="378372"/>
            <a:ext cx="8331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TAXONOMY:  the system used by biologist to classify or group organisms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5" r="243"/>
          <a:stretch/>
        </p:blipFill>
        <p:spPr>
          <a:xfrm>
            <a:off x="4527856" y="2194560"/>
            <a:ext cx="6917384" cy="4404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369" y="2688580"/>
            <a:ext cx="4415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Is </a:t>
            </a:r>
            <a:r>
              <a:rPr lang="en-US" sz="2400" dirty="0"/>
              <a:t>b</a:t>
            </a:r>
            <a:r>
              <a:rPr lang="en-US" sz="2400" dirty="0" smtClean="0"/>
              <a:t>ased on similarities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Is used world wide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provides scientific names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Is used to study organisms</a:t>
            </a:r>
          </a:p>
          <a:p>
            <a:r>
              <a:rPr lang="en-US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Is used to identify evolutionary relationships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" y="579120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8A -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ecotao.com/holism/add/kingd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381000"/>
            <a:ext cx="9790969" cy="63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" y="381000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8C -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475" y="319514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8B - 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550" y="1233178"/>
            <a:ext cx="5091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</a:t>
            </a:r>
          </a:p>
          <a:p>
            <a:endParaRPr lang="en-US" sz="2800" b="1" dirty="0"/>
          </a:p>
          <a:p>
            <a:r>
              <a:rPr lang="en-US" sz="2800" b="1" dirty="0" smtClean="0"/>
              <a:t>K</a:t>
            </a:r>
          </a:p>
          <a:p>
            <a:r>
              <a:rPr lang="en-US" sz="2800" b="1" dirty="0" smtClean="0"/>
              <a:t>I</a:t>
            </a:r>
          </a:p>
          <a:p>
            <a:r>
              <a:rPr lang="en-US" sz="2800" b="1" dirty="0" smtClean="0"/>
              <a:t>N</a:t>
            </a:r>
          </a:p>
          <a:p>
            <a:r>
              <a:rPr lang="en-US" sz="2800" b="1" dirty="0" smtClean="0"/>
              <a:t>G</a:t>
            </a:r>
          </a:p>
          <a:p>
            <a:r>
              <a:rPr lang="en-US" sz="2800" b="1" dirty="0" smtClean="0"/>
              <a:t>D</a:t>
            </a:r>
          </a:p>
          <a:p>
            <a:r>
              <a:rPr lang="en-US" sz="2800" b="1" dirty="0" smtClean="0"/>
              <a:t>O</a:t>
            </a:r>
          </a:p>
          <a:p>
            <a:r>
              <a:rPr lang="en-US" sz="2800" b="1" dirty="0" smtClean="0"/>
              <a:t>M</a:t>
            </a:r>
          </a:p>
          <a:p>
            <a:r>
              <a:rPr lang="en-US" sz="2800" b="1" dirty="0"/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747" y="1048512"/>
            <a:ext cx="14996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KINGDOM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46626" y="1036320"/>
            <a:ext cx="13778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ORGANISM TYPE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23074" y="1036320"/>
            <a:ext cx="14996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TROPH TYPE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38564" y="1048512"/>
            <a:ext cx="14996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DISTINCTION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12606" y="1048512"/>
            <a:ext cx="12557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CELL TYPE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4747" y="2237232"/>
            <a:ext cx="14996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ARCHEA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8745" y="2956560"/>
            <a:ext cx="14996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EUBACTERIA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8745" y="3775948"/>
            <a:ext cx="14996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PROTIST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8745" y="4655349"/>
            <a:ext cx="14996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FUNGI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8745" y="5449717"/>
            <a:ext cx="14996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717" y="6152703"/>
            <a:ext cx="14996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ANIMAL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12606" y="2237232"/>
            <a:ext cx="14996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Prokayote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12606" y="2947047"/>
            <a:ext cx="14996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Prokayote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12606" y="3808952"/>
            <a:ext cx="14996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Eukaryote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12606" y="4655349"/>
            <a:ext cx="14996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Eukaryote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12606" y="5501746"/>
            <a:ext cx="14996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Eukaryote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12606" y="6197161"/>
            <a:ext cx="14996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Eukaryote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24884" y="2257306"/>
            <a:ext cx="166631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 unicellular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124885" y="2932647"/>
            <a:ext cx="166631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 unicellular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112220" y="3775948"/>
            <a:ext cx="201085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Most unicellular,</a:t>
            </a:r>
          </a:p>
          <a:p>
            <a:r>
              <a:rPr lang="en-US" dirty="0" smtClean="0"/>
              <a:t>Few multicellular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12220" y="4655349"/>
            <a:ext cx="219104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Few unicellular,</a:t>
            </a:r>
          </a:p>
          <a:p>
            <a:r>
              <a:rPr lang="en-US" dirty="0" smtClean="0"/>
              <a:t>Most multicellular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124885" y="5449717"/>
            <a:ext cx="199818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 multicellular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24884" y="6108352"/>
            <a:ext cx="191015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 multicellular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182104" y="2118806"/>
            <a:ext cx="149961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Autotroph &amp; Heterotroph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182104" y="3012580"/>
            <a:ext cx="149961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Autotroph &amp; Heterotroph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182104" y="3783486"/>
            <a:ext cx="149961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Autotroph &amp; Heterotroph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303264" y="4655348"/>
            <a:ext cx="18353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 Heterotroph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303264" y="5449717"/>
            <a:ext cx="18353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 Autotroph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303264" y="6108352"/>
            <a:ext cx="18353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 Heterotroph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197527" y="6058661"/>
            <a:ext cx="30293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Consumers,  Motile</a:t>
            </a:r>
          </a:p>
          <a:p>
            <a:r>
              <a:rPr lang="en-US" dirty="0" smtClean="0"/>
              <a:t>Most complex group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110841" y="2860223"/>
            <a:ext cx="311599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True bacteria,</a:t>
            </a:r>
          </a:p>
          <a:p>
            <a:r>
              <a:rPr lang="en-US" dirty="0" smtClean="0"/>
              <a:t>Live in normal environments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138564" y="3696798"/>
            <a:ext cx="335849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Odds and ends group,</a:t>
            </a:r>
          </a:p>
          <a:p>
            <a:r>
              <a:rPr lang="en-US" dirty="0" smtClean="0"/>
              <a:t>Mostly found in water systems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197527" y="4486255"/>
            <a:ext cx="30293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Decomposers,</a:t>
            </a:r>
          </a:p>
          <a:p>
            <a:r>
              <a:rPr lang="en-US" dirty="0" smtClean="0"/>
              <a:t>Cell walls made of Chitin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197123" y="5228514"/>
            <a:ext cx="318980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Producers, Non-motile</a:t>
            </a:r>
          </a:p>
          <a:p>
            <a:r>
              <a:rPr lang="en-US" dirty="0" smtClean="0"/>
              <a:t>Cell walls made of Cellulose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123526" y="1956842"/>
            <a:ext cx="30293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Ancient bacteria,</a:t>
            </a:r>
          </a:p>
          <a:p>
            <a:r>
              <a:rPr lang="en-US" dirty="0" smtClean="0"/>
              <a:t>Live in harsh environments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115" name="Object 27"/>
          <p:cNvGraphicFramePr>
            <a:graphicFrameLocks noGrp="1" noChangeAspect="1"/>
          </p:cNvGraphicFramePr>
          <p:nvPr>
            <p:ph idx="1"/>
          </p:nvPr>
        </p:nvGraphicFramePr>
        <p:xfrm>
          <a:off x="1998663" y="1597025"/>
          <a:ext cx="8191500" cy="452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hart" r:id="rId3" imgW="8229499" imgH="4543522" progId="MSGraph.Chart.8">
                  <p:embed followColorScheme="full"/>
                </p:oleObj>
              </mc:Choice>
              <mc:Fallback>
                <p:oleObj name="Chart" r:id="rId3" imgW="8229499" imgH="454352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1597025"/>
                        <a:ext cx="8191500" cy="452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BC83-47B5-4B39-9DF3-7EE633DFF282}" type="slidenum">
              <a:rPr lang="en-US">
                <a:solidFill>
                  <a:srgbClr val="3E3D2D"/>
                </a:solidFill>
              </a:rPr>
              <a:pPr/>
              <a:t>18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89093" name="WordArt 5"/>
          <p:cNvSpPr>
            <a:spLocks noChangeArrowheads="1" noChangeShapeType="1"/>
          </p:cNvSpPr>
          <p:nvPr/>
        </p:nvSpPr>
        <p:spPr bwMode="auto">
          <a:xfrm>
            <a:off x="3861008" y="201636"/>
            <a:ext cx="4729655" cy="382587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94C600">
                    <a:lumMod val="60000"/>
                    <a:lumOff val="40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Linnaeus’s System of Classification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962400" y="1524001"/>
            <a:ext cx="4800600" cy="6191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400" b="1" dirty="0">
                <a:solidFill>
                  <a:prstClr val="black"/>
                </a:solidFill>
                <a:latin typeface="Verdana" pitchFamily="34" charset="0"/>
              </a:rPr>
              <a:t>Kingdom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4419600" y="2286000"/>
            <a:ext cx="3886200" cy="5588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000" b="1" dirty="0">
                <a:solidFill>
                  <a:prstClr val="black"/>
                </a:solidFill>
              </a:rPr>
              <a:t>Phylum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4724400" y="3124201"/>
            <a:ext cx="3276600" cy="49847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600" b="1">
                <a:solidFill>
                  <a:prstClr val="black"/>
                </a:solidFill>
              </a:rPr>
              <a:t>Class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4953000" y="3810001"/>
            <a:ext cx="2743200" cy="43656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200" b="1" dirty="0">
                <a:solidFill>
                  <a:prstClr val="black"/>
                </a:solidFill>
              </a:rPr>
              <a:t>Order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5181600" y="4572000"/>
            <a:ext cx="2209800" cy="3762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prstClr val="black"/>
                </a:solidFill>
              </a:rPr>
              <a:t>Family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5486400" y="5334001"/>
            <a:ext cx="1676400" cy="3143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prstClr val="black"/>
                </a:solidFill>
              </a:rPr>
              <a:t>Genus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5791200" y="6096001"/>
            <a:ext cx="1066800" cy="28416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prstClr val="black"/>
                </a:solidFill>
              </a:rPr>
              <a:t>Species</a:t>
            </a:r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3276600" y="1828800"/>
            <a:ext cx="1676400" cy="449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2727326" y="3846513"/>
            <a:ext cx="1311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 rot="4219735">
            <a:off x="792957" y="4769644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prstClr val="black"/>
                </a:solidFill>
                <a:latin typeface="X-Files" pitchFamily="34" charset="0"/>
              </a:rPr>
              <a:t>Gets more specific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8915400" y="15240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prstClr val="black"/>
                </a:solidFill>
                <a:latin typeface="Minnie" pitchFamily="2" charset="0"/>
              </a:rPr>
              <a:t>King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8915400" y="31242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prstClr val="black"/>
                </a:solidFill>
                <a:latin typeface="Minnie" pitchFamily="2" charset="0"/>
              </a:rPr>
              <a:t>Came</a:t>
            </a:r>
            <a:r>
              <a:rPr lang="en-US">
                <a:solidFill>
                  <a:prstClr val="black"/>
                </a:solidFill>
                <a:latin typeface="Minnie" pitchFamily="2" charset="0"/>
              </a:rPr>
              <a:t> 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8915400" y="38862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prstClr val="black"/>
                </a:solidFill>
                <a:latin typeface="Minnie" pitchFamily="2" charset="0"/>
              </a:rPr>
              <a:t>Over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8915400" y="46482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prstClr val="black"/>
                </a:solidFill>
                <a:latin typeface="Minnie" pitchFamily="2" charset="0"/>
              </a:rPr>
              <a:t>For</a:t>
            </a: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8915400" y="53340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prstClr val="black"/>
                </a:solidFill>
                <a:latin typeface="Minnie" pitchFamily="2" charset="0"/>
              </a:rPr>
              <a:t>Good</a:t>
            </a:r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8763000" y="5943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Minnie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Minnie" pitchFamily="2" charset="0"/>
              </a:rPr>
              <a:t> SOUP</a:t>
            </a:r>
            <a:endParaRPr lang="en-US" sz="2400" dirty="0">
              <a:solidFill>
                <a:prstClr val="black"/>
              </a:solidFill>
              <a:latin typeface="Minnie" pitchFamily="2" charset="0"/>
            </a:endParaRP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8915400" y="24384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prstClr val="black"/>
                </a:solidFill>
                <a:latin typeface="Minnie" pitchFamily="2" charset="0"/>
              </a:rPr>
              <a:t>Phillip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56659" y="812028"/>
            <a:ext cx="5059681" cy="523220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800" b="1" dirty="0" smtClean="0"/>
              <a:t>D     O      M      A      I      N 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932332" y="1014504"/>
            <a:ext cx="128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DEAR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7680" y="364353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8B -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7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nimBg="1"/>
      <p:bldP spid="89095" grpId="0" animBg="1"/>
      <p:bldP spid="89096" grpId="0" animBg="1"/>
      <p:bldP spid="89097" grpId="0" animBg="1"/>
      <p:bldP spid="89098" grpId="0" animBg="1"/>
      <p:bldP spid="89099" grpId="0" animBg="1"/>
      <p:bldP spid="89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54" y="563880"/>
            <a:ext cx="9000066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TAXONOMY OF THE AMERICAN BLACK BEAR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1325880"/>
            <a:ext cx="8508073" cy="5013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854" y="3794760"/>
            <a:ext cx="2614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SCIENTIFIC NAME:</a:t>
            </a:r>
          </a:p>
          <a:p>
            <a:endParaRPr lang="en-US" dirty="0"/>
          </a:p>
          <a:p>
            <a:r>
              <a:rPr lang="en-US" dirty="0" smtClean="0"/>
              <a:t>   </a:t>
            </a:r>
            <a:r>
              <a:rPr lang="en-US" i="1" dirty="0" err="1" smtClean="0"/>
              <a:t>Ursus</a:t>
            </a:r>
            <a:r>
              <a:rPr lang="en-US" i="1" dirty="0" smtClean="0"/>
              <a:t>  </a:t>
            </a:r>
            <a:r>
              <a:rPr lang="en-US" i="1" dirty="0" err="1" smtClean="0"/>
              <a:t>americanus</a:t>
            </a:r>
            <a:r>
              <a:rPr lang="en-US" i="1" dirty="0" smtClean="0"/>
              <a:t> </a:t>
            </a:r>
          </a:p>
          <a:p>
            <a:endParaRPr lang="en-US" i="1" dirty="0"/>
          </a:p>
          <a:p>
            <a:r>
              <a:rPr lang="en-US" dirty="0"/>
              <a:t> </a:t>
            </a:r>
            <a:r>
              <a:rPr lang="en-US" dirty="0" smtClean="0"/>
              <a:t> (GENUS &amp; SPECIES)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199" y="1506071"/>
            <a:ext cx="680422" cy="161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66221" y="1914861"/>
            <a:ext cx="1495313" cy="333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3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prabi2.inrialpes.fr/spip/IMG/jpg/evolut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" b="7044"/>
          <a:stretch/>
        </p:blipFill>
        <p:spPr bwMode="auto">
          <a:xfrm>
            <a:off x="2962121" y="2999232"/>
            <a:ext cx="6080234" cy="31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80032" y="487680"/>
            <a:ext cx="6876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CATEGORY 3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340864" y="1658112"/>
            <a:ext cx="6047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EVOLUTION </a:t>
            </a:r>
          </a:p>
          <a:p>
            <a:endParaRPr lang="en-US" sz="4000" dirty="0"/>
          </a:p>
          <a:p>
            <a:r>
              <a:rPr lang="en-US" sz="4000" dirty="0" smtClean="0"/>
              <a:t>CLASSIFICATION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32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2682"/>
          </a:xfrm>
        </p:spPr>
        <p:txBody>
          <a:bodyPr/>
          <a:lstStyle/>
          <a:p>
            <a:r>
              <a:rPr lang="en-US" dirty="0" smtClean="0"/>
              <a:t>Comparing organisms taxonomic levels</a:t>
            </a:r>
            <a:endParaRPr lang="en-US" dirty="0"/>
          </a:p>
        </p:txBody>
      </p:sp>
      <p:pic>
        <p:nvPicPr>
          <p:cNvPr id="3" name="Picture 2" descr="http://oceanexplorer.noaa.gov/okeanos/explorations/ex1504/logs/sept19/media/chart-59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t="65293" r="6621" b="2640"/>
          <a:stretch/>
        </p:blipFill>
        <p:spPr bwMode="auto">
          <a:xfrm>
            <a:off x="823216" y="1861316"/>
            <a:ext cx="8933970" cy="3140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461" y="5292762"/>
            <a:ext cx="7670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olive baboon is most related to Humans since it shares 4 levels</a:t>
            </a:r>
          </a:p>
          <a:p>
            <a:endParaRPr lang="en-US" dirty="0"/>
          </a:p>
          <a:p>
            <a:r>
              <a:rPr lang="en-US" dirty="0" smtClean="0"/>
              <a:t>The sea toad is the least related to Humans since it share only 1 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1705084"/>
            <a:ext cx="8562252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572" y="457200"/>
            <a:ext cx="266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CLADOGRAM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499945" y="457200"/>
            <a:ext cx="524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USED TO SHOW THE EVOLUTIONARY RELATIONSHIPS AMONG SPECIES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1" y="1581973"/>
            <a:ext cx="32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Least related to the chimp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8886" y="1520418"/>
            <a:ext cx="32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related to the chimp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99945" y="1766639"/>
            <a:ext cx="13616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9081" y="198120"/>
            <a:ext cx="132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8A -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CLADOGRAM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353" y="1646237"/>
            <a:ext cx="4314496" cy="452628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Which are most closely related? 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Canis</a:t>
            </a:r>
            <a:r>
              <a:rPr lang="en-US" dirty="0" smtClean="0"/>
              <a:t> lupus &amp; </a:t>
            </a:r>
            <a:r>
              <a:rPr lang="en-US" dirty="0" err="1" smtClean="0"/>
              <a:t>Canis</a:t>
            </a:r>
            <a:r>
              <a:rPr lang="en-US" dirty="0" smtClean="0"/>
              <a:t> </a:t>
            </a:r>
            <a:r>
              <a:rPr lang="en-US" dirty="0" err="1" smtClean="0"/>
              <a:t>latrans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or</a:t>
            </a:r>
          </a:p>
          <a:p>
            <a:r>
              <a:rPr lang="en-US" dirty="0" err="1" smtClean="0"/>
              <a:t>Canis</a:t>
            </a:r>
            <a:r>
              <a:rPr lang="en-US" dirty="0" smtClean="0"/>
              <a:t> lupus &amp; </a:t>
            </a:r>
            <a:r>
              <a:rPr lang="en-US" dirty="0" err="1" smtClean="0"/>
              <a:t>Lutra</a:t>
            </a:r>
            <a:r>
              <a:rPr lang="en-US" dirty="0" smtClean="0"/>
              <a:t> </a:t>
            </a:r>
            <a:r>
              <a:rPr lang="en-US" dirty="0" err="1" smtClean="0"/>
              <a:t>lutra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science.kennesaw.edu/~jdirnber/Bio2108/Lecture/LecPhylogeny/26_Labeled_Images/26_04CarnivoraPhylogeny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82992"/>
            <a:ext cx="5061250" cy="50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04497" y="3200400"/>
            <a:ext cx="614855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352" y="182880"/>
            <a:ext cx="12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8A -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4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1010" y="991126"/>
            <a:ext cx="638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DICHOTOMOUS KEY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1" y="1956072"/>
            <a:ext cx="6959122" cy="4292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4335" y="3363526"/>
            <a:ext cx="238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BIRD W =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13103" y="3391427"/>
            <a:ext cx="13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Geospiza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150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8A - 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4335" y="4485939"/>
            <a:ext cx="110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 Z =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1981" y="4550485"/>
            <a:ext cx="169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Camarhynchus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90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he 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1" y="0"/>
            <a:ext cx="10785231" cy="67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31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120" y="304800"/>
            <a:ext cx="461772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900" dirty="0" smtClean="0"/>
              <a:t>    Evolution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099" name="Picture 2" descr="http://www.klangart.ch/wordpress/wp-content/uploads/2008/04/evolution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1556244"/>
            <a:ext cx="1000122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0818" y="990600"/>
            <a:ext cx="777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Change of organisms over time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87680" y="304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7A- 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43213" y="2465315"/>
            <a:ext cx="143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prokaryotes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2080" y="3130023"/>
            <a:ext cx="143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molecules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2073" y="1953399"/>
            <a:ext cx="143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eukaryotes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3211" y="1636931"/>
            <a:ext cx="165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Multicellular </a:t>
            </a:r>
          </a:p>
        </p:txBody>
      </p:sp>
    </p:spTree>
    <p:extLst>
      <p:ext uri="{BB962C8B-B14F-4D97-AF65-F5344CB8AC3E}">
        <p14:creationId xmlns:p14="http://schemas.microsoft.com/office/powerpoint/2010/main" val="174039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2114"/>
            <a:ext cx="9320106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Endosymbiotic Theory: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explains how eukaryotic cells may have evolved from prokaryotic cells.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thebrain.mcgill.ca/flash/a/a_05/a_05_cl/a_05_cl_her/a_05_cl_her_1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2" b="2587"/>
          <a:stretch/>
        </p:blipFill>
        <p:spPr bwMode="auto">
          <a:xfrm>
            <a:off x="6410334" y="1449467"/>
            <a:ext cx="3267066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volution.berkeley.edu/evolibrary/images/endosymbiosis/endosymbiosi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6" r="1035" b="51787"/>
          <a:stretch/>
        </p:blipFill>
        <p:spPr bwMode="auto">
          <a:xfrm>
            <a:off x="677334" y="2554368"/>
            <a:ext cx="5733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32782"/>
            <a:ext cx="1386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7G -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0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" r="478"/>
          <a:stretch/>
        </p:blipFill>
        <p:spPr>
          <a:xfrm>
            <a:off x="7481873" y="365760"/>
            <a:ext cx="3567127" cy="6145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t="25950" r="2100" b="56347"/>
          <a:stretch/>
        </p:blipFill>
        <p:spPr>
          <a:xfrm>
            <a:off x="927543" y="5703584"/>
            <a:ext cx="5730240" cy="807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-1798" r="34679"/>
          <a:stretch/>
        </p:blipFill>
        <p:spPr>
          <a:xfrm>
            <a:off x="1127760" y="2910840"/>
            <a:ext cx="5013960" cy="26077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1783" y="131403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process by which forms of life having traits that better enable them to adapt to specific environmental </a:t>
            </a:r>
            <a:r>
              <a:rPr lang="en-US" dirty="0" smtClean="0"/>
              <a:t>will </a:t>
            </a:r>
            <a:r>
              <a:rPr lang="en-US" dirty="0"/>
              <a:t>tend to survive and reproduce in greater numbers than others of their kind, thus </a:t>
            </a:r>
            <a:r>
              <a:rPr lang="en-US" dirty="0" smtClean="0"/>
              <a:t>ensuring those </a:t>
            </a:r>
            <a:r>
              <a:rPr lang="en-US" dirty="0"/>
              <a:t>favorable traits in succeeding generations.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" y="365760"/>
            <a:ext cx="169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7C -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NATURAL SELECTION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 r="110"/>
          <a:stretch/>
        </p:blipFill>
        <p:spPr>
          <a:xfrm>
            <a:off x="1402080" y="1897774"/>
            <a:ext cx="8031480" cy="4594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334" y="213360"/>
            <a:ext cx="185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7D -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DARWIN </a:t>
            </a:r>
            <a:br>
              <a:rPr lang="en-US" dirty="0" smtClean="0"/>
            </a:br>
            <a:r>
              <a:rPr lang="en-US" dirty="0" smtClean="0"/>
              <a:t>FATHER OF EVOLUTION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97" y="1924145"/>
            <a:ext cx="5435381" cy="463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63046" r="53009" b="10593"/>
          <a:stretch/>
        </p:blipFill>
        <p:spPr>
          <a:xfrm>
            <a:off x="1110661" y="1924145"/>
            <a:ext cx="2727960" cy="1417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1" t="12090" r="5988" b="10591"/>
          <a:stretch/>
        </p:blipFill>
        <p:spPr>
          <a:xfrm>
            <a:off x="1316994" y="3238500"/>
            <a:ext cx="2090411" cy="3276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0661" y="1851850"/>
            <a:ext cx="1684866" cy="434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243840"/>
            <a:ext cx="2225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7E -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17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ANCESTRY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41120" y="2157984"/>
            <a:ext cx="9009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EXAMPLES THAT DISPLAY COMMON ANCESTRY ARE:</a:t>
            </a:r>
          </a:p>
          <a:p>
            <a:endParaRPr lang="en-US" sz="2400" dirty="0"/>
          </a:p>
          <a:p>
            <a:r>
              <a:rPr lang="en-US" sz="2400" dirty="0" smtClean="0"/>
              <a:t>	* sharing similar DNA (genetic) with other organisms</a:t>
            </a:r>
          </a:p>
          <a:p>
            <a:endParaRPr lang="en-US" sz="2400" dirty="0"/>
          </a:p>
          <a:p>
            <a:r>
              <a:rPr lang="en-US" sz="2400" dirty="0" smtClean="0"/>
              <a:t>	* sharing similar body structures </a:t>
            </a:r>
          </a:p>
          <a:p>
            <a:endParaRPr lang="en-US" sz="2400" dirty="0"/>
          </a:p>
          <a:p>
            <a:r>
              <a:rPr lang="en-US" sz="2400" dirty="0" smtClean="0"/>
              <a:t>	* sharing similar classification groups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70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  <a:latin typeface="Shabby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Shabby" pitchFamily="34" charset="0"/>
              </a:rPr>
              <a:t>Evidence for </a:t>
            </a:r>
            <a:r>
              <a:rPr lang="en-US" sz="2400" dirty="0" smtClean="0">
                <a:solidFill>
                  <a:schemeClr val="tx1"/>
                </a:solidFill>
                <a:latin typeface="Shabby" pitchFamily="34" charset="0"/>
              </a:rPr>
              <a:t>Evolution:</a:t>
            </a:r>
            <a:r>
              <a:rPr lang="en-US" sz="3200" dirty="0">
                <a:solidFill>
                  <a:schemeClr val="tx1"/>
                </a:solidFill>
                <a:latin typeface="Shabby" pitchFamily="34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Shabby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Shabby" pitchFamily="34" charset="0"/>
              </a:rPr>
              <a:t>	</a:t>
            </a:r>
            <a:r>
              <a:rPr lang="en-US" sz="3600" dirty="0">
                <a:solidFill>
                  <a:schemeClr val="tx1"/>
                </a:solidFill>
                <a:latin typeface="Shabby" pitchFamily="34" charset="0"/>
              </a:rPr>
              <a:t>Homologous Structures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33995" y="2298012"/>
            <a:ext cx="8077200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</a:rPr>
              <a:t>Traits that are similar in different species because the species </a:t>
            </a:r>
            <a:r>
              <a:rPr lang="en-US" sz="2800" u="sng" dirty="0">
                <a:solidFill>
                  <a:srgbClr val="FFFFFF"/>
                </a:solidFill>
              </a:rPr>
              <a:t>share a common ancestor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31201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Same structure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different function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800" dirty="0">
              <a:solidFill>
                <a:srgbClr val="F31201"/>
              </a:solidFill>
            </a:endParaRPr>
          </a:p>
        </p:txBody>
      </p:sp>
      <p:pic>
        <p:nvPicPr>
          <p:cNvPr id="26629" name="Picture 8" descr="http://faculty.southwest.tn.edu/rburkett/GB%20-%20L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91" r="8"/>
          <a:stretch/>
        </p:blipFill>
        <p:spPr bwMode="auto">
          <a:xfrm>
            <a:off x="4058044" y="1785707"/>
            <a:ext cx="6511159" cy="47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" y="137160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7A -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4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535</Words>
  <Application>Microsoft Office PowerPoint</Application>
  <PresentationFormat>Widescreen</PresentationFormat>
  <Paragraphs>185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Minnie</vt:lpstr>
      <vt:lpstr>Shabby</vt:lpstr>
      <vt:lpstr>Trebuchet MS</vt:lpstr>
      <vt:lpstr>Verdana</vt:lpstr>
      <vt:lpstr>Wingdings 3</vt:lpstr>
      <vt:lpstr>X-Files</vt:lpstr>
      <vt:lpstr>Facet</vt:lpstr>
      <vt:lpstr>1_Facet</vt:lpstr>
      <vt:lpstr>Chart</vt:lpstr>
      <vt:lpstr>PowerPoint Presentation</vt:lpstr>
      <vt:lpstr>PowerPoint Presentation</vt:lpstr>
      <vt:lpstr>    Evolution </vt:lpstr>
      <vt:lpstr>Endosymbiotic Theory: explains how eukaryotic cells may have evolved from prokaryotic cells. </vt:lpstr>
      <vt:lpstr>NATURAL SELECTION</vt:lpstr>
      <vt:lpstr>EXAMPLE OF NATURAL SELECTION </vt:lpstr>
      <vt:lpstr>CHARLES DARWIN  FATHER OF EVOLUTION</vt:lpstr>
      <vt:lpstr>COMMON ANCESTRY</vt:lpstr>
      <vt:lpstr> Evidence for Evolution:  Homologous Structures</vt:lpstr>
      <vt:lpstr> Evidence for Evolution:  Vestigial Structures</vt:lpstr>
      <vt:lpstr>PowerPoint Presentation</vt:lpstr>
      <vt:lpstr>PowerPoint Presentation</vt:lpstr>
      <vt:lpstr>PowerPoint Presentation</vt:lpstr>
      <vt:lpstr>TYPES OF EVOLUTION</vt:lpstr>
      <vt:lpstr>PowerPoint Presentation</vt:lpstr>
      <vt:lpstr>PowerPoint Presentation</vt:lpstr>
      <vt:lpstr>PowerPoint Presentation</vt:lpstr>
      <vt:lpstr>PowerPoint Presentation</vt:lpstr>
      <vt:lpstr>TAXONOMY OF THE AMERICAN BLACK BEAR</vt:lpstr>
      <vt:lpstr>Comparing organisms taxonomic levels</vt:lpstr>
      <vt:lpstr>PowerPoint Presentation</vt:lpstr>
      <vt:lpstr>CLADOGRAM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Dahlia Sanchez</dc:creator>
  <cp:lastModifiedBy>Dahlia Sanchez</cp:lastModifiedBy>
  <cp:revision>38</cp:revision>
  <cp:lastPrinted>2017-11-29T18:50:24Z</cp:lastPrinted>
  <dcterms:created xsi:type="dcterms:W3CDTF">2014-11-19T22:27:24Z</dcterms:created>
  <dcterms:modified xsi:type="dcterms:W3CDTF">2018-11-28T22:54:25Z</dcterms:modified>
</cp:coreProperties>
</file>