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18" r:id="rId1"/>
  </p:sldMasterIdLst>
  <p:sldIdLst>
    <p:sldId id="256" r:id="rId2"/>
    <p:sldId id="280" r:id="rId3"/>
    <p:sldId id="258" r:id="rId4"/>
    <p:sldId id="257" r:id="rId5"/>
    <p:sldId id="259" r:id="rId6"/>
    <p:sldId id="261" r:id="rId7"/>
    <p:sldId id="294" r:id="rId8"/>
    <p:sldId id="260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5" r:id="rId22"/>
    <p:sldId id="274" r:id="rId23"/>
    <p:sldId id="289" r:id="rId24"/>
    <p:sldId id="281" r:id="rId25"/>
    <p:sldId id="276" r:id="rId26"/>
    <p:sldId id="277" r:id="rId27"/>
    <p:sldId id="279" r:id="rId28"/>
    <p:sldId id="278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0" r:id="rId37"/>
    <p:sldId id="291" r:id="rId38"/>
    <p:sldId id="292" r:id="rId39"/>
    <p:sldId id="293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3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859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5041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6600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1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3110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6587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6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9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788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7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2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E0BEC-6551-44C0-B65B-E0A12506F6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SHARYLAND PIONEER HIGH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04CB9-C2CC-4044-8B20-AFC57A5899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ORIENTACION PARA SELECION DE CURSOS</a:t>
            </a:r>
          </a:p>
        </p:txBody>
      </p:sp>
    </p:spTree>
    <p:extLst>
      <p:ext uri="{BB962C8B-B14F-4D97-AF65-F5344CB8AC3E}">
        <p14:creationId xmlns:p14="http://schemas.microsoft.com/office/powerpoint/2010/main" val="1926196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DA34-7A42-48E6-9AF0-181FEAEA2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044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SOCIEDAD DE HONOR…………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83AFB-145B-41FC-B072-0345E5A56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75" y="1780673"/>
            <a:ext cx="11518230" cy="4758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 </a:t>
            </a:r>
            <a:r>
              <a:rPr lang="es-ES" sz="2400" u="sng" dirty="0"/>
              <a:t>Parte II: Adquirir puntos adicionales</a:t>
            </a:r>
          </a:p>
          <a:p>
            <a:pPr marL="0" indent="0">
              <a:buNone/>
            </a:pPr>
            <a:r>
              <a:rPr lang="es-ES" sz="2400" dirty="0"/>
              <a:t>Candidatos pueden ganar puntos adicionales de una o  mas formas mencionadas: </a:t>
            </a:r>
          </a:p>
          <a:p>
            <a:pPr marL="0" indent="0">
              <a:buNone/>
            </a:pPr>
            <a:r>
              <a:rPr lang="es-ES" sz="2400" dirty="0"/>
              <a:t>	1.  No perdida de crédito por año = 1 punto / año </a:t>
            </a:r>
          </a:p>
          <a:p>
            <a:pPr marL="0" indent="0">
              <a:buNone/>
            </a:pPr>
            <a:r>
              <a:rPr lang="es-ES" sz="2400" dirty="0"/>
              <a:t>	2. 4 o menos ausencias (faltas) por año = 5 puntos </a:t>
            </a:r>
          </a:p>
          <a:p>
            <a:pPr marL="0" indent="0">
              <a:buNone/>
            </a:pPr>
            <a:r>
              <a:rPr lang="es-ES" sz="2400" dirty="0"/>
              <a:t>	3. No comentarios negativos de maestros = 3 puntos </a:t>
            </a:r>
          </a:p>
          <a:p>
            <a:pPr marL="0" indent="0">
              <a:buNone/>
            </a:pPr>
            <a:r>
              <a:rPr lang="es-ES" sz="2400" dirty="0"/>
              <a:t>		</a:t>
            </a:r>
            <a:r>
              <a:rPr lang="es-ES" sz="1900" dirty="0"/>
              <a:t>A.  Cualquier comentario negativo de maestro elimina la  oportunidad de 3 puntos</a:t>
            </a:r>
            <a:r>
              <a:rPr lang="es-ES" sz="2400" dirty="0"/>
              <a:t>. </a:t>
            </a:r>
          </a:p>
          <a:p>
            <a:pPr marL="0" indent="0">
              <a:buNone/>
            </a:pPr>
            <a:r>
              <a:rPr lang="es-ES" sz="2400" dirty="0"/>
              <a:t>	4. No clases reprobadas por año = 1 punto </a:t>
            </a:r>
          </a:p>
          <a:p>
            <a:pPr marL="0" indent="0">
              <a:buNone/>
            </a:pPr>
            <a:r>
              <a:rPr lang="es-ES" sz="2400" dirty="0"/>
              <a:t>	5. Pasando 4 de 5 examines estatales – Ingles I, Ingles II,  Biología y</a:t>
            </a:r>
          </a:p>
          <a:p>
            <a:pPr marL="0" indent="0">
              <a:buNone/>
            </a:pPr>
            <a:r>
              <a:rPr lang="es-ES" sz="2400" dirty="0"/>
              <a:t>	    Algebra 1 = 1 punto </a:t>
            </a:r>
          </a:p>
        </p:txBody>
      </p:sp>
    </p:spTree>
    <p:extLst>
      <p:ext uri="{BB962C8B-B14F-4D97-AF65-F5344CB8AC3E}">
        <p14:creationId xmlns:p14="http://schemas.microsoft.com/office/powerpoint/2010/main" val="754579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BC9DC-6C27-4264-8D18-8125B79D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36884"/>
            <a:ext cx="10058400" cy="1556084"/>
          </a:xfrm>
        </p:spPr>
        <p:txBody>
          <a:bodyPr>
            <a:normAutofit fontScale="90000"/>
          </a:bodyPr>
          <a:lstStyle/>
          <a:p>
            <a:pPr marL="0" indent="0"/>
            <a:r>
              <a:rPr lang="es-MX" dirty="0">
                <a:solidFill>
                  <a:srgbClr val="FF0000"/>
                </a:solidFill>
              </a:rPr>
              <a:t>APLICACION PARA SOCIEDAD DE HONOR  </a:t>
            </a:r>
            <a:br>
              <a:rPr lang="es-MX" dirty="0">
                <a:solidFill>
                  <a:srgbClr val="FF0000"/>
                </a:solidFill>
              </a:rPr>
            </a:br>
            <a:r>
              <a:rPr lang="es-MX" dirty="0">
                <a:solidFill>
                  <a:srgbClr val="FF0000"/>
                </a:solidFill>
              </a:rPr>
              <a:t>LISTA DE VERIFICACION 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77242-F5BE-448B-98E3-A30A82B60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95" y="1656272"/>
            <a:ext cx="11317857" cy="486484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Forma de Reconocimiento de Padre y Estudiante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Criterio de Selección – Sharyland Pioneer High School National Honor </a:t>
            </a:r>
            <a:r>
              <a:rPr lang="es-ES" dirty="0" err="1"/>
              <a:t>Society</a:t>
            </a:r>
            <a:r>
              <a:rPr lang="es-ES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Pagina de Información Personal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Forma de Posición de Liderazgo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Forma de Servicio a la Comunidad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Forma de Permiso de Tutoría #1 y #2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Forma de Horas de Tutoría #1 y #2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Forma de Infracciones de Disciplina – Estudiantes: Completen la porción superior  solamente. </a:t>
            </a:r>
          </a:p>
          <a:p>
            <a:pPr marL="0" indent="0">
              <a:buNone/>
            </a:pPr>
            <a:r>
              <a:rPr lang="es-ES" b="1" i="1" dirty="0"/>
              <a:t>Asistentes de Directores/ Secretaria de Asistentes de Directores : Entreguen forma completa con la secretaria en la oficina de consejería para la fecha limite. </a:t>
            </a:r>
            <a:r>
              <a:rPr lang="es-ES" i="1" dirty="0"/>
              <a:t> </a:t>
            </a:r>
            <a:endParaRPr lang="es-ES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Recomendación de los Maestros Forma #1, #2 y #3 – Estudiantes: completen la  porción superior solamente para entregar a los maestros.  </a:t>
            </a:r>
          </a:p>
          <a:p>
            <a:pPr marL="0" indent="0">
              <a:buNone/>
            </a:pPr>
            <a:r>
              <a:rPr lang="es-ES" b="1" i="1" dirty="0"/>
              <a:t>Maestros: Entreguen la forma de recomendación completa a la secretaria en la oficina de consejería para la fecha limite.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1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3275F-6B2A-4B5B-B298-5293EEDE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072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GPA (PROMEDIO)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7F942-7F54-43BB-92AA-1676C42C3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91915"/>
            <a:ext cx="10487971" cy="5085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800" dirty="0"/>
              <a:t>Solo las clases de materia de núcleo(core) son calculadas en el  promedio de grados….. </a:t>
            </a:r>
          </a:p>
          <a:p>
            <a:pPr marL="0" indent="0">
              <a:buNone/>
            </a:pPr>
            <a:r>
              <a:rPr lang="es-ES" sz="2800" dirty="0"/>
              <a:t>			</a:t>
            </a:r>
            <a:r>
              <a:rPr lang="es-ES" sz="2800" dirty="0">
                <a:solidFill>
                  <a:srgbClr val="FF0000"/>
                </a:solidFill>
              </a:rPr>
              <a:t>	Ingles </a:t>
            </a:r>
          </a:p>
          <a:p>
            <a:pPr marL="0" indent="0">
              <a:buNone/>
            </a:pPr>
            <a:r>
              <a:rPr lang="es-ES" sz="2800" dirty="0">
                <a:solidFill>
                  <a:srgbClr val="FF0000"/>
                </a:solidFill>
              </a:rPr>
              <a:t>				Matemáticas </a:t>
            </a:r>
          </a:p>
          <a:p>
            <a:pPr marL="0" indent="0">
              <a:buNone/>
            </a:pPr>
            <a:r>
              <a:rPr lang="es-ES" sz="2800" dirty="0">
                <a:solidFill>
                  <a:srgbClr val="FF0000"/>
                </a:solidFill>
              </a:rPr>
              <a:t>				Ciencias (naturales) </a:t>
            </a:r>
          </a:p>
          <a:p>
            <a:pPr marL="0" indent="0">
              <a:buNone/>
            </a:pPr>
            <a:r>
              <a:rPr lang="es-ES" sz="2800" dirty="0">
                <a:solidFill>
                  <a:srgbClr val="FF0000"/>
                </a:solidFill>
              </a:rPr>
              <a:t>				Ciencias Sociales (políticas) </a:t>
            </a:r>
          </a:p>
          <a:p>
            <a:pPr marL="0" indent="0">
              <a:buNone/>
            </a:pPr>
            <a:endParaRPr lang="es-E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sz="2800" dirty="0"/>
              <a:t>Cursos tomados en la secundaria, escuela de verano, PLATO, AEP,  Crédito por Examen o tomados en programas fuera de la escuela  no son calculados en el promedio.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958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7C1C-861E-4B9C-8509-68945B1CD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713" y="681789"/>
            <a:ext cx="8596668" cy="93044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NIVELES DE CURSOS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DDA9F-2502-4A25-A584-27DF1A71A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1" y="1989222"/>
            <a:ext cx="11129655" cy="3721768"/>
          </a:xfrm>
        </p:spPr>
        <p:txBody>
          <a:bodyPr/>
          <a:lstStyle/>
          <a:p>
            <a:pPr marL="0" indent="0">
              <a:buNone/>
            </a:pPr>
            <a:r>
              <a:rPr lang="es-ES" sz="3200" dirty="0"/>
              <a:t>	</a:t>
            </a:r>
            <a:r>
              <a:rPr lang="es-ES" sz="3600" dirty="0"/>
              <a:t>CP 				Preparación Colegio </a:t>
            </a:r>
          </a:p>
          <a:p>
            <a:pPr marL="0" indent="0">
              <a:buNone/>
            </a:pPr>
            <a:r>
              <a:rPr lang="es-ES" sz="3600" dirty="0"/>
              <a:t>	</a:t>
            </a:r>
            <a:r>
              <a:rPr lang="es-ES" sz="3600" dirty="0">
                <a:solidFill>
                  <a:srgbClr val="FF0000"/>
                </a:solidFill>
              </a:rPr>
              <a:t>Pre-AP			Pre-Colocación Avanzada </a:t>
            </a:r>
          </a:p>
          <a:p>
            <a:pPr marL="0" indent="0">
              <a:buNone/>
            </a:pPr>
            <a:r>
              <a:rPr lang="es-ES" sz="3600" dirty="0"/>
              <a:t>	H 				Honores </a:t>
            </a:r>
          </a:p>
          <a:p>
            <a:pPr marL="0" indent="0">
              <a:buNone/>
            </a:pPr>
            <a:r>
              <a:rPr lang="es-ES" sz="3600" dirty="0"/>
              <a:t>	</a:t>
            </a:r>
            <a:r>
              <a:rPr lang="es-ES" sz="3600" dirty="0">
                <a:solidFill>
                  <a:srgbClr val="FF0000"/>
                </a:solidFill>
              </a:rPr>
              <a:t>DC 				Crédito Dúo </a:t>
            </a:r>
          </a:p>
          <a:p>
            <a:pPr marL="0" indent="0">
              <a:buNone/>
            </a:pPr>
            <a:r>
              <a:rPr lang="es-ES" sz="3600" dirty="0"/>
              <a:t>	</a:t>
            </a:r>
            <a:r>
              <a:rPr lang="es-ES" sz="3600" dirty="0">
                <a:solidFill>
                  <a:schemeClr val="tx1"/>
                </a:solidFill>
              </a:rPr>
              <a:t>AP </a:t>
            </a:r>
            <a:r>
              <a:rPr lang="es-ES" sz="3600" dirty="0"/>
              <a:t>				Colocación Avanzada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1747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2;p29">
            <a:extLst>
              <a:ext uri="{FF2B5EF4-FFF2-40B4-BE49-F238E27FC236}">
                <a16:creationId xmlns:a16="http://schemas.microsoft.com/office/drawing/2014/main" id="{457B4A2A-7951-4936-9F99-6A7B79B7EB32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44379" y="433137"/>
            <a:ext cx="11694695" cy="6095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783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31A6F-1226-48CA-A3D8-EA3BFA93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25" y="484632"/>
            <a:ext cx="10915223" cy="160934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RECORDATORIOS IMPORTANTES SOBRE CURSOS AVANZADOS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83EA5-BB62-486E-BA0C-01AA23CE2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67" y="1811547"/>
            <a:ext cx="11197087" cy="48480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>
                <a:solidFill>
                  <a:srgbClr val="FF0000"/>
                </a:solidFill>
              </a:rPr>
              <a:t>Pre-AP, Crédito Dúo, AP curos de Ingles, </a:t>
            </a:r>
            <a:r>
              <a:rPr lang="es-ES" sz="2400" dirty="0"/>
              <a:t>normalmente tienen lecturas requeridas en el verano antes de empezar la escuela. </a:t>
            </a:r>
          </a:p>
          <a:p>
            <a:pPr marL="0" indent="0">
              <a:buNone/>
            </a:pPr>
            <a:endParaRPr lang="es-E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sz="2400" dirty="0">
                <a:solidFill>
                  <a:srgbClr val="FF0000"/>
                </a:solidFill>
              </a:rPr>
              <a:t>Clases AP, incluyendo Matemáticas, Ciencias Políticas, Ciencias Naturales y Lenguas Extranjeras</a:t>
            </a:r>
            <a:r>
              <a:rPr lang="es-ES" sz="2400" dirty="0"/>
              <a:t> pueden que tengan lecturas requeridas en el verano antes de empezar la escuela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Pre-AP and AP clases tienen un contrato, detallando el nivel de requerimientos y criterio de salida, que debe ser firmado al principio del curso.  </a:t>
            </a:r>
          </a:p>
          <a:p>
            <a:pPr marL="0" indent="0">
              <a:buNone/>
            </a:pPr>
            <a:endParaRPr lang="es-E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i="1" dirty="0">
                <a:solidFill>
                  <a:srgbClr val="FF0000"/>
                </a:solidFill>
              </a:rPr>
              <a:t>Para información adicional sobre las lecturas requeridas en el verano visiten la pagina de la escuela </a:t>
            </a:r>
            <a:r>
              <a:rPr lang="es-ES" i="1" dirty="0"/>
              <a:t>Sharyland Pioneer High School</a:t>
            </a:r>
            <a:r>
              <a:rPr lang="es-ES" i="1" dirty="0">
                <a:solidFill>
                  <a:srgbClr val="FF0000"/>
                </a:solidFill>
              </a:rPr>
              <a:t>, bajo la lengüeta Academia</a:t>
            </a:r>
            <a:r>
              <a:rPr lang="es-ES" sz="2400" i="1" dirty="0">
                <a:solidFill>
                  <a:srgbClr val="FF0000"/>
                </a:solidFill>
              </a:rPr>
              <a:t>.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4" name="Google Shape;199;p30" descr="C:\Users\Trisha Q. Guerrero\AppData\Local\Microsoft\Windows\Temporary Internet Files\Content.IE5\KFM7Y7RS\MC900151699[1].wmf">
            <a:extLst>
              <a:ext uri="{FF2B5EF4-FFF2-40B4-BE49-F238E27FC236}">
                <a16:creationId xmlns:a16="http://schemas.microsoft.com/office/drawing/2014/main" id="{2378AA78-CB36-4A39-8D99-D0CE13C7515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4198" y="595522"/>
            <a:ext cx="1308100" cy="1216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067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022DB-6934-4BD3-B5E0-817967939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PROGRAMAS DE GRADUACIÓN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90A78-B3CB-4A39-9649-10D2A2F55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21" y="1621766"/>
            <a:ext cx="11300604" cy="4751602"/>
          </a:xfrm>
        </p:spPr>
        <p:txBody>
          <a:bodyPr>
            <a:normAutofit/>
          </a:bodyPr>
          <a:lstStyle/>
          <a:p>
            <a:r>
              <a:rPr lang="es-ES" sz="3200" dirty="0"/>
              <a:t>Empezando con el año escolar 2014-2015, el estado adopto un  Nuevo programa de graduación conocido como  </a:t>
            </a:r>
            <a:r>
              <a:rPr lang="es-ES" sz="3200" dirty="0">
                <a:solidFill>
                  <a:srgbClr val="FF0000"/>
                </a:solidFill>
              </a:rPr>
              <a:t>El Programa de Fundación de la Preparatoria. </a:t>
            </a:r>
          </a:p>
          <a:p>
            <a:pPr marL="548640" lvl="2" indent="0">
              <a:buNone/>
            </a:pPr>
            <a:endParaRPr lang="es-E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sz="3200" dirty="0"/>
              <a:t>▪ El programa consiste de </a:t>
            </a:r>
            <a:r>
              <a:rPr lang="es-ES" sz="3200" dirty="0">
                <a:solidFill>
                  <a:srgbClr val="FF0000"/>
                </a:solidFill>
              </a:rPr>
              <a:t>22</a:t>
            </a:r>
            <a:r>
              <a:rPr lang="es-ES" sz="3200" dirty="0"/>
              <a:t> créditos con la oportunidad de  obtener 4 créditos adicionales ( para un total de </a:t>
            </a:r>
            <a:r>
              <a:rPr lang="es-ES" sz="3200" dirty="0">
                <a:solidFill>
                  <a:srgbClr val="FF0000"/>
                </a:solidFill>
              </a:rPr>
              <a:t>26</a:t>
            </a:r>
            <a:r>
              <a:rPr lang="es-ES" sz="3200" dirty="0"/>
              <a:t> créditos) en  un campo de taller.  En adición el estudiante puede obtener el reconocimiento  llamado </a:t>
            </a:r>
            <a:r>
              <a:rPr lang="es-ES" sz="3200" dirty="0">
                <a:solidFill>
                  <a:srgbClr val="FF0000"/>
                </a:solidFill>
              </a:rPr>
              <a:t>Nivel de Logro Distinguido </a:t>
            </a:r>
            <a:r>
              <a:rPr lang="es-ES" sz="3200" dirty="0"/>
              <a:t>así como el de  </a:t>
            </a:r>
            <a:r>
              <a:rPr lang="es-ES" sz="3200" dirty="0">
                <a:solidFill>
                  <a:srgbClr val="FF0000"/>
                </a:solidFill>
              </a:rPr>
              <a:t>Rendimiento Excepcional.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70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D34C9-7076-428F-93AE-86630C91B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5541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REQUISITOS DE </a:t>
            </a:r>
            <a:r>
              <a:rPr lang="es-MX" dirty="0">
                <a:solidFill>
                  <a:srgbClr val="FF0000"/>
                </a:solidFill>
              </a:rPr>
              <a:t>Graduación DEL ESTADO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BA7198-08B1-400D-895A-367287B14045}"/>
              </a:ext>
            </a:extLst>
          </p:cNvPr>
          <p:cNvSpPr/>
          <p:nvPr/>
        </p:nvSpPr>
        <p:spPr>
          <a:xfrm>
            <a:off x="1069848" y="1491916"/>
            <a:ext cx="10234863" cy="149191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12733B-8203-4530-B5D1-501D85A7A950}"/>
              </a:ext>
            </a:extLst>
          </p:cNvPr>
          <p:cNvSpPr/>
          <p:nvPr/>
        </p:nvSpPr>
        <p:spPr>
          <a:xfrm>
            <a:off x="1315452" y="1651272"/>
            <a:ext cx="99300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rgbClr val="000000"/>
                </a:solidFill>
                <a:latin typeface="Verdana" panose="020B0604030504040204" pitchFamily="34" charset="0"/>
              </a:rPr>
              <a:t>Fundación para Prepa</a:t>
            </a:r>
          </a:p>
          <a:p>
            <a:pPr algn="ctr"/>
            <a:r>
              <a:rPr lang="es-ES" sz="3200" b="1" dirty="0">
                <a:solidFill>
                  <a:srgbClr val="000000"/>
                </a:solidFill>
                <a:latin typeface="Verdana" panose="020B0604030504040204" pitchFamily="34" charset="0"/>
              </a:rPr>
              <a:t>Sin Respaldo </a:t>
            </a:r>
            <a:r>
              <a:rPr lang="es-ES" sz="3200" dirty="0">
                <a:solidFill>
                  <a:srgbClr val="000000"/>
                </a:solidFill>
                <a:latin typeface="Verdana" panose="020B0604030504040204" pitchFamily="34" charset="0"/>
              </a:rPr>
              <a:t>(Taller) 22 créditos </a:t>
            </a:r>
            <a:endParaRPr lang="en-US" sz="32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D4B78B-E735-433C-B03D-69125A21BCC9}"/>
              </a:ext>
            </a:extLst>
          </p:cNvPr>
          <p:cNvSpPr/>
          <p:nvPr/>
        </p:nvSpPr>
        <p:spPr>
          <a:xfrm>
            <a:off x="1069848" y="3123135"/>
            <a:ext cx="10234863" cy="149191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C93B67-6396-4A0C-9527-73E025B86E9A}"/>
              </a:ext>
            </a:extLst>
          </p:cNvPr>
          <p:cNvSpPr/>
          <p:nvPr/>
        </p:nvSpPr>
        <p:spPr>
          <a:xfrm>
            <a:off x="1315452" y="3330484"/>
            <a:ext cx="99300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rgbClr val="000000"/>
                </a:solidFill>
                <a:latin typeface="Verdana" panose="020B0604030504040204" pitchFamily="34" charset="0"/>
              </a:rPr>
              <a:t>Fundación para Prepa </a:t>
            </a:r>
          </a:p>
          <a:p>
            <a:pPr algn="ctr"/>
            <a:r>
              <a:rPr lang="es-ES" sz="3200" b="1" dirty="0">
                <a:solidFill>
                  <a:srgbClr val="000000"/>
                </a:solidFill>
                <a:latin typeface="Verdana" panose="020B0604030504040204" pitchFamily="34" charset="0"/>
              </a:rPr>
              <a:t>Con Respaldo </a:t>
            </a:r>
            <a:r>
              <a:rPr lang="es-ES" sz="3200" dirty="0">
                <a:solidFill>
                  <a:srgbClr val="000000"/>
                </a:solidFill>
                <a:latin typeface="Verdana" panose="020B0604030504040204" pitchFamily="34" charset="0"/>
              </a:rPr>
              <a:t>(Taller) 26 créditos </a:t>
            </a:r>
            <a:endParaRPr lang="en-US" sz="32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4D0E10E-7813-4C98-9EBA-67D4BE8A81FA}"/>
              </a:ext>
            </a:extLst>
          </p:cNvPr>
          <p:cNvSpPr/>
          <p:nvPr/>
        </p:nvSpPr>
        <p:spPr>
          <a:xfrm>
            <a:off x="1069848" y="4881451"/>
            <a:ext cx="10175668" cy="1695811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1B9C38-6508-40CD-9031-E0EBA4326D78}"/>
              </a:ext>
            </a:extLst>
          </p:cNvPr>
          <p:cNvSpPr/>
          <p:nvPr/>
        </p:nvSpPr>
        <p:spPr>
          <a:xfrm>
            <a:off x="1256257" y="4881452"/>
            <a:ext cx="9930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rgbClr val="000000"/>
                </a:solidFill>
                <a:latin typeface="Verdana" panose="020B0604030504040204" pitchFamily="34" charset="0"/>
              </a:rPr>
              <a:t>Fundación para Prepa</a:t>
            </a:r>
          </a:p>
          <a:p>
            <a:pPr algn="ctr"/>
            <a:r>
              <a:rPr lang="es-ES" sz="3200" b="1" dirty="0">
                <a:solidFill>
                  <a:srgbClr val="000000"/>
                </a:solidFill>
                <a:latin typeface="Verdana" panose="020B0604030504040204" pitchFamily="34" charset="0"/>
              </a:rPr>
              <a:t>Nivel de Logro Distinguido</a:t>
            </a:r>
            <a:r>
              <a:rPr lang="es-ES" sz="3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 algn="ctr"/>
            <a:r>
              <a:rPr lang="es-ES" sz="3200" dirty="0">
                <a:solidFill>
                  <a:srgbClr val="000000"/>
                </a:solidFill>
                <a:latin typeface="Verdana" panose="020B0604030504040204" pitchFamily="34" charset="0"/>
              </a:rPr>
              <a:t>Con Respaldo 26 créditos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827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9CFA6-00AF-4814-9AD9-4A04646E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15" y="484632"/>
            <a:ext cx="10834633" cy="1609344"/>
          </a:xfrm>
        </p:spPr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FUNDACIÓN PARA PREPA – SIN respaldo (TALLER) 22 CRÉDITOS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E3FD3-7DC1-43DA-94CA-E5B4FFDE8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21408"/>
            <a:ext cx="10956758" cy="4251960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 </a:t>
            </a:r>
            <a:r>
              <a:rPr lang="es-ES" b="1" dirty="0"/>
              <a:t>Ingles – </a:t>
            </a:r>
            <a:r>
              <a:rPr lang="es-ES" b="1" dirty="0">
                <a:solidFill>
                  <a:srgbClr val="FF0000"/>
                </a:solidFill>
              </a:rPr>
              <a:t>4 créditos  </a:t>
            </a:r>
            <a:endParaRPr lang="es-E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dirty="0"/>
              <a:t>	(Ingles I, Ingles II, Ingles III, y un curso Avanzado)  </a:t>
            </a:r>
          </a:p>
          <a:p>
            <a:r>
              <a:rPr lang="es-ES" b="1" dirty="0"/>
              <a:t>Matemáticas – </a:t>
            </a:r>
            <a:r>
              <a:rPr lang="es-ES" b="1" dirty="0">
                <a:solidFill>
                  <a:srgbClr val="FF0000"/>
                </a:solidFill>
              </a:rPr>
              <a:t>3 créditos</a:t>
            </a:r>
            <a:r>
              <a:rPr lang="es-ES" b="1" dirty="0"/>
              <a:t>  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(Algebra I, Geometría, y un curso Avanzado)  </a:t>
            </a:r>
          </a:p>
          <a:p>
            <a:r>
              <a:rPr lang="es-ES" b="1" dirty="0"/>
              <a:t>Ciencias Naturales – </a:t>
            </a:r>
            <a:r>
              <a:rPr lang="es-ES" b="1" dirty="0">
                <a:solidFill>
                  <a:srgbClr val="FF0000"/>
                </a:solidFill>
              </a:rPr>
              <a:t>3 créditos</a:t>
            </a:r>
            <a:r>
              <a:rPr lang="es-ES" b="1" dirty="0"/>
              <a:t>  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(Biología, y IPC o curso Avanzado y un curso Avanzado)  </a:t>
            </a:r>
          </a:p>
          <a:p>
            <a:r>
              <a:rPr lang="es-ES" b="1" dirty="0"/>
              <a:t>Ciencias Sociales (políticas) – </a:t>
            </a:r>
            <a:r>
              <a:rPr lang="es-ES" b="1" dirty="0">
                <a:solidFill>
                  <a:srgbClr val="FF0000"/>
                </a:solidFill>
              </a:rPr>
              <a:t>3 créditos </a:t>
            </a:r>
            <a:r>
              <a:rPr lang="es-ES" b="1" dirty="0"/>
              <a:t> 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(Historia de EEUU., Gobierno, Economía, Geografía Mundial o Historia Mundial) </a:t>
            </a:r>
          </a:p>
          <a:p>
            <a:r>
              <a:rPr lang="es-ES" b="1" dirty="0"/>
              <a:t>LOTE </a:t>
            </a:r>
          </a:p>
          <a:p>
            <a:pPr marL="0" indent="0">
              <a:buNone/>
            </a:pPr>
            <a:r>
              <a:rPr lang="es-ES" dirty="0"/>
              <a:t>	(Otro Idioma que no es Ingles) - </a:t>
            </a:r>
            <a:r>
              <a:rPr lang="es-ES" b="1" dirty="0">
                <a:solidFill>
                  <a:srgbClr val="FF0000"/>
                </a:solidFill>
              </a:rPr>
              <a:t>2 créditos 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s-ES" b="1" dirty="0"/>
              <a:t>Fine Art – </a:t>
            </a:r>
            <a:r>
              <a:rPr lang="es-ES" b="1" dirty="0">
                <a:solidFill>
                  <a:srgbClr val="FF0000"/>
                </a:solidFill>
              </a:rPr>
              <a:t>1 crédito 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s-ES" b="1" dirty="0"/>
              <a:t>Educación Física – </a:t>
            </a:r>
            <a:r>
              <a:rPr lang="es-ES" b="1" dirty="0">
                <a:solidFill>
                  <a:srgbClr val="FF0000"/>
                </a:solidFill>
              </a:rPr>
              <a:t>1 crédito 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s-ES" b="1" dirty="0"/>
              <a:t>Optativos – </a:t>
            </a:r>
            <a:r>
              <a:rPr lang="es-ES" b="1" dirty="0">
                <a:solidFill>
                  <a:srgbClr val="FF0000"/>
                </a:solidFill>
              </a:rPr>
              <a:t>5 créditos </a:t>
            </a:r>
            <a:r>
              <a:rPr lang="es-ES" dirty="0"/>
              <a:t>(incluido Tecnología Aplicacional – (1) y Oratoria – (.5) 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78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2D64-4EDC-4A81-B973-C785C5BA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45" y="187372"/>
            <a:ext cx="10807406" cy="1211280"/>
          </a:xfrm>
        </p:spPr>
        <p:txBody>
          <a:bodyPr>
            <a:normAutofit fontScale="90000"/>
          </a:bodyPr>
          <a:lstStyle/>
          <a:p>
            <a:r>
              <a:rPr lang="es-MX" sz="4400" dirty="0">
                <a:solidFill>
                  <a:srgbClr val="FF0000"/>
                </a:solidFill>
              </a:rPr>
              <a:t>Programa Fundación de prepa con Respaldo (taller)  </a:t>
            </a:r>
            <a:br>
              <a:rPr lang="es-MX" sz="4400" dirty="0">
                <a:solidFill>
                  <a:srgbClr val="FF0000"/>
                </a:solidFill>
              </a:rPr>
            </a:br>
            <a:r>
              <a:rPr lang="es-MX" sz="4400" dirty="0">
                <a:solidFill>
                  <a:srgbClr val="FF0000"/>
                </a:solidFill>
              </a:rPr>
              <a:t>26 créditos</a:t>
            </a:r>
          </a:p>
        </p:txBody>
      </p:sp>
      <p:sp>
        <p:nvSpPr>
          <p:cNvPr id="4" name="Google Shape;228;p34">
            <a:extLst>
              <a:ext uri="{FF2B5EF4-FFF2-40B4-BE49-F238E27FC236}">
                <a16:creationId xmlns:a16="http://schemas.microsoft.com/office/drawing/2014/main" id="{D497F8F8-D2E3-416D-AA1C-2D2B4F91D8EA}"/>
              </a:ext>
            </a:extLst>
          </p:cNvPr>
          <p:cNvSpPr txBox="1">
            <a:spLocks/>
          </p:cNvSpPr>
          <p:nvPr/>
        </p:nvSpPr>
        <p:spPr>
          <a:xfrm>
            <a:off x="109057" y="1283517"/>
            <a:ext cx="7315200" cy="551156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b="1" dirty="0"/>
              <a:t>Ingles – </a:t>
            </a:r>
            <a:r>
              <a:rPr lang="es-ES" sz="1600" b="1" dirty="0">
                <a:solidFill>
                  <a:srgbClr val="FF0000"/>
                </a:solidFill>
              </a:rPr>
              <a:t>4 créditos</a:t>
            </a:r>
            <a:r>
              <a:rPr lang="es-ES" sz="1600" b="1" dirty="0"/>
              <a:t>  </a:t>
            </a:r>
            <a:endParaRPr lang="es-ES" sz="1600" dirty="0"/>
          </a:p>
          <a:p>
            <a:pPr marL="0" indent="0">
              <a:buNone/>
            </a:pPr>
            <a:r>
              <a:rPr lang="es-ES" sz="1600" dirty="0"/>
              <a:t>      (Ingles I, Ingles II, Ingles III, y *un curso Avanzado)   </a:t>
            </a:r>
          </a:p>
          <a:p>
            <a:pPr marL="0" indent="0">
              <a:buNone/>
            </a:pPr>
            <a:r>
              <a:rPr lang="es-ES" sz="1600" b="1" dirty="0"/>
              <a:t>Matemáticas – </a:t>
            </a:r>
            <a:r>
              <a:rPr lang="es-ES" sz="1600" b="1" dirty="0">
                <a:solidFill>
                  <a:srgbClr val="FF0000"/>
                </a:solidFill>
              </a:rPr>
              <a:t>4 créditos </a:t>
            </a:r>
            <a:r>
              <a:rPr lang="es-ES" sz="1600" b="1" dirty="0"/>
              <a:t> </a:t>
            </a:r>
            <a:endParaRPr lang="es-ES" sz="1600" dirty="0"/>
          </a:p>
          <a:p>
            <a:pPr marL="0" indent="0">
              <a:buNone/>
            </a:pPr>
            <a:r>
              <a:rPr lang="es-ES" sz="1600" dirty="0"/>
              <a:t>      (Algebra I, Geometría, y *2 cursos Avanzados)</a:t>
            </a:r>
          </a:p>
          <a:p>
            <a:pPr marL="0" indent="0">
              <a:buNone/>
            </a:pPr>
            <a:r>
              <a:rPr lang="es-ES" sz="1600" b="1" dirty="0"/>
              <a:t>Ciencias Naturales – </a:t>
            </a:r>
            <a:r>
              <a:rPr lang="es-ES" sz="1600" b="1" dirty="0">
                <a:solidFill>
                  <a:srgbClr val="FF0000"/>
                </a:solidFill>
              </a:rPr>
              <a:t>4 créditos </a:t>
            </a:r>
            <a:r>
              <a:rPr lang="es-ES" sz="1600" b="1" dirty="0"/>
              <a:t> </a:t>
            </a:r>
            <a:endParaRPr lang="es-ES" sz="1600" dirty="0"/>
          </a:p>
          <a:p>
            <a:pPr marL="0" indent="0">
              <a:buNone/>
            </a:pPr>
            <a:r>
              <a:rPr lang="es-ES" sz="1600" dirty="0"/>
              <a:t>      (Biología, IPC y 2 *cursos avanzados)  </a:t>
            </a:r>
          </a:p>
          <a:p>
            <a:pPr marL="0" indent="0">
              <a:buNone/>
            </a:pPr>
            <a:r>
              <a:rPr lang="es-ES" sz="1600" b="1" dirty="0"/>
              <a:t>Ciencias Sociales (políticas) – </a:t>
            </a:r>
            <a:r>
              <a:rPr lang="es-ES" sz="1600" b="1" dirty="0">
                <a:solidFill>
                  <a:srgbClr val="FF0000"/>
                </a:solidFill>
              </a:rPr>
              <a:t>3 créditos </a:t>
            </a:r>
            <a:r>
              <a:rPr lang="es-ES" sz="1600" b="1" dirty="0"/>
              <a:t> </a:t>
            </a:r>
            <a:endParaRPr lang="es-ES" sz="1600" dirty="0"/>
          </a:p>
          <a:p>
            <a:pPr marL="0" indent="0">
              <a:buNone/>
            </a:pPr>
            <a:r>
              <a:rPr lang="es-ES" sz="1600" dirty="0"/>
              <a:t>      (Historia de EEUU., Gobierno, Economía, Geografía  Mundial, </a:t>
            </a:r>
          </a:p>
          <a:p>
            <a:pPr marL="0" indent="0">
              <a:buNone/>
            </a:pPr>
            <a:r>
              <a:rPr lang="es-ES" sz="1600" dirty="0"/>
              <a:t>       Historia Mundial)  </a:t>
            </a:r>
          </a:p>
          <a:p>
            <a:pPr marL="0" indent="0">
              <a:buNone/>
            </a:pPr>
            <a:r>
              <a:rPr lang="es-ES" sz="1600" b="1" dirty="0"/>
              <a:t>LOTE </a:t>
            </a:r>
          </a:p>
          <a:p>
            <a:pPr marL="0" indent="0">
              <a:buNone/>
            </a:pPr>
            <a:r>
              <a:rPr lang="es-ES" sz="1600" dirty="0"/>
              <a:t>(Otro Idioma que no es Ingles) - </a:t>
            </a:r>
            <a:r>
              <a:rPr lang="es-ES" sz="1600" b="1" dirty="0">
                <a:solidFill>
                  <a:srgbClr val="FF0000"/>
                </a:solidFill>
              </a:rPr>
              <a:t>2 créditos </a:t>
            </a:r>
          </a:p>
          <a:p>
            <a:pPr marL="0" indent="0">
              <a:buNone/>
            </a:pPr>
            <a:r>
              <a:rPr lang="es-ES" sz="1600" b="1" dirty="0"/>
              <a:t>Bellas Artes - </a:t>
            </a:r>
            <a:r>
              <a:rPr lang="es-ES" sz="1600" b="1" dirty="0">
                <a:solidFill>
                  <a:srgbClr val="FF0000"/>
                </a:solidFill>
              </a:rPr>
              <a:t>1 crédito </a:t>
            </a:r>
            <a:endParaRPr lang="es-E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sz="1600" b="1" dirty="0"/>
              <a:t>Educación Física – </a:t>
            </a:r>
            <a:r>
              <a:rPr lang="es-ES" sz="1600" b="1" dirty="0">
                <a:solidFill>
                  <a:srgbClr val="FF0000"/>
                </a:solidFill>
              </a:rPr>
              <a:t>1 crédito</a:t>
            </a:r>
            <a:r>
              <a:rPr lang="es-ES" sz="1600" b="1" dirty="0"/>
              <a:t>  </a:t>
            </a:r>
            <a:endParaRPr lang="es-ES" sz="1600" dirty="0"/>
          </a:p>
          <a:p>
            <a:pPr marL="0" indent="0">
              <a:buNone/>
            </a:pPr>
            <a:r>
              <a:rPr lang="es-ES" sz="1600" b="1" dirty="0"/>
              <a:t>Optativos – </a:t>
            </a:r>
            <a:r>
              <a:rPr lang="es-ES" sz="1600" b="1" dirty="0">
                <a:solidFill>
                  <a:srgbClr val="FF0000"/>
                </a:solidFill>
              </a:rPr>
              <a:t>7 créditos </a:t>
            </a:r>
            <a:r>
              <a:rPr lang="es-ES" sz="1600" b="1" dirty="0"/>
              <a:t>(incluyendo 1 crédito de  tecnología y ½ oratoria) </a:t>
            </a:r>
            <a:endParaRPr lang="en-US" sz="1600" dirty="0"/>
          </a:p>
          <a:p>
            <a:pPr marL="469900" indent="-393700">
              <a:spcBef>
                <a:spcPts val="240"/>
              </a:spcBef>
              <a:buClr>
                <a:schemeClr val="accent2"/>
              </a:buClr>
              <a:buSzPts val="1200"/>
              <a:buFont typeface="Noto Sans Symbols"/>
              <a:buNone/>
            </a:pPr>
            <a:endParaRPr lang="en-US"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Google Shape;229;p34">
            <a:extLst>
              <a:ext uri="{FF2B5EF4-FFF2-40B4-BE49-F238E27FC236}">
                <a16:creationId xmlns:a16="http://schemas.microsoft.com/office/drawing/2014/main" id="{854357B1-28A8-42A7-AEC8-D5ADBDF8EC70}"/>
              </a:ext>
            </a:extLst>
          </p:cNvPr>
          <p:cNvSpPr txBox="1"/>
          <p:nvPr/>
        </p:nvSpPr>
        <p:spPr>
          <a:xfrm>
            <a:off x="7620000" y="1281209"/>
            <a:ext cx="4221539" cy="246867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MX" sz="2400" dirty="0">
                <a:solidFill>
                  <a:srgbClr val="FF0000"/>
                </a:solidFill>
              </a:rPr>
              <a:t>Respaldos (taller)</a:t>
            </a:r>
          </a:p>
          <a:p>
            <a:endParaRPr lang="es-MX" sz="2400" dirty="0">
              <a:solidFill>
                <a:srgbClr val="FF0000"/>
              </a:solidFill>
            </a:endParaRPr>
          </a:p>
          <a:p>
            <a:r>
              <a:rPr lang="es-MX" dirty="0"/>
              <a:t>1 Arte y Humanidades </a:t>
            </a:r>
          </a:p>
          <a:p>
            <a:r>
              <a:rPr lang="es-MX" dirty="0"/>
              <a:t>2 Negocios e Industria </a:t>
            </a:r>
          </a:p>
          <a:p>
            <a:r>
              <a:rPr lang="es-MX" dirty="0"/>
              <a:t>3 Servicio Publico </a:t>
            </a:r>
            <a:endParaRPr lang="es-MX" sz="1200" dirty="0"/>
          </a:p>
          <a:p>
            <a:r>
              <a:rPr lang="es-MX" dirty="0"/>
              <a:t>4 STEM (CTIM)</a:t>
            </a:r>
          </a:p>
          <a:p>
            <a:r>
              <a:rPr lang="es-MX" dirty="0"/>
              <a:t>5 Estudios Multidisciplinarios</a:t>
            </a:r>
            <a:br>
              <a:rPr lang="en-US" sz="1200" dirty="0"/>
            </a:br>
            <a:endParaRPr sz="12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" name="Google Shape;226;p34">
            <a:extLst>
              <a:ext uri="{FF2B5EF4-FFF2-40B4-BE49-F238E27FC236}">
                <a16:creationId xmlns:a16="http://schemas.microsoft.com/office/drawing/2014/main" id="{66E0D7F1-D295-43EB-B216-9738C09279E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4075" y="1281208"/>
            <a:ext cx="1535112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30;p34">
            <a:extLst>
              <a:ext uri="{FF2B5EF4-FFF2-40B4-BE49-F238E27FC236}">
                <a16:creationId xmlns:a16="http://schemas.microsoft.com/office/drawing/2014/main" id="{C37A35C8-D6F9-4D1F-BF8D-FE9E2A1ECE43}"/>
              </a:ext>
            </a:extLst>
          </p:cNvPr>
          <p:cNvSpPr txBox="1"/>
          <p:nvPr/>
        </p:nvSpPr>
        <p:spPr>
          <a:xfrm>
            <a:off x="7620000" y="3889519"/>
            <a:ext cx="4251157" cy="282709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endParaRPr sz="1200" b="1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r>
              <a:rPr lang="es-ES" sz="1600" b="1" dirty="0"/>
              <a:t>Un estudiante puede recibir el </a:t>
            </a:r>
            <a:r>
              <a:rPr lang="es-ES" sz="1600" b="1" dirty="0">
                <a:solidFill>
                  <a:srgbClr val="FF0000"/>
                </a:solidFill>
              </a:rPr>
              <a:t>Nivel de Logro  Distinguido </a:t>
            </a:r>
            <a:r>
              <a:rPr lang="es-ES" sz="1600" b="1" dirty="0"/>
              <a:t>al completar:</a:t>
            </a:r>
          </a:p>
          <a:p>
            <a:r>
              <a:rPr lang="es-ES" sz="1600" b="1" dirty="0"/>
              <a:t> </a:t>
            </a:r>
            <a:endParaRPr lang="es-ES" sz="1600" dirty="0"/>
          </a:p>
          <a:p>
            <a:r>
              <a:rPr lang="es-ES" dirty="0"/>
              <a:t>• </a:t>
            </a:r>
            <a:r>
              <a:rPr lang="es-ES" b="1" dirty="0"/>
              <a:t>Plan de Fundación </a:t>
            </a:r>
            <a:endParaRPr lang="es-ES" sz="1200" dirty="0"/>
          </a:p>
          <a:p>
            <a:r>
              <a:rPr lang="es-ES" dirty="0"/>
              <a:t>• Los requisitos de por lo menos un</a:t>
            </a:r>
          </a:p>
          <a:p>
            <a:r>
              <a:rPr lang="es-ES" dirty="0"/>
              <a:t>	 respaldo (taller) </a:t>
            </a:r>
            <a:endParaRPr lang="es-ES" sz="1200" dirty="0"/>
          </a:p>
          <a:p>
            <a:r>
              <a:rPr lang="es-ES" dirty="0"/>
              <a:t>• </a:t>
            </a:r>
            <a:r>
              <a:rPr lang="es-ES" b="1" dirty="0"/>
              <a:t>4 </a:t>
            </a:r>
            <a:r>
              <a:rPr lang="es-ES" dirty="0"/>
              <a:t>créditos en Matemáticas incluye</a:t>
            </a:r>
          </a:p>
          <a:p>
            <a:r>
              <a:rPr lang="es-ES" dirty="0"/>
              <a:t>      </a:t>
            </a:r>
            <a:r>
              <a:rPr lang="es-ES" b="1" dirty="0">
                <a:solidFill>
                  <a:srgbClr val="FF0000"/>
                </a:solidFill>
              </a:rPr>
              <a:t>Algebra II </a:t>
            </a:r>
          </a:p>
          <a:p>
            <a:r>
              <a:rPr lang="es-ES" dirty="0"/>
              <a:t>• </a:t>
            </a:r>
            <a:r>
              <a:rPr lang="es-ES" b="1" dirty="0"/>
              <a:t>4 </a:t>
            </a:r>
            <a:r>
              <a:rPr lang="es-ES" dirty="0"/>
              <a:t>créditos in ciencia naturales</a:t>
            </a:r>
            <a:endParaRPr sz="1200" b="1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4994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E6D5-03DC-41DF-AD95-D3C87F540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650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HORARIO AVANZADO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4DED3-0010-4920-BF22-87597E8CD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9680"/>
            <a:ext cx="11188461" cy="53926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b="1" i="1" dirty="0"/>
              <a:t>¿</a:t>
            </a:r>
            <a:r>
              <a:rPr lang="es-ES" sz="1900" b="1" i="1" dirty="0"/>
              <a:t>Qué es horario de “Block”? </a:t>
            </a:r>
            <a:endParaRPr lang="es-ES" sz="1900" dirty="0"/>
          </a:p>
          <a:p>
            <a:pPr marL="457200" lvl="1" indent="0" fontAlgn="base">
              <a:buNone/>
            </a:pPr>
            <a:r>
              <a:rPr lang="es-ES" sz="1900" dirty="0"/>
              <a:t>“Block” es un cambio en el horario diario.  El horario será presentado en una forma diferente en el tiempo utilizado el cual será menos estresante y mas productivo para el estudiante.  El horario “Block” le ayudara al estudiante a estudiar la materia mas a fondo.</a:t>
            </a:r>
          </a:p>
          <a:p>
            <a:pPr marL="0" indent="0" fontAlgn="base">
              <a:buNone/>
            </a:pPr>
            <a:br>
              <a:rPr lang="es-ES" sz="1900" dirty="0"/>
            </a:br>
            <a:r>
              <a:rPr lang="es-ES" sz="1900" b="1" i="1" dirty="0"/>
              <a:t>¿Como es el horario “block” diferente del horario de ahora?</a:t>
            </a:r>
          </a:p>
          <a:p>
            <a:pPr marL="457200" lvl="1" indent="0" fontAlgn="base">
              <a:buNone/>
            </a:pPr>
            <a:r>
              <a:rPr lang="es-ES" sz="1900" dirty="0"/>
              <a:t>El horario diario consistirá de cuatro (4) noventa (90) minutos por clase y una de (50) minutos.</a:t>
            </a:r>
          </a:p>
          <a:p>
            <a:pPr marL="0" indent="0" fontAlgn="base">
              <a:buNone/>
            </a:pPr>
            <a:br>
              <a:rPr lang="es-ES" sz="1900" dirty="0"/>
            </a:br>
            <a:r>
              <a:rPr lang="es-ES" sz="1900" b="1" i="1" dirty="0"/>
              <a:t>¿Cuanto tiempo tendrán los estudiantes para cambiar de clases?</a:t>
            </a:r>
          </a:p>
          <a:p>
            <a:pPr marL="457200" lvl="1" indent="0" fontAlgn="base">
              <a:buNone/>
            </a:pPr>
            <a:r>
              <a:rPr lang="es-ES" sz="1900" dirty="0"/>
              <a:t>Los estudiantes tendrán ocho segmentos de (7) minutos .</a:t>
            </a:r>
          </a:p>
          <a:p>
            <a:pPr marL="0" indent="0" fontAlgn="base">
              <a:buNone/>
            </a:pPr>
            <a:br>
              <a:rPr lang="es-ES" sz="1900" dirty="0"/>
            </a:br>
            <a:r>
              <a:rPr lang="es-ES" sz="1900" b="1" i="1" dirty="0"/>
              <a:t>¿Cuantos créditos voy a tener al final del año?</a:t>
            </a:r>
          </a:p>
          <a:p>
            <a:pPr marL="457200" lvl="1" indent="0" fontAlgn="base">
              <a:buNone/>
            </a:pPr>
            <a:r>
              <a:rPr lang="es-ES" sz="1900" dirty="0"/>
              <a:t>Estudiantes pueden recibir hasta (9) créditos por año, un total de veinticuatro a treinta y seis (24-36) créditos al finalizar la preparatoria.</a:t>
            </a:r>
          </a:p>
          <a:p>
            <a:pPr marL="0" indent="0" fontAlgn="base">
              <a:buNone/>
            </a:pPr>
            <a:br>
              <a:rPr lang="es-ES" sz="1900" dirty="0"/>
            </a:br>
            <a:r>
              <a:rPr lang="es-ES" sz="1900" b="1" i="1" dirty="0"/>
              <a:t>¿Puedo participar en banda y atletismo los cuatro años?</a:t>
            </a:r>
          </a:p>
          <a:p>
            <a:pPr marL="457200" lvl="1" indent="0" fontAlgn="base">
              <a:buNone/>
            </a:pPr>
            <a:r>
              <a:rPr lang="es-ES" sz="1900" dirty="0"/>
              <a:t>Si….pero deben PASAR LAS CLASES CONSISTENTEMENTE Y TENER BUENA ASISTENCIA</a:t>
            </a:r>
          </a:p>
          <a:p>
            <a:pPr marL="0" indent="0" fontAlgn="base">
              <a:buNone/>
            </a:pPr>
            <a:br>
              <a:rPr lang="es-ES" sz="1900" dirty="0"/>
            </a:br>
            <a:r>
              <a:rPr lang="es-ES" sz="1900" b="1" i="1" dirty="0"/>
              <a:t>¿Puedo participar en los dos al mismo tiempo?</a:t>
            </a:r>
          </a:p>
          <a:p>
            <a:pPr marL="0" indent="0">
              <a:buNone/>
            </a:pPr>
            <a:r>
              <a:rPr lang="es-ES" sz="1900" b="1" i="1" dirty="0"/>
              <a:t>        </a:t>
            </a:r>
            <a:r>
              <a:rPr lang="es-ES" sz="1900" dirty="0"/>
              <a:t>Si</a:t>
            </a:r>
            <a:r>
              <a:rPr lang="es-ES" sz="1900" i="1" dirty="0"/>
              <a:t>...</a:t>
            </a:r>
            <a:r>
              <a:rPr lang="es-ES" sz="1900" dirty="0"/>
              <a:t> pero deben PASAR LAS CLASES CONSISTENTEMENTE Y TENER BUENA ASISTENCIA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87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8D3EE-5B2C-4114-91A3-A060B5B57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75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RENDIMIENTO EXCEPCIONAL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84448-AF77-4E22-8E73-17D7D35E9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21" y="1652337"/>
            <a:ext cx="11327541" cy="45198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b="1" dirty="0"/>
              <a:t>Opción A: Crédito Doble </a:t>
            </a:r>
            <a:endParaRPr lang="es-ES" dirty="0"/>
          </a:p>
          <a:p>
            <a:pPr marL="0" indent="0">
              <a:buNone/>
            </a:pPr>
            <a:r>
              <a:rPr lang="es-ES" b="1" dirty="0"/>
              <a:t>Completa uno: </a:t>
            </a:r>
            <a:endParaRPr lang="es-ES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  ≥ 12 horas de cursos académicos universitarios, con grado ≥ 3,0 en una escala  de 4.0 ó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  Un grado de asociado, mientras que en la escuela preparatoria </a:t>
            </a:r>
          </a:p>
          <a:p>
            <a:pPr marL="0" indent="0">
              <a:buNone/>
            </a:pPr>
            <a:r>
              <a:rPr lang="es-ES" b="1" dirty="0"/>
              <a:t>Opción B: Alfabetización Doble y Bilingüismo  </a:t>
            </a:r>
            <a:endParaRPr lang="es-ES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   Todos los requisitos ELA completaron y GPA de ≥80 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   Completar criterios de salida para el programa Bilingüe / ESL y anotó Nivel  Avanzado Alto en TELPAS (para estudiantes ELL solamente)  </a:t>
            </a:r>
          </a:p>
          <a:p>
            <a:pPr marL="0" indent="0">
              <a:buNone/>
            </a:pPr>
            <a:r>
              <a:rPr lang="es-ES" b="1" dirty="0"/>
              <a:t>Elige uno de los siguientes: 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   ≥ 3 créditos en mismo idioma en un LOTE y GPA de ≥80  </a:t>
            </a:r>
          </a:p>
          <a:p>
            <a:pPr marL="0" indent="0">
              <a:buNone/>
            </a:pPr>
            <a:r>
              <a:rPr lang="es-ES" dirty="0"/>
              <a:t>   TEKS competencia para ≥ Nivel IV en un LOTE y GPA de ≥80  </a:t>
            </a:r>
          </a:p>
          <a:p>
            <a:pPr marL="0" indent="0">
              <a:buNone/>
            </a:pPr>
            <a:r>
              <a:rPr lang="es-ES" dirty="0"/>
              <a:t>  ≥ 3 créditos en fundaciones sujetas campos de la zona es un LOTE y GPA de ≥80  ▪ Puntuación ≥ 3 en la AP para un LOTE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61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2232A-DCA1-4F43-AD7B-A5A8FCAAF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8654"/>
            <a:ext cx="10518648" cy="113096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RENDIMIENTO EXCEPCIONAL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1DD02-4ECD-444A-B53B-B405C8621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06904"/>
            <a:ext cx="10518648" cy="56307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b="1" dirty="0"/>
              <a:t>Opción C: (AP) Colocación Avanzada 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	❑ ≥ 3 en un examen de College Board AP </a:t>
            </a:r>
          </a:p>
          <a:p>
            <a:pPr marL="0" indent="0">
              <a:buNone/>
            </a:pPr>
            <a:r>
              <a:rPr lang="es-ES" sz="1800" b="1" dirty="0"/>
              <a:t>Opción D: PSAT, ACT-ASPIRE, SAT, ACT </a:t>
            </a:r>
            <a:endParaRPr lang="es-ES" sz="1800" dirty="0"/>
          </a:p>
          <a:p>
            <a:pPr marL="0" indent="0">
              <a:buNone/>
            </a:pPr>
            <a:r>
              <a:rPr lang="es-ES" sz="1800" b="1" dirty="0"/>
              <a:t>Debe de satisfacer no uno de lo siguiente: 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	❑ La clasificación para un estudioso de elogio o superior (PSAT / NMSQT) </a:t>
            </a:r>
          </a:p>
          <a:p>
            <a:pPr marL="0" indent="0">
              <a:buNone/>
            </a:pPr>
            <a:r>
              <a:rPr lang="es-ES" sz="1800" dirty="0"/>
              <a:t>	❑ El logro de resultados de referencia de preparación universitaria en ≥ 2 exámenes de 	materias sobre  ACT- ASPIRE </a:t>
            </a:r>
          </a:p>
          <a:p>
            <a:pPr marL="0" indent="0">
              <a:buNone/>
            </a:pPr>
            <a:r>
              <a:rPr lang="es-ES" sz="1800" dirty="0"/>
              <a:t>	❑ Ganar puntaje de lectura y matemáticas combinado de ≥1250 en SAT </a:t>
            </a:r>
          </a:p>
          <a:p>
            <a:pPr marL="0" indent="0">
              <a:buNone/>
            </a:pPr>
            <a:r>
              <a:rPr lang="es-ES" sz="1800" dirty="0"/>
              <a:t>	❑ Ganar puntuación compuesta de ACT de 28 (excluyendo el resultado por escrito sub) </a:t>
            </a:r>
          </a:p>
          <a:p>
            <a:pPr marL="0" indent="0">
              <a:buNone/>
            </a:pPr>
            <a:r>
              <a:rPr lang="es-ES" sz="1800" b="1" dirty="0"/>
              <a:t>Opción E: NACIONAL O NEGOCIOS INTERNACIONALES Y CERTIFICACIÓN DE LA  INDUSTRIA O LICENCIA </a:t>
            </a:r>
            <a:endParaRPr lang="es-ES" sz="1800" dirty="0"/>
          </a:p>
          <a:p>
            <a:pPr marL="0" indent="0">
              <a:buNone/>
            </a:pPr>
            <a:r>
              <a:rPr lang="es-ES" sz="1800" b="1" dirty="0"/>
              <a:t>Elige uno: 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	▪ rendimiento en un examen o una serie de exámenes para la obtención de una empresa 	reconocida a  nivel nacional o certificación de la industria o </a:t>
            </a:r>
          </a:p>
          <a:p>
            <a:pPr marL="0" indent="0">
              <a:buNone/>
            </a:pPr>
            <a:r>
              <a:rPr lang="es-ES" sz="1800" dirty="0"/>
              <a:t>	▪ El rendimiento en un examen para obtener una credencial requerida por el gobierno 	para practicar un  profesión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69453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A644B-8625-45D4-9852-D44D3B31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FF0000"/>
                </a:solidFill>
              </a:rPr>
              <a:t>Reconocimientos</a:t>
            </a:r>
          </a:p>
        </p:txBody>
      </p:sp>
      <p:pic>
        <p:nvPicPr>
          <p:cNvPr id="2050" name="Picture 2" descr="https://lh3.googleusercontent.com/9s3nV_8nICA4wH47WGV4mMCTZcJ56GGWbQa3SczYk_zKHhIXXSBoaqrTGRBmpNYcx3SeVyobgReG_HJ0hJAkMCRd996laXWLKs7X6YX6Kh13SMZbQRYVZFS_eki--rP0q42NfKZK">
            <a:extLst>
              <a:ext uri="{FF2B5EF4-FFF2-40B4-BE49-F238E27FC236}">
                <a16:creationId xmlns:a16="http://schemas.microsoft.com/office/drawing/2014/main" id="{339C2DB0-D04C-4236-BC5B-94B9ED072F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16" y="2325772"/>
            <a:ext cx="13525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HOFm-97rrSsybbjHJqE9iHP59slnfR6Fg74Ge1mfaNFfJ63LHGPGi_uM5r2SgQ4hYXV9cC1V9oyE5R4L-xnfVOhJvF1kONstBUJZ34vZ8U0-Iu8jacpUeD--UXbfTZiKeVmL3wVy">
            <a:extLst>
              <a:ext uri="{FF2B5EF4-FFF2-40B4-BE49-F238E27FC236}">
                <a16:creationId xmlns:a16="http://schemas.microsoft.com/office/drawing/2014/main" id="{7DA01748-768C-4F3A-95BB-28E2C2A09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57" y="4081568"/>
            <a:ext cx="142875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2DBFC9-1ACF-475C-AC14-D087A1937512}"/>
              </a:ext>
            </a:extLst>
          </p:cNvPr>
          <p:cNvSpPr txBox="1"/>
          <p:nvPr/>
        </p:nvSpPr>
        <p:spPr>
          <a:xfrm>
            <a:off x="2999874" y="2659559"/>
            <a:ext cx="8058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/>
              <a:t>Nivel</a:t>
            </a:r>
            <a:r>
              <a:rPr lang="en-US" sz="4400" dirty="0"/>
              <a:t> de Logro </a:t>
            </a:r>
            <a:r>
              <a:rPr lang="es-MX" sz="4400" dirty="0"/>
              <a:t>Distinguido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E3EA0A-E705-44B1-B089-6F74D83FFDB1}"/>
              </a:ext>
            </a:extLst>
          </p:cNvPr>
          <p:cNvSpPr txBox="1"/>
          <p:nvPr/>
        </p:nvSpPr>
        <p:spPr>
          <a:xfrm>
            <a:off x="2999874" y="4677423"/>
            <a:ext cx="8058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/>
              <a:t>Rendimiento</a:t>
            </a:r>
            <a:r>
              <a:rPr lang="en-US" sz="4400" dirty="0"/>
              <a:t> </a:t>
            </a:r>
            <a:r>
              <a:rPr lang="es-MX" sz="4400" dirty="0"/>
              <a:t>Excepcional</a:t>
            </a:r>
          </a:p>
        </p:txBody>
      </p:sp>
    </p:spTree>
    <p:extLst>
      <p:ext uri="{BB962C8B-B14F-4D97-AF65-F5344CB8AC3E}">
        <p14:creationId xmlns:p14="http://schemas.microsoft.com/office/powerpoint/2010/main" val="966542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0702F-5526-4AFF-AFE4-6BEF254B9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79" y="484632"/>
            <a:ext cx="11020926" cy="116770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LISTOS PARA el colegio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54E58-5216-4EFE-A0B8-D3A5DA7C6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95" y="1427747"/>
            <a:ext cx="10748210" cy="50853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400" dirty="0"/>
              <a:t>Estar LISTO PARA LA UNIVERSIDAD significa que NO necesitará  tomar clases de desarrollo en la universidad y puede inscribirse en  cursos de nivel universitario. </a:t>
            </a:r>
          </a:p>
          <a:p>
            <a:pPr marL="0" indent="0">
              <a:buNone/>
            </a:pPr>
            <a:r>
              <a:rPr lang="es-MX" i="1" dirty="0">
                <a:solidFill>
                  <a:srgbClr val="FF0000"/>
                </a:solidFill>
              </a:rPr>
              <a:t>Ex. Tener que tomar una clase de Álgebra Básica en la universidad antes de tomar el Álgebra Universitaria = PERDER  TIEMPO Y DINERO. </a:t>
            </a:r>
            <a:endParaRPr lang="es-MX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MX" sz="2400" dirty="0"/>
              <a:t>▪ Este es tu objetivo. Completar </a:t>
            </a:r>
            <a:r>
              <a:rPr lang="es-MX" sz="2400" dirty="0">
                <a:solidFill>
                  <a:srgbClr val="FF0000"/>
                </a:solidFill>
              </a:rPr>
              <a:t>CUALQUIERA</a:t>
            </a:r>
            <a:r>
              <a:rPr lang="es-MX" sz="2400" dirty="0"/>
              <a:t> de estos. </a:t>
            </a:r>
          </a:p>
          <a:p>
            <a:pPr marL="0" indent="0">
              <a:buNone/>
            </a:pPr>
            <a:r>
              <a:rPr lang="es-MX" dirty="0"/>
              <a:t>▪ </a:t>
            </a:r>
            <a:r>
              <a:rPr lang="es-MX" b="1" dirty="0"/>
              <a:t>TSIA2</a:t>
            </a:r>
            <a:r>
              <a:rPr lang="es-MX" dirty="0"/>
              <a:t>: </a:t>
            </a:r>
            <a:r>
              <a:rPr lang="es-MX" dirty="0">
                <a:solidFill>
                  <a:srgbClr val="FF0000"/>
                </a:solidFill>
              </a:rPr>
              <a:t>ELAR</a:t>
            </a:r>
            <a:r>
              <a:rPr lang="es-MX" dirty="0"/>
              <a:t>: CRC (945-990) </a:t>
            </a:r>
            <a:r>
              <a:rPr lang="es-MX" b="1" dirty="0"/>
              <a:t>Y</a:t>
            </a:r>
            <a:r>
              <a:rPr lang="es-MX" dirty="0"/>
              <a:t> Composición 5-8 </a:t>
            </a:r>
            <a:r>
              <a:rPr lang="es-MX" dirty="0">
                <a:solidFill>
                  <a:srgbClr val="FF0000"/>
                </a:solidFill>
              </a:rPr>
              <a:t>O</a:t>
            </a:r>
            <a:r>
              <a:rPr lang="es-MX" dirty="0"/>
              <a:t> CRC 910-944 </a:t>
            </a:r>
            <a:r>
              <a:rPr lang="es-MX" b="1" dirty="0"/>
              <a:t>Y</a:t>
            </a:r>
            <a:r>
              <a:rPr lang="es-MX" dirty="0"/>
              <a:t> Nivel Diagnostico 5-6</a:t>
            </a:r>
            <a:r>
              <a:rPr lang="es-MX" b="1" dirty="0"/>
              <a:t> 		Y </a:t>
            </a:r>
            <a:r>
              <a:rPr lang="es-MX" dirty="0"/>
              <a:t>Composición 5-8 </a:t>
            </a:r>
          </a:p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</a:rPr>
              <a:t>	  MATEMATICAS</a:t>
            </a:r>
            <a:r>
              <a:rPr lang="es-MX" dirty="0"/>
              <a:t>: CRC 950-990 </a:t>
            </a:r>
            <a:r>
              <a:rPr lang="es-MX" dirty="0">
                <a:solidFill>
                  <a:srgbClr val="FF0000"/>
                </a:solidFill>
              </a:rPr>
              <a:t>O</a:t>
            </a:r>
            <a:r>
              <a:rPr lang="es-MX" dirty="0"/>
              <a:t> CRC 910-945 </a:t>
            </a:r>
            <a:r>
              <a:rPr lang="es-MX" b="1" dirty="0"/>
              <a:t>Y </a:t>
            </a:r>
            <a:r>
              <a:rPr lang="es-MX" dirty="0"/>
              <a:t>Nivel Diagnostico 6</a:t>
            </a:r>
          </a:p>
          <a:p>
            <a:pPr marL="0" indent="0">
              <a:buNone/>
            </a:pPr>
            <a:r>
              <a:rPr lang="es-MX" dirty="0"/>
              <a:t>▪ </a:t>
            </a:r>
            <a:r>
              <a:rPr lang="es-MX" b="1" dirty="0"/>
              <a:t>ACT</a:t>
            </a:r>
            <a:r>
              <a:rPr lang="es-MX" dirty="0"/>
              <a:t>: INGLÉS (19) </a:t>
            </a:r>
            <a:r>
              <a:rPr lang="es-MX" b="1" dirty="0"/>
              <a:t>y</a:t>
            </a:r>
            <a:r>
              <a:rPr lang="es-MX" dirty="0"/>
              <a:t> MATEMÁTICAS (19) con un  compuesto 23 </a:t>
            </a:r>
            <a:r>
              <a:rPr lang="es-MX" b="1" dirty="0"/>
              <a:t>ó 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▪ </a:t>
            </a:r>
            <a:r>
              <a:rPr lang="es-MX" b="1" dirty="0"/>
              <a:t>SAT</a:t>
            </a:r>
            <a:r>
              <a:rPr lang="es-MX" dirty="0"/>
              <a:t>: EBRW (480) </a:t>
            </a:r>
            <a:r>
              <a:rPr lang="es-MX" b="1" dirty="0"/>
              <a:t>y</a:t>
            </a:r>
            <a:r>
              <a:rPr lang="es-MX" dirty="0"/>
              <a:t> MATEMÁTICAS (530) con </a:t>
            </a:r>
            <a:r>
              <a:rPr lang="es-MX" b="1" dirty="0"/>
              <a:t>NO</a:t>
            </a:r>
            <a:r>
              <a:rPr lang="es-MX" dirty="0"/>
              <a:t> compuesto especificado </a:t>
            </a:r>
            <a:r>
              <a:rPr lang="es-MX" b="1" dirty="0"/>
              <a:t>ó 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▪ </a:t>
            </a:r>
            <a:r>
              <a:rPr lang="es-MX" b="1" dirty="0"/>
              <a:t>INGLÉS III EOC</a:t>
            </a:r>
            <a:r>
              <a:rPr lang="es-MX" dirty="0"/>
              <a:t>: 4000 y </a:t>
            </a:r>
            <a:r>
              <a:rPr lang="es-MX" b="1" dirty="0"/>
              <a:t>ALGEBRA II EOC</a:t>
            </a:r>
            <a:r>
              <a:rPr lang="es-MX" dirty="0"/>
              <a:t>: 4000</a:t>
            </a:r>
          </a:p>
        </p:txBody>
      </p:sp>
    </p:spTree>
    <p:extLst>
      <p:ext uri="{BB962C8B-B14F-4D97-AF65-F5344CB8AC3E}">
        <p14:creationId xmlns:p14="http://schemas.microsoft.com/office/powerpoint/2010/main" val="988239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4.googleusercontent.com/Ye_CGTsCXBptxXCkWNXsBznAa6q3sKVIptlxfrkskm7hXYsOrY9yR51ngKER0TMPpBBmY2thHJxOjj7wX1oLLKPoMauv3jghdOeR9ktD_Aik8tcLgseTx5Nku36DDIuGnM0dGrIL">
            <a:extLst>
              <a:ext uri="{FF2B5EF4-FFF2-40B4-BE49-F238E27FC236}">
                <a16:creationId xmlns:a16="http://schemas.microsoft.com/office/drawing/2014/main" id="{65A67DFB-544B-4C43-883F-C288632D7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079" y="1228541"/>
            <a:ext cx="214763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ttps://lh5.googleusercontent.com/r-vwYy1QwYvEcNSTJjS90bcTTOdRjJR4YvqCO5bDVm9DXj_gcVUOP0iQe2LkglNH_DZm-vU4ll03oiKB2uOx_k-VHdjxFDJa1AuySIXPsxjHpp-G5esEvIHip9HScXUaLI-1GZxK">
            <a:extLst>
              <a:ext uri="{FF2B5EF4-FFF2-40B4-BE49-F238E27FC236}">
                <a16:creationId xmlns:a16="http://schemas.microsoft.com/office/drawing/2014/main" id="{50735BB8-431F-4AF6-87F7-67C8FC41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112" y="1177091"/>
            <a:ext cx="230164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4.googleusercontent.com/caqj_6sWBFsXPptXDdjg6UWd0UsGhwUhSu-hi14j6_yKzs-QtSHyfsw5evrwwZ2xOehG8bNvKjocljeYNMNOGZYHUYIlR9LYQ5Zm9AmbLiE1ypl6Cyf5tzOCfa4-fiUvEMOnDyx8">
            <a:extLst>
              <a:ext uri="{FF2B5EF4-FFF2-40B4-BE49-F238E27FC236}">
                <a16:creationId xmlns:a16="http://schemas.microsoft.com/office/drawing/2014/main" id="{F1E9B049-FA2E-43FC-B0EF-6FE35B2DC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791" y="1253291"/>
            <a:ext cx="213209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lh4.googleusercontent.com/yxGgcNePEIQ8xTsn33JZlD_45HLzw2rREAE9hqq1v_SUgmTYjqOo5pIoDZiPdoBwe1rmnooN3CSBU8O2wOSQRJ6INOG1Fu3hIYMTs4O8LPwVVerEVJjSd5F-QMxnBpB3eE6NM4Op">
            <a:extLst>
              <a:ext uri="{FF2B5EF4-FFF2-40B4-BE49-F238E27FC236}">
                <a16:creationId xmlns:a16="http://schemas.microsoft.com/office/drawing/2014/main" id="{82BD305F-ED79-456A-BB38-9A90313D6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16" y="996116"/>
            <a:ext cx="2132097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h3.googleusercontent.com/aE2b9THTufmAt7sxDPTTu9dVc7mhADQaoYbpiiuSW_9-tKhcAtEnLmHgwYLwhSgu5x4DMdTvd5uakkc3LDJPiGMyxhAUKo2Fs30I75_wDOh6_R4bnAgtsPkgclb8XlfbID-OCN5M">
            <a:extLst>
              <a:ext uri="{FF2B5EF4-FFF2-40B4-BE49-F238E27FC236}">
                <a16:creationId xmlns:a16="http://schemas.microsoft.com/office/drawing/2014/main" id="{BAA79E2D-1607-47BB-AB86-82958159F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48" y="1221133"/>
            <a:ext cx="2344844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35C843-94EA-4B98-A3E1-465CAEE2842F}"/>
              </a:ext>
            </a:extLst>
          </p:cNvPr>
          <p:cNvSpPr txBox="1"/>
          <p:nvPr/>
        </p:nvSpPr>
        <p:spPr>
          <a:xfrm>
            <a:off x="680202" y="160420"/>
            <a:ext cx="1123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FF0000"/>
                </a:solidFill>
              </a:rPr>
              <a:t>RESPALDOS (TALLER) - RECONOCIMIENTOS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69E494-6B8E-41BD-B0FC-3594059B8A1F}"/>
              </a:ext>
            </a:extLst>
          </p:cNvPr>
          <p:cNvSpPr txBox="1"/>
          <p:nvPr/>
        </p:nvSpPr>
        <p:spPr>
          <a:xfrm>
            <a:off x="680202" y="3985832"/>
            <a:ext cx="1948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ARTES &amp; HUMANIDADES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29057D-1D1F-45D2-9F7C-F5C7221732A1}"/>
              </a:ext>
            </a:extLst>
          </p:cNvPr>
          <p:cNvSpPr txBox="1"/>
          <p:nvPr/>
        </p:nvSpPr>
        <p:spPr>
          <a:xfrm>
            <a:off x="2951414" y="3916960"/>
            <a:ext cx="1948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INDUSTRIA &amp; NEGOCIOS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949C82-C3E1-4AEA-908C-7E00738F87E0}"/>
              </a:ext>
            </a:extLst>
          </p:cNvPr>
          <p:cNvSpPr txBox="1"/>
          <p:nvPr/>
        </p:nvSpPr>
        <p:spPr>
          <a:xfrm>
            <a:off x="5300495" y="3875514"/>
            <a:ext cx="1925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SEVICIOS P</a:t>
            </a:r>
            <a:r>
              <a:rPr lang="en-US" altLang="en-US" dirty="0">
                <a:latin typeface="Rockwell" panose="02060603020205020403" pitchFamily="18" charset="0"/>
              </a:rPr>
              <a:t>Ú</a:t>
            </a:r>
            <a:r>
              <a:rPr lang="en-US" dirty="0"/>
              <a:t>BLICOS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D0554D-D9C5-40E1-883F-23E12CD8A75B}"/>
              </a:ext>
            </a:extLst>
          </p:cNvPr>
          <p:cNvSpPr txBox="1"/>
          <p:nvPr/>
        </p:nvSpPr>
        <p:spPr>
          <a:xfrm>
            <a:off x="7571707" y="3905566"/>
            <a:ext cx="1948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STEM (CTIM)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592765-9365-4E1B-8E06-6F10BBDE571C}"/>
              </a:ext>
            </a:extLst>
          </p:cNvPr>
          <p:cNvSpPr txBox="1"/>
          <p:nvPr/>
        </p:nvSpPr>
        <p:spPr>
          <a:xfrm>
            <a:off x="9520488" y="3870794"/>
            <a:ext cx="267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MULTIDISCIPLINARIO</a:t>
            </a:r>
          </a:p>
        </p:txBody>
      </p:sp>
    </p:spTree>
    <p:extLst>
      <p:ext uri="{BB962C8B-B14F-4D97-AF65-F5344CB8AC3E}">
        <p14:creationId xmlns:p14="http://schemas.microsoft.com/office/powerpoint/2010/main" val="1323104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C2521-5910-4A79-BB99-2EE6E48A9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QUE ES UN RESPALDO (TALLER)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93E65-7A97-47F0-BFB6-8383D5CF2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84421"/>
            <a:ext cx="10058400" cy="4487779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SHARYLAND ISD OFRECE: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sz="3200" dirty="0">
                <a:solidFill>
                  <a:srgbClr val="33CCCC"/>
                </a:solidFill>
              </a:rPr>
              <a:t>ARTES Y HUMANIDADES</a:t>
            </a:r>
          </a:p>
          <a:p>
            <a:pPr marL="0" indent="0">
              <a:buNone/>
            </a:pPr>
            <a:r>
              <a:rPr lang="en-US" sz="3200" dirty="0"/>
              <a:t>			</a:t>
            </a:r>
            <a:r>
              <a:rPr lang="en-US" sz="3200" dirty="0">
                <a:solidFill>
                  <a:srgbClr val="0070C0"/>
                </a:solidFill>
              </a:rPr>
              <a:t>NEGOCIOS E INDUSTRIA</a:t>
            </a:r>
          </a:p>
          <a:p>
            <a:pPr marL="0" indent="0">
              <a:buNone/>
            </a:pPr>
            <a:r>
              <a:rPr lang="en-US" sz="3200" dirty="0"/>
              <a:t>		</a:t>
            </a:r>
            <a:r>
              <a:rPr lang="en-US" sz="3200" dirty="0">
                <a:solidFill>
                  <a:srgbClr val="7030A0"/>
                </a:solidFill>
              </a:rPr>
              <a:t>	SEVICIOS P</a:t>
            </a:r>
            <a:r>
              <a:rPr lang="en-US" altLang="en-US" sz="3200" dirty="0">
                <a:solidFill>
                  <a:srgbClr val="7030A0"/>
                </a:solidFill>
                <a:latin typeface="Rockwell" panose="02060603020205020403" pitchFamily="18" charset="0"/>
              </a:rPr>
              <a:t>Ú</a:t>
            </a:r>
            <a:r>
              <a:rPr lang="en-US" sz="3200" dirty="0">
                <a:solidFill>
                  <a:srgbClr val="7030A0"/>
                </a:solidFill>
              </a:rPr>
              <a:t>BLICOS</a:t>
            </a:r>
          </a:p>
          <a:p>
            <a:pPr marL="0" indent="0">
              <a:buNone/>
            </a:pPr>
            <a:r>
              <a:rPr lang="en-US" sz="3200" dirty="0"/>
              <a:t>			</a:t>
            </a:r>
            <a:r>
              <a:rPr lang="en-US" sz="3200" dirty="0">
                <a:solidFill>
                  <a:srgbClr val="FF9933"/>
                </a:solidFill>
              </a:rPr>
              <a:t>STEM (CTIM)</a:t>
            </a:r>
          </a:p>
          <a:p>
            <a:pPr marL="0" indent="0">
              <a:buNone/>
            </a:pPr>
            <a:r>
              <a:rPr lang="en-US" sz="3200" dirty="0"/>
              <a:t>			MULTIDISCIPLINARIO</a:t>
            </a:r>
          </a:p>
        </p:txBody>
      </p:sp>
    </p:spTree>
    <p:extLst>
      <p:ext uri="{BB962C8B-B14F-4D97-AF65-F5344CB8AC3E}">
        <p14:creationId xmlns:p14="http://schemas.microsoft.com/office/powerpoint/2010/main" val="1568774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FFFA5-CC82-49CE-96E8-57A1D7C47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7" y="1475874"/>
            <a:ext cx="11101137" cy="4696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 </a:t>
            </a:r>
            <a:r>
              <a:rPr lang="es-MX" sz="3600" dirty="0"/>
              <a:t>Incluye cursos directamente relacionados con: </a:t>
            </a:r>
          </a:p>
          <a:p>
            <a:pPr marL="0" indent="0">
              <a:buNone/>
            </a:pPr>
            <a:r>
              <a:rPr lang="es-MX" sz="3600" dirty="0"/>
              <a:t>	▪ Ciencias Políticas </a:t>
            </a:r>
          </a:p>
          <a:p>
            <a:pPr marL="0" indent="0">
              <a:buNone/>
            </a:pPr>
            <a:r>
              <a:rPr lang="es-MX" sz="3600" dirty="0"/>
              <a:t>	▪ Lenguajes Mundiales </a:t>
            </a:r>
          </a:p>
          <a:p>
            <a:pPr marL="0" indent="0">
              <a:buNone/>
            </a:pPr>
            <a:r>
              <a:rPr lang="es-MX" sz="3600" dirty="0"/>
              <a:t>	▪ Estudios Culturales </a:t>
            </a:r>
          </a:p>
          <a:p>
            <a:pPr marL="0" indent="0">
              <a:buNone/>
            </a:pPr>
            <a:r>
              <a:rPr lang="es-MX" sz="3600" dirty="0"/>
              <a:t>	▪ Literatura Inglesa </a:t>
            </a:r>
          </a:p>
          <a:p>
            <a:pPr marL="0" indent="0">
              <a:buNone/>
            </a:pPr>
            <a:r>
              <a:rPr lang="es-MX" sz="3600" dirty="0"/>
              <a:t>	▪ Historia  </a:t>
            </a:r>
          </a:p>
          <a:p>
            <a:pPr marL="0" indent="0">
              <a:buNone/>
            </a:pPr>
            <a:r>
              <a:rPr lang="es-MX" sz="3600" dirty="0"/>
              <a:t>	▪ Artes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CD2DBED-355E-466A-B701-B2328AB75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380" y="89520"/>
            <a:ext cx="1021882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altLang="en-US" sz="7600" b="0" i="0" u="none" strike="noStrike" cap="none" normalizeH="0" baseline="0" dirty="0">
                <a:ln>
                  <a:noFill/>
                </a:ln>
                <a:solidFill>
                  <a:srgbClr val="33CCCC"/>
                </a:solidFill>
                <a:effectLst/>
                <a:latin typeface="Rockwell" panose="02060603020205020403" pitchFamily="18" charset="0"/>
              </a:rPr>
              <a:t>A</a:t>
            </a: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33CCCC"/>
                </a:solidFill>
                <a:effectLst/>
                <a:latin typeface="Rockwell" panose="02060603020205020403" pitchFamily="18" charset="0"/>
              </a:rPr>
              <a:t>RTES Y HUMANIDADES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 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33CC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s://lh4.googleusercontent.com/HFlecTJsZkdwc0iJ1z2TpmAd7Xin501552GUTWeIwbsMZ4xcJGXpoMo8i2qvak9YTP3pEl53Rjg3HBB2ceU9ioXccetztBqHnSQT0CESDVxOIou3xq2Pph9wmLMJbhT5BLPnMwUw">
            <a:extLst>
              <a:ext uri="{FF2B5EF4-FFF2-40B4-BE49-F238E27FC236}">
                <a16:creationId xmlns:a16="http://schemas.microsoft.com/office/drawing/2014/main" id="{3EB1A473-AD26-4DFA-86E8-D9C2CE349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220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51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99ECB-9ED4-4969-9CD0-F718606BD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92263"/>
            <a:ext cx="10058400" cy="45799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800" dirty="0"/>
              <a:t>Incluye cursos directamente relacionados con: </a:t>
            </a:r>
          </a:p>
          <a:p>
            <a:pPr marL="0" indent="0">
              <a:buNone/>
            </a:pPr>
            <a:r>
              <a:rPr lang="es-ES" sz="2800" dirty="0"/>
              <a:t>	▪ Agricultura y recursos naturales </a:t>
            </a:r>
          </a:p>
          <a:p>
            <a:pPr marL="0" indent="0">
              <a:buNone/>
            </a:pPr>
            <a:r>
              <a:rPr lang="es-ES" sz="2800" dirty="0"/>
              <a:t>	▪ Arquitectura y construcción </a:t>
            </a:r>
          </a:p>
          <a:p>
            <a:pPr marL="0" indent="0">
              <a:buNone/>
            </a:pPr>
            <a:r>
              <a:rPr lang="es-ES" sz="2800" dirty="0"/>
              <a:t>	▪ </a:t>
            </a:r>
            <a:r>
              <a:rPr lang="es-ES" sz="2600" dirty="0"/>
              <a:t>Artes, Tecnología, y Comunicación </a:t>
            </a:r>
          </a:p>
          <a:p>
            <a:pPr marL="0" indent="0">
              <a:buNone/>
            </a:pPr>
            <a:r>
              <a:rPr lang="es-ES" sz="2600" dirty="0"/>
              <a:t>	▪ Hospitalidad &amp; Turismo  </a:t>
            </a:r>
          </a:p>
          <a:p>
            <a:pPr marL="0" indent="0">
              <a:buNone/>
            </a:pPr>
            <a:r>
              <a:rPr lang="es-ES" sz="2800" dirty="0"/>
              <a:t>	▪ Finanzas </a:t>
            </a:r>
          </a:p>
          <a:p>
            <a:pPr marL="0" indent="0">
              <a:buNone/>
            </a:pPr>
            <a:r>
              <a:rPr lang="es-ES" sz="2800" dirty="0"/>
              <a:t>	▪ Aires Acondicionados </a:t>
            </a:r>
          </a:p>
          <a:p>
            <a:pPr marL="0" indent="0">
              <a:buNone/>
            </a:pPr>
            <a:r>
              <a:rPr lang="es-ES" sz="2800" dirty="0"/>
              <a:t>	▪ Soldadura </a:t>
            </a:r>
          </a:p>
          <a:p>
            <a:pPr marL="0" indent="0">
              <a:buNone/>
            </a:pPr>
            <a:r>
              <a:rPr lang="es-ES" sz="2800" dirty="0"/>
              <a:t>	▪ Auto Mecánica</a:t>
            </a:r>
            <a:endParaRPr lang="en-US" sz="28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EEE87DB-30F6-4F8D-A823-8B5018376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337" y="244986"/>
            <a:ext cx="10539663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  </a:t>
            </a:r>
            <a:r>
              <a:rPr kumimoji="0" lang="en-US" altLang="en-US" sz="81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Rockwell" panose="02060603020205020403" pitchFamily="18" charset="0"/>
              </a:rPr>
              <a:t>I</a:t>
            </a: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Rockwell" panose="02060603020205020403" pitchFamily="18" charset="0"/>
              </a:rPr>
              <a:t>NDUSTRIA Y NEGOCIOS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Rockwell" panose="02060603020205020403" pitchFamily="18" charset="0"/>
            </a:endParaRPr>
          </a:p>
        </p:txBody>
      </p:sp>
      <p:pic>
        <p:nvPicPr>
          <p:cNvPr id="5122" name="Picture 2" descr="https://lh3.googleusercontent.com/EwqOfXM9jt8kiEdjOmt3sHuOc1B-rtuy_mgATuE-BmaIWkm-m-RM7jjJG9YUOgj1J_2zoOx8gmWAQViBPte9XjW5V2GvFI4kz75oHsMPqgakNLndM1_OqljtYNVGlfFvX6aXEpbq">
            <a:extLst>
              <a:ext uri="{FF2B5EF4-FFF2-40B4-BE49-F238E27FC236}">
                <a16:creationId xmlns:a16="http://schemas.microsoft.com/office/drawing/2014/main" id="{51069234-BC8E-412A-9020-98220883F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5" y="296862"/>
            <a:ext cx="1119839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977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72E6B-47A6-4C99-A126-04D597965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/>
              <a:t>Incluye cursos directamente relacionados con: </a:t>
            </a:r>
          </a:p>
          <a:p>
            <a:pPr marL="0" indent="0">
              <a:buNone/>
            </a:pPr>
            <a:r>
              <a:rPr lang="es-ES" sz="3200" dirty="0"/>
              <a:t>	▪ Educación y Entrenamiento </a:t>
            </a:r>
          </a:p>
          <a:p>
            <a:pPr marL="0" indent="0">
              <a:buNone/>
            </a:pPr>
            <a:r>
              <a:rPr lang="es-ES" sz="3200" dirty="0"/>
              <a:t>	▪ Aplicación de Leyes </a:t>
            </a:r>
          </a:p>
          <a:p>
            <a:pPr marL="0" indent="0">
              <a:buNone/>
            </a:pPr>
            <a:r>
              <a:rPr lang="es-ES" sz="3200" dirty="0"/>
              <a:t>	▪ Servicios Hospitalarios </a:t>
            </a:r>
          </a:p>
          <a:p>
            <a:pPr marL="0" indent="0">
              <a:buNone/>
            </a:pPr>
            <a:r>
              <a:rPr lang="es-ES" sz="3200" dirty="0"/>
              <a:t>	▪ Policía</a:t>
            </a:r>
            <a:endParaRPr lang="en-US" sz="32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CCBEAEB-C11B-45EF-BC99-EBDFA69F7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968" y="306777"/>
            <a:ext cx="10299032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  </a:t>
            </a:r>
            <a:r>
              <a:rPr kumimoji="0" lang="en-US" altLang="en-US" sz="8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Rockwell" panose="02060603020205020403" pitchFamily="18" charset="0"/>
              </a:rPr>
              <a:t>S</a:t>
            </a: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Rockwell" panose="02060603020205020403" pitchFamily="18" charset="0"/>
              </a:rPr>
              <a:t>ERVICIOS PÚBLICOS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Rockwell" panose="02060603020205020403" pitchFamily="18" charset="0"/>
            </a:endParaRPr>
          </a:p>
        </p:txBody>
      </p:sp>
      <p:pic>
        <p:nvPicPr>
          <p:cNvPr id="6146" name="Picture 2" descr="https://lh6.googleusercontent.com/4jADr5g1obcE1VS8elvbSjisyh2FidMOmpUslRdg-33zvR6zk9eDOxJwX1VjjayoWCSl-VamXmIOqY613_OYX1tOz3KyCUzGNXtaI5MWYNh5ZX_-5KGaoKkhwyuktyhC7aoUgj1M">
            <a:extLst>
              <a:ext uri="{FF2B5EF4-FFF2-40B4-BE49-F238E27FC236}">
                <a16:creationId xmlns:a16="http://schemas.microsoft.com/office/drawing/2014/main" id="{57707216-4A8E-4E49-BDF4-4DCE0C2D9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3" y="359025"/>
            <a:ext cx="1158641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07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7C329-1A76-4A19-BBC2-0F76C2DB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/>
              <a:t>Incluye cursos directamente relacionados con: </a:t>
            </a:r>
          </a:p>
          <a:p>
            <a:pPr marL="0" indent="0">
              <a:buNone/>
            </a:pPr>
            <a:r>
              <a:rPr lang="es-ES" sz="3200" dirty="0"/>
              <a:t>	▪ </a:t>
            </a:r>
            <a:r>
              <a:rPr lang="es-ES" sz="3200" b="1" dirty="0">
                <a:solidFill>
                  <a:srgbClr val="FF0000"/>
                </a:solidFill>
              </a:rPr>
              <a:t>C</a:t>
            </a:r>
            <a:r>
              <a:rPr lang="es-ES" sz="3200" dirty="0"/>
              <a:t>iencias  </a:t>
            </a:r>
          </a:p>
          <a:p>
            <a:pPr marL="0" indent="0">
              <a:buNone/>
            </a:pPr>
            <a:r>
              <a:rPr lang="es-ES" sz="3200" dirty="0"/>
              <a:t>	▪ </a:t>
            </a:r>
            <a:r>
              <a:rPr lang="es-ES" sz="3200" b="1" dirty="0">
                <a:solidFill>
                  <a:srgbClr val="FF0000"/>
                </a:solidFill>
              </a:rPr>
              <a:t>T</a:t>
            </a:r>
            <a:r>
              <a:rPr lang="es-ES" sz="3200" dirty="0"/>
              <a:t>ecnología </a:t>
            </a:r>
          </a:p>
          <a:p>
            <a:pPr marL="0" indent="0">
              <a:buNone/>
            </a:pPr>
            <a:r>
              <a:rPr lang="es-ES" sz="3200" dirty="0"/>
              <a:t>	▪ </a:t>
            </a:r>
            <a:r>
              <a:rPr lang="es-ES" sz="3200" b="1" dirty="0">
                <a:solidFill>
                  <a:srgbClr val="FF0000"/>
                </a:solidFill>
              </a:rPr>
              <a:t>I</a:t>
            </a:r>
            <a:r>
              <a:rPr lang="es-ES" sz="3200" dirty="0"/>
              <a:t>ngeniería </a:t>
            </a:r>
          </a:p>
          <a:p>
            <a:pPr marL="0" indent="0">
              <a:buNone/>
            </a:pPr>
            <a:r>
              <a:rPr lang="es-ES" sz="3200" dirty="0"/>
              <a:t>	▪ </a:t>
            </a:r>
            <a:r>
              <a:rPr lang="es-ES" sz="3200" b="1" dirty="0">
                <a:solidFill>
                  <a:srgbClr val="FF0000"/>
                </a:solidFill>
              </a:rPr>
              <a:t>M</a:t>
            </a:r>
            <a:r>
              <a:rPr lang="es-ES" sz="3200" dirty="0"/>
              <a:t>atemática</a:t>
            </a:r>
            <a:endParaRPr lang="en-US" sz="32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8E0F0AE-AA44-4BEB-B634-CA9BED300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842" y="226566"/>
            <a:ext cx="10347158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  </a:t>
            </a:r>
            <a:r>
              <a:rPr kumimoji="0" lang="en-US" altLang="en-US" sz="8600" b="0" i="0" u="none" strike="noStrike" cap="none" normalizeH="0" baseline="0" dirty="0">
                <a:ln>
                  <a:noFill/>
                </a:ln>
                <a:solidFill>
                  <a:srgbClr val="FF9933"/>
                </a:solidFill>
                <a:effectLst/>
                <a:latin typeface="Rockwell" panose="02060603020205020403" pitchFamily="18" charset="0"/>
              </a:rPr>
              <a:t>S</a:t>
            </a:r>
            <a: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FF9933"/>
                </a:solidFill>
                <a:effectLst/>
                <a:latin typeface="Rockwell" panose="02060603020205020403" pitchFamily="18" charset="0"/>
              </a:rPr>
              <a:t>TEM (CTIM)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FF9933"/>
              </a:solidFill>
              <a:effectLst/>
              <a:latin typeface="Rockwell" panose="02060603020205020403" pitchFamily="18" charset="0"/>
            </a:endParaRPr>
          </a:p>
        </p:txBody>
      </p:sp>
      <p:pic>
        <p:nvPicPr>
          <p:cNvPr id="7170" name="Picture 2" descr="https://lh3.googleusercontent.com/_y8WZ7PD222lx0yFhZupeWEr2pG1VTu6fINUZIa_d0yXfDeEoJEZweI1ATVw-gjsRrucmYRgLVQZ_GJspyCArFbdCh4SPTiez7Mxvg8_OH0S1CJTE1ddt6tcDMu4uVtTnTa27n5m">
            <a:extLst>
              <a:ext uri="{FF2B5EF4-FFF2-40B4-BE49-F238E27FC236}">
                <a16:creationId xmlns:a16="http://schemas.microsoft.com/office/drawing/2014/main" id="{C303E63C-CF7B-49A8-A695-A60214F55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19" y="278814"/>
            <a:ext cx="116405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945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2E877F-53EE-4784-ABBA-2E93D616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1583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DIVISION DE </a:t>
            </a:r>
            <a:r>
              <a:rPr lang="es-MX" dirty="0">
                <a:solidFill>
                  <a:srgbClr val="FF0000"/>
                </a:solidFill>
              </a:rPr>
              <a:t>AñO</a:t>
            </a:r>
            <a:r>
              <a:rPr lang="en-US" dirty="0">
                <a:solidFill>
                  <a:srgbClr val="FF0000"/>
                </a:solidFill>
              </a:rPr>
              <a:t> ESCOLAR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53426-CC07-4344-A804-1CA46BA0B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1552755"/>
            <a:ext cx="10352131" cy="5020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 </a:t>
            </a:r>
            <a:r>
              <a:rPr lang="es-MX" sz="2000" dirty="0">
                <a:solidFill>
                  <a:srgbClr val="0070C0"/>
                </a:solidFill>
              </a:rPr>
              <a:t>Otoño</a:t>
            </a:r>
            <a:r>
              <a:rPr lang="es-MX" sz="2000" dirty="0"/>
              <a:t> (</a:t>
            </a:r>
            <a:r>
              <a:rPr lang="es-MX" i="1" dirty="0"/>
              <a:t>Agosto-Diciembre</a:t>
            </a:r>
            <a:r>
              <a:rPr lang="es-MX" sz="2000" dirty="0"/>
              <a:t>)				</a:t>
            </a:r>
            <a:r>
              <a:rPr lang="es-MX" sz="2000" dirty="0">
                <a:solidFill>
                  <a:srgbClr val="0070C0"/>
                </a:solidFill>
              </a:rPr>
              <a:t>Verano</a:t>
            </a:r>
            <a:r>
              <a:rPr lang="es-MX" sz="2000" dirty="0"/>
              <a:t> ( Enero – Mayo) 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b="1" dirty="0"/>
              <a:t>	Termino 1 					Termino 2 </a:t>
            </a:r>
            <a:endParaRPr lang="es-MX" sz="2000" dirty="0"/>
          </a:p>
          <a:p>
            <a:pPr marL="0" indent="0">
              <a:buNone/>
            </a:pPr>
            <a:r>
              <a:rPr lang="es-MX" sz="2000" dirty="0"/>
              <a:t>	SM 1 / SM2 					SM3 / SM 4 </a:t>
            </a:r>
          </a:p>
          <a:p>
            <a:pPr marL="0" indent="0">
              <a:buNone/>
            </a:pPr>
            <a:r>
              <a:rPr lang="es-MX" sz="2000" dirty="0"/>
              <a:t>             </a:t>
            </a:r>
            <a:r>
              <a:rPr lang="es-MX" sz="2000" dirty="0" err="1"/>
              <a:t>Part</a:t>
            </a:r>
            <a:r>
              <a:rPr lang="es-MX" sz="2000" dirty="0"/>
              <a:t> A / </a:t>
            </a:r>
            <a:r>
              <a:rPr lang="es-MX" sz="2000" dirty="0" err="1"/>
              <a:t>Part</a:t>
            </a:r>
            <a:r>
              <a:rPr lang="es-MX" sz="2000" dirty="0"/>
              <a:t> B 				</a:t>
            </a:r>
            <a:r>
              <a:rPr lang="es-MX" dirty="0"/>
              <a:t>           </a:t>
            </a:r>
            <a:r>
              <a:rPr lang="es-MX" sz="2000" dirty="0"/>
              <a:t> </a:t>
            </a:r>
            <a:r>
              <a:rPr lang="es-MX" sz="2000" dirty="0" err="1"/>
              <a:t>Part</a:t>
            </a:r>
            <a:r>
              <a:rPr lang="es-MX" sz="2000" dirty="0"/>
              <a:t> A / </a:t>
            </a:r>
            <a:r>
              <a:rPr lang="es-MX" sz="2000" dirty="0" err="1"/>
              <a:t>Part</a:t>
            </a:r>
            <a:r>
              <a:rPr lang="es-MX" sz="2000" dirty="0"/>
              <a:t> B </a:t>
            </a:r>
          </a:p>
          <a:p>
            <a:pPr marL="0" indent="0">
              <a:buNone/>
            </a:pPr>
            <a:r>
              <a:rPr lang="es-MX" sz="2000" dirty="0"/>
              <a:t>          .5 </a:t>
            </a:r>
            <a:r>
              <a:rPr lang="es-MX" sz="2000" dirty="0" err="1"/>
              <a:t>cr</a:t>
            </a:r>
            <a:r>
              <a:rPr lang="es-MX" sz="2000" dirty="0"/>
              <a:t> / .5 </a:t>
            </a:r>
            <a:r>
              <a:rPr lang="es-MX" sz="2000" dirty="0" err="1"/>
              <a:t>cr</a:t>
            </a:r>
            <a:r>
              <a:rPr lang="es-MX" sz="2000" dirty="0"/>
              <a:t> = 1.0 </a:t>
            </a:r>
            <a:r>
              <a:rPr lang="es-MX" sz="2000" dirty="0" err="1"/>
              <a:t>cr</a:t>
            </a:r>
            <a:r>
              <a:rPr lang="es-MX" sz="2000" dirty="0"/>
              <a:t> 		</a:t>
            </a:r>
            <a:r>
              <a:rPr lang="es-MX" dirty="0"/>
              <a:t>                     </a:t>
            </a:r>
            <a:r>
              <a:rPr lang="es-MX" sz="2000" dirty="0"/>
              <a:t>  .5 </a:t>
            </a:r>
            <a:r>
              <a:rPr lang="es-MX" sz="2000" dirty="0" err="1"/>
              <a:t>cr</a:t>
            </a:r>
            <a:r>
              <a:rPr lang="es-MX" sz="2000" dirty="0"/>
              <a:t> / .5 </a:t>
            </a:r>
            <a:r>
              <a:rPr lang="es-MX" sz="2000" dirty="0" err="1"/>
              <a:t>cr</a:t>
            </a:r>
            <a:r>
              <a:rPr lang="es-MX" sz="2000" dirty="0"/>
              <a:t> = 1.0 </a:t>
            </a:r>
            <a:r>
              <a:rPr lang="es-MX" sz="2000" dirty="0" err="1"/>
              <a:t>cr</a:t>
            </a:r>
            <a:r>
              <a:rPr lang="es-MX" sz="2000" dirty="0"/>
              <a:t> 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/>
              <a:t>Al final del año escolar, los estudiantes habrán completado entre </a:t>
            </a:r>
            <a:r>
              <a:rPr lang="es-MX" sz="2000" b="1" dirty="0">
                <a:solidFill>
                  <a:srgbClr val="FF0000"/>
                </a:solidFill>
              </a:rPr>
              <a:t>6-9</a:t>
            </a:r>
            <a:r>
              <a:rPr lang="es-MX" sz="2000" dirty="0"/>
              <a:t> créditos.  Los estudiantes deben de completar</a:t>
            </a:r>
            <a:r>
              <a:rPr lang="es-MX" sz="2000" b="1" dirty="0">
                <a:solidFill>
                  <a:srgbClr val="FF0000"/>
                </a:solidFill>
              </a:rPr>
              <a:t> 6 </a:t>
            </a:r>
            <a:r>
              <a:rPr lang="es-MX" sz="2000" dirty="0"/>
              <a:t>créditos para pasar al siguiente año.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4659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55510-9C9F-43AC-B93A-B3251CDD1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36405"/>
            <a:ext cx="10753184" cy="4702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/>
              <a:t>Incluye lo siguiente: </a:t>
            </a:r>
          </a:p>
          <a:p>
            <a:pPr marL="0" indent="0">
              <a:buNone/>
            </a:pPr>
            <a:r>
              <a:rPr lang="es-MX" sz="3200" dirty="0"/>
              <a:t>	▪</a:t>
            </a:r>
            <a:r>
              <a:rPr lang="es-MX" sz="3200" dirty="0">
                <a:solidFill>
                  <a:srgbClr val="FF0000"/>
                </a:solidFill>
              </a:rPr>
              <a:t>4 </a:t>
            </a:r>
            <a:r>
              <a:rPr lang="es-MX" sz="3200" dirty="0"/>
              <a:t>Cursos Avanzados en un campo que no están </a:t>
            </a:r>
          </a:p>
          <a:p>
            <a:pPr marL="0" indent="0">
              <a:buNone/>
            </a:pPr>
            <a:r>
              <a:rPr lang="es-MX" sz="3200" dirty="0"/>
              <a:t>		en orden coherente </a:t>
            </a:r>
          </a:p>
          <a:p>
            <a:pPr marL="0" indent="0">
              <a:buNone/>
            </a:pPr>
            <a:r>
              <a:rPr lang="es-MX" sz="3200" dirty="0"/>
              <a:t>	▪</a:t>
            </a:r>
            <a:r>
              <a:rPr lang="es-MX" sz="3200" dirty="0">
                <a:solidFill>
                  <a:srgbClr val="FF0000"/>
                </a:solidFill>
              </a:rPr>
              <a:t>4 </a:t>
            </a:r>
            <a:r>
              <a:rPr lang="es-MX" sz="3200" dirty="0"/>
              <a:t>créditos en cada de las clases de las 4 áreas </a:t>
            </a:r>
          </a:p>
          <a:p>
            <a:pPr marL="0" indent="0">
              <a:buNone/>
            </a:pPr>
            <a:r>
              <a:rPr lang="es-MX" sz="3200" dirty="0"/>
              <a:t>		de fundación incluyendo </a:t>
            </a:r>
          </a:p>
          <a:p>
            <a:pPr marL="0" indent="0">
              <a:buNone/>
            </a:pPr>
            <a:r>
              <a:rPr lang="es-MX" sz="3200" dirty="0"/>
              <a:t>	      Ingles IV y Química  y/o Física </a:t>
            </a:r>
          </a:p>
          <a:p>
            <a:pPr marL="0" indent="0">
              <a:buNone/>
            </a:pPr>
            <a:r>
              <a:rPr lang="es-MX" sz="3200" dirty="0"/>
              <a:t>	▪</a:t>
            </a:r>
            <a:r>
              <a:rPr lang="es-MX" sz="3200" dirty="0">
                <a:solidFill>
                  <a:srgbClr val="FF0000"/>
                </a:solidFill>
              </a:rPr>
              <a:t>4</a:t>
            </a:r>
            <a:r>
              <a:rPr lang="es-MX" sz="3200" dirty="0"/>
              <a:t> exámenes pasados en AP o Crédito Dúo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7FFEE3-9C45-465D-8D17-C796514CD37A}"/>
              </a:ext>
            </a:extLst>
          </p:cNvPr>
          <p:cNvSpPr/>
          <p:nvPr/>
        </p:nvSpPr>
        <p:spPr>
          <a:xfrm>
            <a:off x="2463458" y="288384"/>
            <a:ext cx="79659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Rockwell" panose="02060603020205020403" pitchFamily="18" charset="0"/>
              </a:rPr>
              <a:t>MULTIDISCIPLINARIO</a:t>
            </a:r>
            <a:endParaRPr lang="en-US" sz="4800" b="1" dirty="0"/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8194" name="Picture 2" descr="https://lh5.googleusercontent.com/0MPQhvynNfsvFMfVlOlzEDRXrHNs7zxrNGCsvwviH8iyw2GwkHPTXtJBQpFh4N_H0I10nVY6HhN8jBYImPHA2RaeYnpXjD1P_0dw3gg_B0VpFZFwMgpyxw920j3yRXVSS61ibgWw">
            <a:extLst>
              <a:ext uri="{FF2B5EF4-FFF2-40B4-BE49-F238E27FC236}">
                <a16:creationId xmlns:a16="http://schemas.microsoft.com/office/drawing/2014/main" id="{13ED3005-1439-4C12-B8A4-9FBB9016A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8" y="3810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lh6.googleusercontent.com/9tLxlJx_jnwuB1gNyO-v8bEaj4_zWUsGDfzvp5JhXPF5TyKKgkEP1yfzkt3VJMWW1YUnADZvHqKz-V12JTv5RVfdltHnM4AXZCGTtqHnCy9qOIzmCRuvyT2objJf9f1AAGMe4dY3">
            <a:extLst>
              <a:ext uri="{FF2B5EF4-FFF2-40B4-BE49-F238E27FC236}">
                <a16:creationId xmlns:a16="http://schemas.microsoft.com/office/drawing/2014/main" id="{92B2219D-0C9E-4A9B-9692-0E3F0019D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040" y="4191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lh4.googleusercontent.com/HFlecTJsZkdwc0iJ1z2TpmAd7Xin501552GUTWeIwbsMZ4xcJGXpoMo8i2qvak9YTP3pEl53Rjg3HBB2ceU9ioXccetztBqHnSQT0CESDVxOIou3xq2Pph9wmLMJbhT5BLPnMwUw">
            <a:extLst>
              <a:ext uri="{FF2B5EF4-FFF2-40B4-BE49-F238E27FC236}">
                <a16:creationId xmlns:a16="http://schemas.microsoft.com/office/drawing/2014/main" id="{397D9AF6-7A31-4F82-949B-3EA35F24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4" y="1126804"/>
            <a:ext cx="700678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3.googleusercontent.com/EwqOfXM9jt8kiEdjOmt3sHuOc1B-rtuy_mgATuE-BmaIWkm-m-RM7jjJG9YUOgj1J_2zoOx8gmWAQViBPte9XjW5V2GvFI4kz75oHsMPqgakNLndM1_OqljtYNVGlfFvX6aXEpbq">
            <a:extLst>
              <a:ext uri="{FF2B5EF4-FFF2-40B4-BE49-F238E27FC236}">
                <a16:creationId xmlns:a16="http://schemas.microsoft.com/office/drawing/2014/main" id="{3728E90A-F6A0-4BCF-97F5-F53008E7A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94" y="1119381"/>
            <a:ext cx="533400" cy="61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77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18;p45" descr="http://www.achievetexas.org/_borders/top.ht2.jpg">
            <a:extLst>
              <a:ext uri="{FF2B5EF4-FFF2-40B4-BE49-F238E27FC236}">
                <a16:creationId xmlns:a16="http://schemas.microsoft.com/office/drawing/2014/main" id="{270577F7-5D0C-44DB-948E-FBE28AB282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41305" y="593558"/>
            <a:ext cx="1973179" cy="6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13EE00-3C60-483A-8D48-FA3F8057626B}"/>
              </a:ext>
            </a:extLst>
          </p:cNvPr>
          <p:cNvSpPr txBox="1"/>
          <p:nvPr/>
        </p:nvSpPr>
        <p:spPr>
          <a:xfrm>
            <a:off x="481262" y="417095"/>
            <a:ext cx="5614738" cy="954107"/>
          </a:xfrm>
          <a:prstGeom prst="rect">
            <a:avLst/>
          </a:prstGeom>
          <a:noFill/>
          <a:ln w="57150"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ARTES &amp; HUMANIDADES</a:t>
            </a:r>
          </a:p>
          <a:p>
            <a:r>
              <a:rPr lang="en-US" sz="2800" dirty="0"/>
              <a:t> – SIN CLASES DE TECNICAS--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43E041-B689-40C9-AF02-85C6952D3FED}"/>
              </a:ext>
            </a:extLst>
          </p:cNvPr>
          <p:cNvSpPr txBox="1"/>
          <p:nvPr/>
        </p:nvSpPr>
        <p:spPr>
          <a:xfrm>
            <a:off x="481262" y="1686945"/>
            <a:ext cx="11578808" cy="52322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NEGOCIOS E INDUSTRIA</a:t>
            </a:r>
          </a:p>
        </p:txBody>
      </p:sp>
      <p:pic>
        <p:nvPicPr>
          <p:cNvPr id="8" name="Google Shape;329;p45">
            <a:extLst>
              <a:ext uri="{FF2B5EF4-FFF2-40B4-BE49-F238E27FC236}">
                <a16:creationId xmlns:a16="http://schemas.microsoft.com/office/drawing/2014/main" id="{274B517D-7DE3-4452-8261-505FD319A3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920" y="2426154"/>
            <a:ext cx="1327193" cy="52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30;p45">
            <a:extLst>
              <a:ext uri="{FF2B5EF4-FFF2-40B4-BE49-F238E27FC236}">
                <a16:creationId xmlns:a16="http://schemas.microsoft.com/office/drawing/2014/main" id="{1EF1D352-FE4A-4053-9A03-904CA4A1521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2071" y="2413815"/>
            <a:ext cx="1327193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31;p45">
            <a:extLst>
              <a:ext uri="{FF2B5EF4-FFF2-40B4-BE49-F238E27FC236}">
                <a16:creationId xmlns:a16="http://schemas.microsoft.com/office/drawing/2014/main" id="{0EA2B3DE-5B4D-4424-B0FC-B33CEC968A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61087" y="2426154"/>
            <a:ext cx="1559029" cy="49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32;p45">
            <a:extLst>
              <a:ext uri="{FF2B5EF4-FFF2-40B4-BE49-F238E27FC236}">
                <a16:creationId xmlns:a16="http://schemas.microsoft.com/office/drawing/2014/main" id="{8F7A0812-1452-4B3C-AB95-214E2FD6D57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10021" y="2326726"/>
            <a:ext cx="2575241" cy="598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335;p45">
            <a:extLst>
              <a:ext uri="{FF2B5EF4-FFF2-40B4-BE49-F238E27FC236}">
                <a16:creationId xmlns:a16="http://schemas.microsoft.com/office/drawing/2014/main" id="{3B084B05-FF2D-4DC1-99E3-19FD44A92D8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77686" y="2389527"/>
            <a:ext cx="2363619" cy="598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38;p45">
            <a:extLst>
              <a:ext uri="{FF2B5EF4-FFF2-40B4-BE49-F238E27FC236}">
                <a16:creationId xmlns:a16="http://schemas.microsoft.com/office/drawing/2014/main" id="{90EDAA45-8F8C-4404-ADF6-A974CEEC956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54833" y="2409283"/>
            <a:ext cx="1430191" cy="5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DBDF78-BF81-4C27-9136-A31E7E8E489D}"/>
              </a:ext>
            </a:extLst>
          </p:cNvPr>
          <p:cNvSpPr txBox="1"/>
          <p:nvPr/>
        </p:nvSpPr>
        <p:spPr>
          <a:xfrm>
            <a:off x="481262" y="3198306"/>
            <a:ext cx="11549150" cy="5232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SERVICIOS P</a:t>
            </a:r>
            <a:r>
              <a:rPr lang="en-US" altLang="en-US" sz="2800" dirty="0">
                <a:latin typeface="Rockwell" panose="02060603020205020403" pitchFamily="18" charset="0"/>
              </a:rPr>
              <a:t>Ú</a:t>
            </a:r>
            <a:r>
              <a:rPr lang="en-US" sz="2800" dirty="0"/>
              <a:t>BLICOS</a:t>
            </a:r>
          </a:p>
        </p:txBody>
      </p:sp>
      <p:pic>
        <p:nvPicPr>
          <p:cNvPr id="15" name="Google Shape;334;p45">
            <a:extLst>
              <a:ext uri="{FF2B5EF4-FFF2-40B4-BE49-F238E27FC236}">
                <a16:creationId xmlns:a16="http://schemas.microsoft.com/office/drawing/2014/main" id="{937AEAA7-2B32-4D31-B583-02575478904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52600" y="3876675"/>
            <a:ext cx="1300162" cy="60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36;p45">
            <a:extLst>
              <a:ext uri="{FF2B5EF4-FFF2-40B4-BE49-F238E27FC236}">
                <a16:creationId xmlns:a16="http://schemas.microsoft.com/office/drawing/2014/main" id="{8822D1F5-60D2-44E4-AB4C-2785948EA914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686300" y="3904730"/>
            <a:ext cx="140970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333;p45">
            <a:extLst>
              <a:ext uri="{FF2B5EF4-FFF2-40B4-BE49-F238E27FC236}">
                <a16:creationId xmlns:a16="http://schemas.microsoft.com/office/drawing/2014/main" id="{0E7D408E-7F49-4E91-AC86-892E606E77A1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835607" y="3937816"/>
            <a:ext cx="1247775" cy="60483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E6AE660-B282-4153-A695-EB8979A26961}"/>
              </a:ext>
            </a:extLst>
          </p:cNvPr>
          <p:cNvSpPr txBox="1"/>
          <p:nvPr/>
        </p:nvSpPr>
        <p:spPr>
          <a:xfrm>
            <a:off x="510920" y="4650429"/>
            <a:ext cx="11519492" cy="523220"/>
          </a:xfrm>
          <a:prstGeom prst="rect">
            <a:avLst/>
          </a:prstGeom>
          <a:noFill/>
          <a:ln w="57150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STEM (CTIM)</a:t>
            </a:r>
          </a:p>
        </p:txBody>
      </p:sp>
      <p:pic>
        <p:nvPicPr>
          <p:cNvPr id="19" name="Google Shape;337;p45">
            <a:extLst>
              <a:ext uri="{FF2B5EF4-FFF2-40B4-BE49-F238E27FC236}">
                <a16:creationId xmlns:a16="http://schemas.microsoft.com/office/drawing/2014/main" id="{62E9E662-2D6D-4FA0-B4D5-1A0368FBAB1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621291" y="5282976"/>
            <a:ext cx="1276350" cy="5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40F0F2-D1D9-4E48-A758-D01C3B2F6AFE}"/>
              </a:ext>
            </a:extLst>
          </p:cNvPr>
          <p:cNvSpPr txBox="1"/>
          <p:nvPr/>
        </p:nvSpPr>
        <p:spPr>
          <a:xfrm>
            <a:off x="481262" y="6038747"/>
            <a:ext cx="10603761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MULTIDISCIPLINARIO</a:t>
            </a:r>
          </a:p>
        </p:txBody>
      </p:sp>
    </p:spTree>
    <p:extLst>
      <p:ext uri="{BB962C8B-B14F-4D97-AF65-F5344CB8AC3E}">
        <p14:creationId xmlns:p14="http://schemas.microsoft.com/office/powerpoint/2010/main" val="3077940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DD5B7-8828-4A21-BD27-D60A78437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0" y="195874"/>
            <a:ext cx="11694694" cy="1322328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NECESITAS AYUDA SELECIONANDO TU RESPALDO (TALLER)?</a:t>
            </a:r>
            <a:br>
              <a:rPr lang="en-US" sz="4400" dirty="0"/>
            </a:br>
            <a:r>
              <a:rPr lang="es-MX" sz="4400" dirty="0">
                <a:solidFill>
                  <a:srgbClr val="FF0000"/>
                </a:solidFill>
              </a:rPr>
              <a:t>visita</a:t>
            </a:r>
            <a:r>
              <a:rPr lang="en-US" sz="4400" dirty="0">
                <a:solidFill>
                  <a:srgbClr val="FF0000"/>
                </a:solidFill>
              </a:rPr>
              <a:t> nuestro video tik tok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A3CF8F-ADB9-4D23-A39B-1519D369CB0D}"/>
              </a:ext>
            </a:extLst>
          </p:cNvPr>
          <p:cNvSpPr txBox="1"/>
          <p:nvPr/>
        </p:nvSpPr>
        <p:spPr>
          <a:xfrm>
            <a:off x="545432" y="1796716"/>
            <a:ext cx="5406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Puedes Seguirnos en: </a:t>
            </a:r>
          </a:p>
        </p:txBody>
      </p:sp>
      <p:pic>
        <p:nvPicPr>
          <p:cNvPr id="5" name="Google Shape;344;p46" title="CTE TIK TOK TOUR">
            <a:extLst>
              <a:ext uri="{FF2B5EF4-FFF2-40B4-BE49-F238E27FC236}">
                <a16:creationId xmlns:a16="http://schemas.microsoft.com/office/drawing/2014/main" id="{28FDD0C0-2818-48D8-8904-C500D341F26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56884" y="1588168"/>
            <a:ext cx="3545306" cy="191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52;p46">
            <a:extLst>
              <a:ext uri="{FF2B5EF4-FFF2-40B4-BE49-F238E27FC236}">
                <a16:creationId xmlns:a16="http://schemas.microsoft.com/office/drawing/2014/main" id="{F6F2ED6C-ABD0-4111-A304-A7BBE797F91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4168" y="3669814"/>
            <a:ext cx="4154906" cy="234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8;p46" descr="i.kym-cdn.com/entries/icons/mobile/000/010/944/...">
            <a:extLst>
              <a:ext uri="{FF2B5EF4-FFF2-40B4-BE49-F238E27FC236}">
                <a16:creationId xmlns:a16="http://schemas.microsoft.com/office/drawing/2014/main" id="{E96EC837-E2EA-403D-A0B1-B3CC049877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459" y="2513013"/>
            <a:ext cx="12922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47;p46" descr="It May Be TikTok for U.S. Health Tech | by Kim Bellard | Tincture">
            <a:extLst>
              <a:ext uri="{FF2B5EF4-FFF2-40B4-BE49-F238E27FC236}">
                <a16:creationId xmlns:a16="http://schemas.microsoft.com/office/drawing/2014/main" id="{A216FA67-6FEA-47AE-BA3F-DC1E9258BA3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4290" y="3499742"/>
            <a:ext cx="690562" cy="6905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A1CDD7-66FE-4FE6-95BB-A5A538E6DFF1}"/>
              </a:ext>
            </a:extLst>
          </p:cNvPr>
          <p:cNvSpPr txBox="1"/>
          <p:nvPr/>
        </p:nvSpPr>
        <p:spPr>
          <a:xfrm>
            <a:off x="2165684" y="2562225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Pioneer_CTE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771539-3CFD-4F51-8ED3-835D9C9C445B}"/>
              </a:ext>
            </a:extLst>
          </p:cNvPr>
          <p:cNvSpPr txBox="1"/>
          <p:nvPr/>
        </p:nvSpPr>
        <p:spPr>
          <a:xfrm>
            <a:off x="2165684" y="3512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Pioneer_CTE</a:t>
            </a:r>
          </a:p>
        </p:txBody>
      </p:sp>
      <p:sp>
        <p:nvSpPr>
          <p:cNvPr id="11" name="Google Shape;351;p46">
            <a:extLst>
              <a:ext uri="{FF2B5EF4-FFF2-40B4-BE49-F238E27FC236}">
                <a16:creationId xmlns:a16="http://schemas.microsoft.com/office/drawing/2014/main" id="{EFBBFAA5-47C7-4088-B317-3AEF63CDD8F6}"/>
              </a:ext>
            </a:extLst>
          </p:cNvPr>
          <p:cNvSpPr txBox="1"/>
          <p:nvPr/>
        </p:nvSpPr>
        <p:spPr>
          <a:xfrm>
            <a:off x="457199" y="4344987"/>
            <a:ext cx="7226969" cy="202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Quattrocento Sans"/>
              <a:buNone/>
            </a:pPr>
            <a:r>
              <a:rPr lang="es-MX" sz="2400" b="1" i="0" u="none" dirty="0">
                <a:ea typeface="Quattrocento Sans"/>
                <a:cs typeface="Quattrocento Sans"/>
                <a:sym typeface="Quattrocento Sans"/>
              </a:rPr>
              <a:t>Tienes la oportunidad de explorar e investigar</a:t>
            </a:r>
            <a:r>
              <a:rPr lang="es-MX" sz="2400" b="1" dirty="0">
                <a:ea typeface="Quattrocento Sans"/>
                <a:cs typeface="Quattrocento Sans"/>
                <a:sym typeface="Quattrocento Sans"/>
              </a:rPr>
              <a:t>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Quattrocento Sans"/>
              <a:buNone/>
            </a:pPr>
            <a:r>
              <a:rPr lang="es-MX" sz="2400" b="1" i="0" u="none" dirty="0">
                <a:solidFill>
                  <a:srgbClr val="FF0000"/>
                </a:solidFill>
                <a:ea typeface="Quattrocento Sans"/>
                <a:cs typeface="Quattrocento Sans"/>
                <a:sym typeface="Quattrocento Sans"/>
              </a:rPr>
              <a:t>CARERAS</a:t>
            </a:r>
            <a:r>
              <a:rPr lang="es-MX" sz="2400" b="1" i="0" u="none" dirty="0">
                <a:ea typeface="Quattrocento Sans"/>
                <a:cs typeface="Quattrocento Sans"/>
                <a:sym typeface="Quattrocento Sans"/>
              </a:rPr>
              <a:t> y tomar un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Quattrocento Sans"/>
              <a:buNone/>
            </a:pPr>
            <a:r>
              <a:rPr lang="es-MX" sz="2400" b="1" i="0" u="none" dirty="0">
                <a:solidFill>
                  <a:srgbClr val="FF0000"/>
                </a:solidFill>
                <a:ea typeface="Quattrocento Sans"/>
                <a:cs typeface="Quattrocento Sans"/>
                <a:sym typeface="Quattrocento Sans"/>
              </a:rPr>
              <a:t>QUESTIONARIO DE INTERES </a:t>
            </a:r>
          </a:p>
          <a:p>
            <a:pPr lvl="0" algn="ctr">
              <a:lnSpc>
                <a:spcPct val="80000"/>
              </a:lnSpc>
              <a:buClr>
                <a:srgbClr val="C00000"/>
              </a:buClr>
              <a:buSzPts val="1900"/>
            </a:pPr>
            <a:br>
              <a:rPr lang="es-MX" sz="2400" dirty="0"/>
            </a:br>
            <a:r>
              <a:rPr lang="es-MX" sz="2400" dirty="0"/>
              <a:t>en un Aplicación </a:t>
            </a:r>
            <a:r>
              <a:rPr lang="es-MX" sz="2400" dirty="0">
                <a:solidFill>
                  <a:srgbClr val="FF0000"/>
                </a:solidFill>
              </a:rPr>
              <a:t>VIRTUAL JOB SHADOW </a:t>
            </a:r>
          </a:p>
          <a:p>
            <a:pPr lvl="0" algn="ctr">
              <a:lnSpc>
                <a:spcPct val="80000"/>
              </a:lnSpc>
              <a:buClr>
                <a:srgbClr val="C00000"/>
              </a:buClr>
              <a:buSzPts val="1900"/>
            </a:pPr>
            <a:r>
              <a:rPr lang="es-MX" sz="2400" dirty="0">
                <a:solidFill>
                  <a:srgbClr val="FF0000"/>
                </a:solidFill>
              </a:rPr>
              <a:t>En SU CUENTA DE GOOGLE</a:t>
            </a:r>
            <a:endParaRPr lang="es-MX" sz="2400" b="1" i="0" u="none" dirty="0">
              <a:solidFill>
                <a:srgbClr val="FF0000"/>
              </a:solidFill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871558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B9F5D2DC-F85C-4E33-AB07-12271B1AB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2926" y="206178"/>
            <a:ext cx="11486147" cy="95924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Incluso puede EXPLORAR nuestros GRUPOS DE CARRERAS</a:t>
            </a:r>
            <a:br>
              <a:rPr kumimoji="0" lang="es-E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</a:br>
            <a:r>
              <a:rPr kumimoji="0" lang="es-E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En nuestra página web de SHARYLAND ISD bajo CTE </a:t>
            </a:r>
          </a:p>
        </p:txBody>
      </p:sp>
      <p:pic>
        <p:nvPicPr>
          <p:cNvPr id="5" name="Google Shape;358;p47">
            <a:extLst>
              <a:ext uri="{FF2B5EF4-FFF2-40B4-BE49-F238E27FC236}">
                <a16:creationId xmlns:a16="http://schemas.microsoft.com/office/drawing/2014/main" id="{3B94FD56-2F58-46F4-92FD-676771E1BF3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7305" y="1295400"/>
            <a:ext cx="11149263" cy="5030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458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0D2180-4F6C-4F9C-9E50-15AC3EAD2227}"/>
              </a:ext>
            </a:extLst>
          </p:cNvPr>
          <p:cNvSpPr txBox="1"/>
          <p:nvPr/>
        </p:nvSpPr>
        <p:spPr>
          <a:xfrm>
            <a:off x="609600" y="256674"/>
            <a:ext cx="10828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FF0000"/>
                </a:solidFill>
              </a:rPr>
              <a:t>Ejemplo de la hoja de clases Optativas (electivas) </a:t>
            </a:r>
          </a:p>
          <a:p>
            <a:r>
              <a:rPr lang="es-MX" sz="3200" dirty="0">
                <a:solidFill>
                  <a:srgbClr val="FF0000"/>
                </a:solidFill>
              </a:rPr>
              <a:t>con sus códigos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AFCCC8-46D0-4AC7-AD69-47BFAE2360F7}"/>
              </a:ext>
            </a:extLst>
          </p:cNvPr>
          <p:cNvSpPr txBox="1"/>
          <p:nvPr/>
        </p:nvSpPr>
        <p:spPr>
          <a:xfrm>
            <a:off x="786063" y="1556084"/>
            <a:ext cx="106519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0202</a:t>
            </a:r>
            <a:r>
              <a:rPr lang="es-MX" sz="3200" dirty="0"/>
              <a:t>    Dibujo</a:t>
            </a:r>
          </a:p>
          <a:p>
            <a:r>
              <a:rPr lang="es-MX" sz="3200" b="1" dirty="0"/>
              <a:t>0204</a:t>
            </a:r>
            <a:r>
              <a:rPr lang="es-MX" sz="3200" dirty="0"/>
              <a:t>    Retrato (dibujo de figura)</a:t>
            </a:r>
          </a:p>
          <a:p>
            <a:r>
              <a:rPr lang="es-MX" sz="3200" b="1" dirty="0"/>
              <a:t>0208</a:t>
            </a:r>
            <a:r>
              <a:rPr lang="es-MX" sz="3200" dirty="0"/>
              <a:t>    Teatro</a:t>
            </a:r>
          </a:p>
          <a:p>
            <a:endParaRPr lang="es-MX" sz="3200" dirty="0"/>
          </a:p>
          <a:p>
            <a:r>
              <a:rPr lang="es-MX" sz="3200" b="1" dirty="0"/>
              <a:t>0500   </a:t>
            </a:r>
            <a:r>
              <a:rPr lang="es-MX" sz="3200" dirty="0"/>
              <a:t> </a:t>
            </a:r>
            <a:r>
              <a:rPr lang="es-MX" sz="2800" dirty="0"/>
              <a:t>Principios de Agricultura, Comida y Recursos Naturales</a:t>
            </a:r>
          </a:p>
          <a:p>
            <a:endParaRPr lang="es-MX" sz="3200" dirty="0"/>
          </a:p>
          <a:p>
            <a:r>
              <a:rPr lang="es-MX" sz="3200" b="1" dirty="0"/>
              <a:t>0480   </a:t>
            </a:r>
            <a:r>
              <a:rPr lang="es-MX" sz="3200" dirty="0"/>
              <a:t> Principios de Arquitectura y Construcción</a:t>
            </a:r>
          </a:p>
          <a:p>
            <a:endParaRPr lang="es-MX" sz="3200" dirty="0"/>
          </a:p>
          <a:p>
            <a:r>
              <a:rPr lang="es-MX" sz="3200" b="1" dirty="0"/>
              <a:t>0691</a:t>
            </a:r>
            <a:r>
              <a:rPr lang="es-MX" sz="3200" dirty="0"/>
              <a:t>    Principios de Artes, Tecnologías y Comunicación</a:t>
            </a:r>
          </a:p>
        </p:txBody>
      </p:sp>
    </p:spTree>
    <p:extLst>
      <p:ext uri="{BB962C8B-B14F-4D97-AF65-F5344CB8AC3E}">
        <p14:creationId xmlns:p14="http://schemas.microsoft.com/office/powerpoint/2010/main" val="2121068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72;p49">
            <a:extLst>
              <a:ext uri="{FF2B5EF4-FFF2-40B4-BE49-F238E27FC236}">
                <a16:creationId xmlns:a16="http://schemas.microsoft.com/office/drawing/2014/main" id="{76460EFD-AE09-4042-B7B2-A8A8BD71D27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7095" y="258762"/>
            <a:ext cx="11325726" cy="596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6033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3BDA5-3EB6-4A8A-82BF-EC198A170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484632"/>
            <a:ext cx="2170657" cy="1609344"/>
          </a:xfrm>
        </p:spPr>
        <p:txBody>
          <a:bodyPr/>
          <a:lstStyle/>
          <a:p>
            <a:r>
              <a:rPr lang="en-US" dirty="0" err="1"/>
              <a:t>Staar</a:t>
            </a:r>
            <a:r>
              <a:rPr lang="en-US" dirty="0"/>
              <a:t> </a:t>
            </a:r>
          </a:p>
        </p:txBody>
      </p:sp>
      <p:pic>
        <p:nvPicPr>
          <p:cNvPr id="4" name="Google Shape;384;p51" descr="C:\Users\tguerrero\AppData\Local\Microsoft\Windows\Temporary Internet Files\Content.IE5\DTZUYSC2\ist2_7880416-3d-reminder-post-it-300x300[1].png">
            <a:extLst>
              <a:ext uri="{FF2B5EF4-FFF2-40B4-BE49-F238E27FC236}">
                <a16:creationId xmlns:a16="http://schemas.microsoft.com/office/drawing/2014/main" id="{5C336744-E1A8-48A0-B55B-BB384F7D100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56204" y="0"/>
            <a:ext cx="3429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87;p51" descr="C:\Documents and Settings\drodriguez\Local Settings\Temporary Internet Files\Content.IE5\5852U7F1\MC900437743[1].wmf">
            <a:extLst>
              <a:ext uri="{FF2B5EF4-FFF2-40B4-BE49-F238E27FC236}">
                <a16:creationId xmlns:a16="http://schemas.microsoft.com/office/drawing/2014/main" id="{D511D623-ECDB-4C6A-A34A-A52DCE628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99" y="4648200"/>
            <a:ext cx="1040330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4;p52">
            <a:extLst>
              <a:ext uri="{FF2B5EF4-FFF2-40B4-BE49-F238E27FC236}">
                <a16:creationId xmlns:a16="http://schemas.microsoft.com/office/drawing/2014/main" id="{E42538CE-0A64-406B-BB11-25D14BC9C3AF}"/>
              </a:ext>
            </a:extLst>
          </p:cNvPr>
          <p:cNvSpPr txBox="1"/>
          <p:nvPr/>
        </p:nvSpPr>
        <p:spPr>
          <a:xfrm>
            <a:off x="1235241" y="1792288"/>
            <a:ext cx="4668254" cy="2410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Algebra I	</a:t>
            </a:r>
            <a:endParaRPr lang="es-MX" dirty="0"/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Biología</a:t>
            </a:r>
            <a:endParaRPr lang="es-MX" dirty="0"/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Ingles</a:t>
            </a:r>
            <a:r>
              <a:rPr lang="es-MX" sz="2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</a:t>
            </a:r>
            <a:endParaRPr lang="es-MX" dirty="0"/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Ingles</a:t>
            </a:r>
            <a:r>
              <a:rPr lang="es-MX" sz="2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II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dirty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Historia Estados Unidos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1689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F4938-E449-4F46-BC53-B645E096D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96" y="484632"/>
            <a:ext cx="10764252" cy="1609344"/>
          </a:xfrm>
        </p:spPr>
        <p:txBody>
          <a:bodyPr/>
          <a:lstStyle/>
          <a:p>
            <a:r>
              <a:rPr lang="es-MX" dirty="0">
                <a:solidFill>
                  <a:srgbClr val="FF0000"/>
                </a:solidFill>
              </a:rPr>
              <a:t>Orientación</a:t>
            </a:r>
            <a:r>
              <a:rPr lang="en-US" dirty="0">
                <a:solidFill>
                  <a:srgbClr val="FF0000"/>
                </a:solidFill>
              </a:rPr>
              <a:t> para padres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5786C-F24C-44C5-841D-931ED0EB7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811" y="1636295"/>
            <a:ext cx="10764252" cy="4535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Comprender los requisitos de graduación de la escuela preparatoria, respaldos ... y el proceso de solicitud de cursos</a:t>
            </a:r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sz="2800" dirty="0"/>
              <a:t>Jueves 4 de febrero</a:t>
            </a:r>
          </a:p>
          <a:p>
            <a:pPr marL="0" indent="0" algn="ctr">
              <a:buNone/>
            </a:pPr>
            <a:r>
              <a:rPr lang="es-ES" sz="2800" dirty="0"/>
              <a:t>10 a.m., 2 p.m. y 6 p.m.</a:t>
            </a:r>
          </a:p>
          <a:p>
            <a:pPr marL="0" indent="0" algn="ctr">
              <a:buNone/>
            </a:pPr>
            <a:r>
              <a:rPr lang="es-ES" sz="2800" dirty="0"/>
              <a:t>Reunión </a:t>
            </a:r>
            <a:r>
              <a:rPr lang="es-ES" sz="2800" dirty="0">
                <a:solidFill>
                  <a:srgbClr val="FF0000"/>
                </a:solidFill>
              </a:rPr>
              <a:t>Virtual</a:t>
            </a:r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/>
              <a:t>Sesiones disponibles en inglés y español.</a:t>
            </a:r>
          </a:p>
          <a:p>
            <a:pPr marL="0" indent="0" algn="ctr">
              <a:buNone/>
            </a:pPr>
            <a:r>
              <a:rPr lang="es-ES" dirty="0"/>
              <a:t>Visite su Google Classroom de consejeros de octavo grado para ver los enlaces.</a:t>
            </a:r>
          </a:p>
          <a:p>
            <a:pPr marL="0" indent="0" algn="ctr">
              <a:buNone/>
            </a:pPr>
            <a:r>
              <a:rPr lang="es-ES" dirty="0"/>
              <a:t>Tema: Información de la escuela preparatoria Pioneer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04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06;p54" descr="C:\Users\tguerrero\AppData\Local\Microsoft\Windows\Temporary Internet Files\Content.IE5\091ZDH0W\question-mark[1].jpg">
            <a:extLst>
              <a:ext uri="{FF2B5EF4-FFF2-40B4-BE49-F238E27FC236}">
                <a16:creationId xmlns:a16="http://schemas.microsoft.com/office/drawing/2014/main" id="{68AD753B-977B-45B1-814E-DD5BF8BA36C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9799" y="609600"/>
            <a:ext cx="6741695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129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5B797-31C3-4813-9FF2-CDB3B74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79" y="484632"/>
            <a:ext cx="10679069" cy="1609344"/>
          </a:xfrm>
        </p:spPr>
        <p:txBody>
          <a:bodyPr/>
          <a:lstStyle/>
          <a:p>
            <a:r>
              <a:rPr lang="es-MX" dirty="0">
                <a:solidFill>
                  <a:srgbClr val="FF0000"/>
                </a:solidFill>
              </a:rPr>
              <a:t>Así que veamos…….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DD71A-6171-4BD6-8CC8-E8EEFC5C2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53" y="1716505"/>
            <a:ext cx="11341768" cy="4844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4200" dirty="0"/>
              <a:t>Llenando el Formulario de solicitud de curso</a:t>
            </a:r>
          </a:p>
          <a:p>
            <a:pPr marL="0" indent="0" algn="ctr">
              <a:buNone/>
            </a:pPr>
            <a:r>
              <a:rPr lang="es-MX" sz="4400" dirty="0"/>
              <a:t>ESCUELA SECUNDARIA </a:t>
            </a:r>
          </a:p>
          <a:p>
            <a:pPr marL="0" indent="0" algn="ctr">
              <a:buNone/>
            </a:pPr>
            <a:r>
              <a:rPr lang="es-MX" sz="4400" dirty="0"/>
              <a:t>DE 9 ° GRADO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sz="1800" dirty="0"/>
              <a:t>Busque el formulario de Google en su Aula de Google Classroom para consejeros de 8º  grado.</a:t>
            </a:r>
          </a:p>
          <a:p>
            <a:pPr marL="0" indent="0" algn="ctr">
              <a:buNone/>
            </a:pPr>
            <a:r>
              <a:rPr lang="es-ES" sz="1800" dirty="0"/>
              <a:t>Tema: Información de la escuela secundaria Pioneer</a:t>
            </a:r>
          </a:p>
        </p:txBody>
      </p:sp>
    </p:spTree>
    <p:extLst>
      <p:ext uri="{BB962C8B-B14F-4D97-AF65-F5344CB8AC3E}">
        <p14:creationId xmlns:p14="http://schemas.microsoft.com/office/powerpoint/2010/main" val="2277760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FF65D-C88C-43CC-8929-69F6D34E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7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DIVISION DE </a:t>
            </a:r>
            <a:r>
              <a:rPr lang="en-US" dirty="0" err="1">
                <a:solidFill>
                  <a:srgbClr val="FF0000"/>
                </a:solidFill>
              </a:rPr>
              <a:t>AñO</a:t>
            </a:r>
            <a:r>
              <a:rPr lang="en-US" dirty="0">
                <a:solidFill>
                  <a:srgbClr val="FF0000"/>
                </a:solidFill>
              </a:rPr>
              <a:t> ESCOLAR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5384E-67B1-4DCC-AB25-124F92CDA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98319"/>
            <a:ext cx="10824855" cy="4450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i="1" dirty="0"/>
              <a:t>	</a:t>
            </a:r>
            <a:r>
              <a:rPr lang="es-MX" sz="2000" b="1" i="1" dirty="0"/>
              <a:t>Otoño </a:t>
            </a:r>
            <a:r>
              <a:rPr lang="es-MX" sz="2000" i="1" dirty="0"/>
              <a:t> (Agosto-Diciembre)		         </a:t>
            </a:r>
            <a:r>
              <a:rPr lang="es-MX" sz="2000" b="1" i="1" dirty="0"/>
              <a:t>Verano</a:t>
            </a:r>
            <a:r>
              <a:rPr lang="es-MX" sz="2000" i="1" dirty="0"/>
              <a:t> (Enero-Mayo)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/>
              <a:t>		</a:t>
            </a:r>
            <a:r>
              <a:rPr lang="es-MX" dirty="0"/>
              <a:t>Ingles I (90)  </a:t>
            </a:r>
            <a:r>
              <a:rPr lang="es-MX" dirty="0">
                <a:solidFill>
                  <a:srgbClr val="FF0000"/>
                </a:solidFill>
              </a:rPr>
              <a:t>.5 </a:t>
            </a:r>
            <a:r>
              <a:rPr lang="es-MX" dirty="0" err="1">
                <a:solidFill>
                  <a:srgbClr val="FF0000"/>
                </a:solidFill>
              </a:rPr>
              <a:t>cr</a:t>
            </a:r>
            <a:r>
              <a:rPr lang="es-MX" dirty="0"/>
              <a:t>			Ingles 1 (90)   </a:t>
            </a:r>
            <a:r>
              <a:rPr lang="es-MX" dirty="0">
                <a:solidFill>
                  <a:srgbClr val="FF0000"/>
                </a:solidFill>
              </a:rPr>
              <a:t>.5 </a:t>
            </a:r>
            <a:r>
              <a:rPr lang="es-MX" dirty="0" err="1">
                <a:solidFill>
                  <a:srgbClr val="FF0000"/>
                </a:solidFill>
              </a:rPr>
              <a:t>cr</a:t>
            </a:r>
            <a:endParaRPr lang="es-MX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MX" dirty="0"/>
              <a:t>		</a:t>
            </a:r>
            <a:r>
              <a:rPr lang="es-MX" dirty="0" err="1"/>
              <a:t>Football</a:t>
            </a:r>
            <a:r>
              <a:rPr lang="es-MX" dirty="0"/>
              <a:t> (90) </a:t>
            </a:r>
            <a:r>
              <a:rPr lang="es-MX" dirty="0">
                <a:solidFill>
                  <a:srgbClr val="FF0000"/>
                </a:solidFill>
              </a:rPr>
              <a:t>1.00 </a:t>
            </a:r>
            <a:r>
              <a:rPr lang="es-MX" dirty="0" err="1">
                <a:solidFill>
                  <a:srgbClr val="FF0000"/>
                </a:solidFill>
              </a:rPr>
              <a:t>cr</a:t>
            </a:r>
            <a:r>
              <a:rPr lang="es-MX" dirty="0"/>
              <a:t>			Biología (90) </a:t>
            </a:r>
            <a:r>
              <a:rPr lang="es-MX" dirty="0">
                <a:solidFill>
                  <a:srgbClr val="FF0000"/>
                </a:solidFill>
              </a:rPr>
              <a:t> 1.00 </a:t>
            </a:r>
            <a:r>
              <a:rPr lang="es-MX" dirty="0" err="1">
                <a:solidFill>
                  <a:srgbClr val="FF0000"/>
                </a:solidFill>
              </a:rPr>
              <a:t>cr</a:t>
            </a:r>
            <a:endParaRPr lang="es-MX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MX" dirty="0"/>
              <a:t>		BCIS (90)        </a:t>
            </a:r>
            <a:r>
              <a:rPr lang="es-MX" dirty="0">
                <a:solidFill>
                  <a:srgbClr val="FF0000"/>
                </a:solidFill>
              </a:rPr>
              <a:t>1.00 </a:t>
            </a:r>
            <a:r>
              <a:rPr lang="es-MX" dirty="0" err="1">
                <a:solidFill>
                  <a:srgbClr val="FF0000"/>
                </a:solidFill>
              </a:rPr>
              <a:t>cr</a:t>
            </a:r>
            <a:r>
              <a:rPr lang="es-MX" dirty="0"/>
              <a:t>			Arte 1 (90)  </a:t>
            </a:r>
            <a:r>
              <a:rPr lang="es-MX" dirty="0">
                <a:solidFill>
                  <a:srgbClr val="FF0000"/>
                </a:solidFill>
              </a:rPr>
              <a:t>1.00 </a:t>
            </a:r>
            <a:r>
              <a:rPr lang="es-MX" dirty="0" err="1">
                <a:solidFill>
                  <a:srgbClr val="FF0000"/>
                </a:solidFill>
              </a:rPr>
              <a:t>cr</a:t>
            </a:r>
            <a:endParaRPr lang="es-MX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MX" dirty="0"/>
              <a:t>		Algebra I (50)	</a:t>
            </a:r>
            <a:r>
              <a:rPr lang="es-MX" dirty="0">
                <a:solidFill>
                  <a:srgbClr val="FF0000"/>
                </a:solidFill>
              </a:rPr>
              <a:t>.5 </a:t>
            </a:r>
            <a:r>
              <a:rPr lang="es-MX" dirty="0" err="1">
                <a:solidFill>
                  <a:srgbClr val="FF0000"/>
                </a:solidFill>
              </a:rPr>
              <a:t>cr</a:t>
            </a:r>
            <a:r>
              <a:rPr lang="es-MX" dirty="0"/>
              <a:t>			Algebra 1 (50) </a:t>
            </a:r>
            <a:r>
              <a:rPr lang="es-MX" dirty="0" err="1"/>
              <a:t>cont</a:t>
            </a:r>
            <a:r>
              <a:rPr lang="es-MX" dirty="0"/>
              <a:t>… </a:t>
            </a:r>
            <a:r>
              <a:rPr lang="es-MX" dirty="0">
                <a:solidFill>
                  <a:srgbClr val="FF0000"/>
                </a:solidFill>
              </a:rPr>
              <a:t>.5 </a:t>
            </a:r>
            <a:r>
              <a:rPr lang="es-MX" dirty="0" err="1">
                <a:solidFill>
                  <a:srgbClr val="FF0000"/>
                </a:solidFill>
              </a:rPr>
              <a:t>cr</a:t>
            </a:r>
            <a:endParaRPr lang="es-MX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MX" dirty="0"/>
              <a:t>		Español I E (90)  </a:t>
            </a:r>
            <a:r>
              <a:rPr lang="es-MX" dirty="0">
                <a:solidFill>
                  <a:srgbClr val="FF0000"/>
                </a:solidFill>
              </a:rPr>
              <a:t>1.00 </a:t>
            </a:r>
            <a:r>
              <a:rPr lang="es-MX" dirty="0" err="1">
                <a:solidFill>
                  <a:srgbClr val="FF0000"/>
                </a:solidFill>
              </a:rPr>
              <a:t>cr</a:t>
            </a:r>
            <a:r>
              <a:rPr lang="es-MX" dirty="0"/>
              <a:t>		Principios de Construcción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br>
              <a:rPr lang="es-MX" dirty="0"/>
            </a:br>
            <a:r>
              <a:rPr lang="es-MX" sz="1600" i="1" dirty="0">
                <a:solidFill>
                  <a:srgbClr val="FF0000"/>
                </a:solidFill>
              </a:rPr>
              <a:t>Nota:  Típico ejemplo las clases de 50 min y las de Ingles 1 están divididas en 2 semestres pero son de ½ año.</a:t>
            </a:r>
          </a:p>
        </p:txBody>
      </p:sp>
    </p:spTree>
    <p:extLst>
      <p:ext uri="{BB962C8B-B14F-4D97-AF65-F5344CB8AC3E}">
        <p14:creationId xmlns:p14="http://schemas.microsoft.com/office/powerpoint/2010/main" val="834718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qxkHViUXdi0UiLbbiE9c4EMR7raD_02jgooFyQ62QJNCGW-8iJlhkLT56aRoahLuIi1J9_KwGWlOSYwGdGNiUCeRCS6-oWV_gZkhHFyHuAa5Q9cFOhQ0ih7Ev9kPDpNikYlNBRKE">
            <a:extLst>
              <a:ext uri="{FF2B5EF4-FFF2-40B4-BE49-F238E27FC236}">
                <a16:creationId xmlns:a16="http://schemas.microsoft.com/office/drawing/2014/main" id="{782B1D11-C770-44C8-B54C-19959F9B5F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" y="810883"/>
            <a:ext cx="10622279" cy="563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19D2DB4F-178C-4F99-9525-70FFC70B3F45}"/>
              </a:ext>
            </a:extLst>
          </p:cNvPr>
          <p:cNvSpPr/>
          <p:nvPr/>
        </p:nvSpPr>
        <p:spPr>
          <a:xfrm>
            <a:off x="1463040" y="1121434"/>
            <a:ext cx="929640" cy="20637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5117037F-3C13-4E1E-B428-CE677B1BC72C}"/>
              </a:ext>
            </a:extLst>
          </p:cNvPr>
          <p:cNvSpPr/>
          <p:nvPr/>
        </p:nvSpPr>
        <p:spPr>
          <a:xfrm>
            <a:off x="1463040" y="3495711"/>
            <a:ext cx="929640" cy="23919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826B15-24DC-465F-9DAA-151D1FBDD825}"/>
              </a:ext>
            </a:extLst>
          </p:cNvPr>
          <p:cNvSpPr txBox="1"/>
          <p:nvPr/>
        </p:nvSpPr>
        <p:spPr>
          <a:xfrm>
            <a:off x="381001" y="1783965"/>
            <a:ext cx="134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Termino</a:t>
            </a:r>
            <a:r>
              <a:rPr lang="en-US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2A7B3F-8994-4A03-95F5-7B023E3D9ED1}"/>
              </a:ext>
            </a:extLst>
          </p:cNvPr>
          <p:cNvSpPr txBox="1"/>
          <p:nvPr/>
        </p:nvSpPr>
        <p:spPr>
          <a:xfrm>
            <a:off x="381001" y="4245755"/>
            <a:ext cx="134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Termino</a:t>
            </a:r>
            <a:r>
              <a:rPr lang="en-US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7D8280-F355-4A8A-9F9B-BFBF182DF4A8}"/>
              </a:ext>
            </a:extLst>
          </p:cNvPr>
          <p:cNvSpPr txBox="1"/>
          <p:nvPr/>
        </p:nvSpPr>
        <p:spPr>
          <a:xfrm>
            <a:off x="646837" y="0"/>
            <a:ext cx="1039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EJEMPLO DE HORARIO ACTUAL </a:t>
            </a:r>
          </a:p>
        </p:txBody>
      </p:sp>
    </p:spTree>
    <p:extLst>
      <p:ext uri="{BB962C8B-B14F-4D97-AF65-F5344CB8AC3E}">
        <p14:creationId xmlns:p14="http://schemas.microsoft.com/office/powerpoint/2010/main" val="264914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ACE5-6B52-4950-98BD-7BC72791C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84632"/>
            <a:ext cx="10450914" cy="878947"/>
          </a:xfrm>
        </p:spPr>
        <p:txBody>
          <a:bodyPr/>
          <a:lstStyle/>
          <a:p>
            <a:r>
              <a:rPr lang="es-MX" dirty="0">
                <a:solidFill>
                  <a:srgbClr val="FF0000"/>
                </a:solidFill>
              </a:rPr>
              <a:t>POLIZA PARA PROMEDIAR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59725-41CF-4292-BDC2-30CF7B2C9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6083"/>
            <a:ext cx="10837332" cy="49730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/>
              <a:t>La calificación mínima es de un </a:t>
            </a:r>
            <a:r>
              <a:rPr lang="es-ES" dirty="0">
                <a:solidFill>
                  <a:srgbClr val="FF0000"/>
                </a:solidFill>
              </a:rPr>
              <a:t>65 </a:t>
            </a:r>
            <a:r>
              <a:rPr lang="es-ES" dirty="0"/>
              <a:t>para poder calificar para aplicar  la póliza.  </a:t>
            </a:r>
          </a:p>
          <a:p>
            <a:pPr marL="0" indent="0">
              <a:buNone/>
            </a:pPr>
            <a:r>
              <a:rPr lang="es-ES" dirty="0"/>
              <a:t>El promedio de los dos semestres debe ser de mas de </a:t>
            </a:r>
            <a:r>
              <a:rPr lang="es-ES" dirty="0">
                <a:solidFill>
                  <a:srgbClr val="FF0000"/>
                </a:solidFill>
              </a:rPr>
              <a:t>70 </a:t>
            </a:r>
            <a:r>
              <a:rPr lang="es-ES" dirty="0"/>
              <a:t>para  recibir crédito.  </a:t>
            </a:r>
          </a:p>
          <a:p>
            <a:pPr marL="0" indent="0">
              <a:buNone/>
            </a:pPr>
            <a:r>
              <a:rPr lang="es-ES" dirty="0"/>
              <a:t>La póliza para promediar no se aplica cuando hay perdida de  crédito por faltas. </a:t>
            </a:r>
          </a:p>
          <a:p>
            <a:pPr marL="0" indent="0">
              <a:buNone/>
            </a:pPr>
            <a:r>
              <a:rPr lang="es-ES" dirty="0"/>
              <a:t>Ejemplos: Ingles  </a:t>
            </a:r>
          </a:p>
          <a:p>
            <a:pPr marL="0" indent="0">
              <a:buNone/>
            </a:pPr>
            <a:r>
              <a:rPr lang="es-ES" dirty="0"/>
              <a:t>				SM1  	   SM2 </a:t>
            </a:r>
          </a:p>
          <a:p>
            <a:pPr marL="0" indent="0">
              <a:buNone/>
            </a:pPr>
            <a:r>
              <a:rPr lang="es-ES" dirty="0"/>
              <a:t>				65       	    75       </a:t>
            </a:r>
            <a:r>
              <a:rPr lang="es-ES" dirty="0">
                <a:solidFill>
                  <a:srgbClr val="FF0000"/>
                </a:solidFill>
              </a:rPr>
              <a:t>1.0 cr </a:t>
            </a:r>
          </a:p>
          <a:p>
            <a:pPr marL="0" indent="0">
              <a:buNone/>
            </a:pPr>
            <a:r>
              <a:rPr lang="es-ES" dirty="0"/>
              <a:t>				64                 100       </a:t>
            </a:r>
            <a:r>
              <a:rPr lang="es-ES" dirty="0">
                <a:solidFill>
                  <a:srgbClr val="FF0000"/>
                </a:solidFill>
              </a:rPr>
              <a:t>.5 cr </a:t>
            </a:r>
          </a:p>
          <a:p>
            <a:pPr marL="0" indent="0">
              <a:buNone/>
            </a:pPr>
            <a:r>
              <a:rPr lang="es-ES" dirty="0"/>
              <a:t>				70                 68        </a:t>
            </a:r>
            <a:r>
              <a:rPr lang="es-ES" dirty="0">
                <a:solidFill>
                  <a:srgbClr val="FF0000"/>
                </a:solidFill>
              </a:rPr>
              <a:t> .5 cr</a:t>
            </a:r>
          </a:p>
          <a:p>
            <a:pPr marL="0" indent="0">
              <a:buNone/>
            </a:pPr>
            <a:r>
              <a:rPr lang="es-ES" dirty="0"/>
              <a:t>▪ Un estudiante automáticamente pierde crédito en clase si falta mas de </a:t>
            </a:r>
            <a:r>
              <a:rPr lang="es-ES" dirty="0">
                <a:solidFill>
                  <a:srgbClr val="FF0000"/>
                </a:solidFill>
              </a:rPr>
              <a:t>4 días</a:t>
            </a:r>
            <a:r>
              <a:rPr lang="es-ES" dirty="0"/>
              <a:t> </a:t>
            </a:r>
            <a:r>
              <a:rPr lang="es-ES" dirty="0">
                <a:solidFill>
                  <a:srgbClr val="FF0000"/>
                </a:solidFill>
              </a:rPr>
              <a:t>en un periodo de 9 semanas </a:t>
            </a:r>
            <a:r>
              <a:rPr lang="es-ES" dirty="0"/>
              <a:t>así las faltas sean o no justificadas.  </a:t>
            </a:r>
          </a:p>
          <a:p>
            <a:pPr marL="0" indent="0">
              <a:buNone/>
            </a:pPr>
            <a:r>
              <a:rPr lang="es-ES" dirty="0"/>
              <a:t>▪ Cuando un estudiante falta, solo tiene 3 días para entregar la nota justificando  la falta a la oficina de asistencia. Si no se entrega, la falta continuara sin  justificación </a:t>
            </a:r>
            <a:r>
              <a:rPr lang="es-ES" dirty="0">
                <a:solidFill>
                  <a:srgbClr val="FF0000"/>
                </a:solidFill>
              </a:rPr>
              <a:t>permanentemente</a:t>
            </a:r>
            <a:r>
              <a:rPr lang="es-ES" dirty="0"/>
              <a:t>.  </a:t>
            </a:r>
          </a:p>
          <a:p>
            <a:pPr marL="0" indent="0">
              <a:buNone/>
            </a:pPr>
            <a:r>
              <a:rPr lang="es-ES" dirty="0"/>
              <a:t>▪ Si la falta es </a:t>
            </a:r>
            <a:r>
              <a:rPr lang="es-ES" dirty="0">
                <a:solidFill>
                  <a:srgbClr val="FF0000"/>
                </a:solidFill>
              </a:rPr>
              <a:t>justificada</a:t>
            </a:r>
            <a:r>
              <a:rPr lang="es-ES" dirty="0"/>
              <a:t>, se le dará la oportunidad al estudiante de asistir a la  escuela de Sábado por cada día que falto después de los 4 permitidos en un  periodo de</a:t>
            </a:r>
            <a:r>
              <a:rPr lang="es-ES" dirty="0">
                <a:solidFill>
                  <a:srgbClr val="FF0000"/>
                </a:solidFill>
              </a:rPr>
              <a:t> 9 </a:t>
            </a:r>
            <a:r>
              <a:rPr lang="es-ES" dirty="0"/>
              <a:t>semanas. </a:t>
            </a:r>
          </a:p>
          <a:p>
            <a:pPr marL="0" indent="0">
              <a:buNone/>
            </a:pPr>
            <a:r>
              <a:rPr lang="es-ES" dirty="0"/>
              <a:t>▪ Si las faltas </a:t>
            </a:r>
            <a:r>
              <a:rPr lang="es-ES" dirty="0">
                <a:solidFill>
                  <a:srgbClr val="FF0000"/>
                </a:solidFill>
              </a:rPr>
              <a:t>sin excusa</a:t>
            </a:r>
            <a:r>
              <a:rPr lang="es-ES" dirty="0"/>
              <a:t>, el estudiante pierde crédito por la clase y no se le  permite asistir a sábados.  </a:t>
            </a:r>
          </a:p>
          <a:p>
            <a:pPr marL="0" indent="0">
              <a:buNone/>
            </a:pPr>
            <a:r>
              <a:rPr lang="es-ES" dirty="0"/>
              <a:t>▪ Se le dará la oportunidad al estudiante de entregar una </a:t>
            </a:r>
            <a:r>
              <a:rPr lang="es-ES" dirty="0">
                <a:solidFill>
                  <a:srgbClr val="FF0000"/>
                </a:solidFill>
              </a:rPr>
              <a:t>“carta de apelación” </a:t>
            </a:r>
            <a:r>
              <a:rPr lang="es-ES" dirty="0"/>
              <a:t>si hay razones atenuantes para ser evaluada por la comitiva para ver si es  aceptada o no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5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3DDA-2B14-4A11-9079-E1A3E330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28" y="484632"/>
            <a:ext cx="11749178" cy="160934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PERDIDA DE CREDITO – POLIZA DE ASISTENCIA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495F2-8C7E-447F-B928-2F4C9C8E5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31" y="1639019"/>
            <a:ext cx="11231593" cy="4734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Un estudiante perderá automáticamente el crédito por sus clases si pierde más de </a:t>
            </a:r>
            <a:r>
              <a:rPr lang="es-MX" sz="2400" dirty="0">
                <a:solidFill>
                  <a:srgbClr val="FF0000"/>
                </a:solidFill>
              </a:rPr>
              <a:t>4 días en un período de nueve semanas</a:t>
            </a:r>
            <a:r>
              <a:rPr lang="es-MX" sz="2400" dirty="0"/>
              <a:t>, ya sea que las ausencias sean justificadas o no. Al regresar de una ausencia, un estudiante tiene solo </a:t>
            </a:r>
            <a:r>
              <a:rPr lang="es-MX" sz="2400" dirty="0">
                <a:solidFill>
                  <a:srgbClr val="FF0000"/>
                </a:solidFill>
              </a:rPr>
              <a:t>3 </a:t>
            </a:r>
            <a:r>
              <a:rPr lang="es-MX" sz="2400" dirty="0"/>
              <a:t>días para presentar una excusa a la oficina de asistencia, de lo contrario, la ausencia seguirá siendo injustificada.</a:t>
            </a:r>
          </a:p>
          <a:p>
            <a:pPr marL="0" indent="0">
              <a:buNone/>
            </a:pPr>
            <a:r>
              <a:rPr lang="es-MX" sz="2400" dirty="0"/>
              <a:t>Si las ausencias son </a:t>
            </a:r>
            <a:r>
              <a:rPr lang="es-MX" sz="2400" dirty="0">
                <a:solidFill>
                  <a:srgbClr val="FF0000"/>
                </a:solidFill>
              </a:rPr>
              <a:t>justificadas</a:t>
            </a:r>
            <a:r>
              <a:rPr lang="es-MX" sz="2400" dirty="0"/>
              <a:t>, el estudiante tendrá la oportunidad de asistir a las escuelas de los sábados por cada día adicional que haya perdido. </a:t>
            </a:r>
          </a:p>
          <a:p>
            <a:pPr marL="0" indent="0">
              <a:buNone/>
            </a:pPr>
            <a:r>
              <a:rPr lang="es-MX" sz="2400" b="1" dirty="0"/>
              <a:t>Se aplican fechas límite</a:t>
            </a:r>
            <a:r>
              <a:rPr lang="es-MX" sz="2400" dirty="0"/>
              <a:t>.</a:t>
            </a:r>
          </a:p>
          <a:p>
            <a:pPr marL="0" indent="0">
              <a:buNone/>
            </a:pPr>
            <a:r>
              <a:rPr lang="es-MX" sz="2400" dirty="0"/>
              <a:t>Si las ausencias son</a:t>
            </a:r>
            <a:r>
              <a:rPr lang="es-MX" sz="2400" dirty="0">
                <a:solidFill>
                  <a:srgbClr val="FF0000"/>
                </a:solidFill>
              </a:rPr>
              <a:t> injustificadas</a:t>
            </a:r>
            <a:r>
              <a:rPr lang="es-MX" sz="2400" dirty="0"/>
              <a:t>, el estudiante perderá crédito por las clases y no podrá recuperarlas asistiendo a las escuelas de los sábados.</a:t>
            </a:r>
          </a:p>
          <a:p>
            <a:pPr marL="0" indent="0">
              <a:buNone/>
            </a:pPr>
            <a:r>
              <a:rPr lang="es-MX" sz="2400" dirty="0"/>
              <a:t>Los estudiantes tendrán la oportunidad de entregar una “Carta de apelación” si existen circunstancias atenuantes.</a:t>
            </a:r>
          </a:p>
        </p:txBody>
      </p:sp>
    </p:spTree>
    <p:extLst>
      <p:ext uri="{BB962C8B-B14F-4D97-AF65-F5344CB8AC3E}">
        <p14:creationId xmlns:p14="http://schemas.microsoft.com/office/powerpoint/2010/main" val="262565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0C3AF-F712-44B7-B541-DBBD1F14A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1" y="484632"/>
            <a:ext cx="11618752" cy="1609344"/>
          </a:xfrm>
        </p:spPr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CREDITOS NECESARIOS PARA PASAR AL  SIGUIENTE AÑO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E0851-B3DB-42F2-8724-2D55386F0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800" dirty="0"/>
              <a:t>10</a:t>
            </a:r>
            <a:r>
              <a:rPr lang="es-ES" sz="4800" baseline="30000" dirty="0"/>
              <a:t>th </a:t>
            </a:r>
            <a:r>
              <a:rPr lang="es-ES" sz="4800" dirty="0"/>
              <a:t>grado    </a:t>
            </a:r>
            <a:r>
              <a:rPr lang="es-ES" sz="4800" dirty="0">
                <a:solidFill>
                  <a:srgbClr val="00B050"/>
                </a:solidFill>
              </a:rPr>
              <a:t>6</a:t>
            </a:r>
            <a:r>
              <a:rPr lang="es-ES" sz="4800" dirty="0"/>
              <a:t> créditos</a:t>
            </a:r>
          </a:p>
          <a:p>
            <a:pPr marL="0" indent="0" algn="ctr">
              <a:buNone/>
            </a:pPr>
            <a:r>
              <a:rPr lang="es-ES" sz="4800" dirty="0"/>
              <a:t>11</a:t>
            </a:r>
            <a:r>
              <a:rPr lang="es-ES" sz="4800" baseline="30000" dirty="0"/>
              <a:t>th </a:t>
            </a:r>
            <a:r>
              <a:rPr lang="es-ES" sz="4800" dirty="0"/>
              <a:t>grado    </a:t>
            </a:r>
            <a:r>
              <a:rPr lang="es-ES" sz="4800" dirty="0">
                <a:solidFill>
                  <a:srgbClr val="00B0F0"/>
                </a:solidFill>
              </a:rPr>
              <a:t>12 </a:t>
            </a:r>
            <a:r>
              <a:rPr lang="es-ES" sz="4800" dirty="0"/>
              <a:t>créditos </a:t>
            </a:r>
          </a:p>
          <a:p>
            <a:pPr marL="0" indent="0" algn="ctr">
              <a:buNone/>
            </a:pPr>
            <a:r>
              <a:rPr lang="es-ES" sz="4800" dirty="0"/>
              <a:t>12</a:t>
            </a:r>
            <a:r>
              <a:rPr lang="es-ES" sz="4800" baseline="30000" dirty="0"/>
              <a:t>th </a:t>
            </a:r>
            <a:r>
              <a:rPr lang="es-ES" sz="4800" dirty="0"/>
              <a:t>grado    </a:t>
            </a:r>
            <a:r>
              <a:rPr lang="es-ES" sz="4800" dirty="0">
                <a:solidFill>
                  <a:srgbClr val="7030A0"/>
                </a:solidFill>
              </a:rPr>
              <a:t>18</a:t>
            </a:r>
            <a:r>
              <a:rPr lang="es-ES" sz="4800" dirty="0"/>
              <a:t> créditos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163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ED369-C579-48FA-BBEC-0C6DA5E9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83" y="484632"/>
            <a:ext cx="10658465" cy="975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SOCIEDAD DE HONOR 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8D6B9-85FC-4DE1-82B5-0828F6D55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5243"/>
            <a:ext cx="10837332" cy="52457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/>
              <a:t>Aunque los estudiantes son considerados para la sociedad de honores en  el </a:t>
            </a:r>
            <a:r>
              <a:rPr lang="es-ES" dirty="0">
                <a:solidFill>
                  <a:srgbClr val="FF0000"/>
                </a:solidFill>
              </a:rPr>
              <a:t>grado 11</a:t>
            </a:r>
            <a:r>
              <a:rPr lang="es-ES" dirty="0"/>
              <a:t>, la documentación que se repasa para calificar es desde  </a:t>
            </a:r>
            <a:r>
              <a:rPr lang="es-ES" b="1" dirty="0"/>
              <a:t>grado 9</a:t>
            </a:r>
            <a:r>
              <a:rPr lang="es-ES" dirty="0"/>
              <a:t>. </a:t>
            </a:r>
          </a:p>
          <a:p>
            <a:pPr marL="0" indent="0">
              <a:buNone/>
            </a:pPr>
            <a:r>
              <a:rPr lang="es-ES" b="1" dirty="0"/>
              <a:t>Parte I : </a:t>
            </a:r>
            <a:r>
              <a:rPr lang="es-ES" dirty="0"/>
              <a:t> </a:t>
            </a:r>
          </a:p>
          <a:p>
            <a:pPr marL="0" indent="0">
              <a:buNone/>
            </a:pPr>
            <a:r>
              <a:rPr lang="es-ES" dirty="0"/>
              <a:t>	1. Para ser aceptados en NHS, los estudiantes deben aplicar en el otoño  de grado 11. </a:t>
            </a:r>
          </a:p>
          <a:p>
            <a:pPr marL="0" indent="0">
              <a:buNone/>
            </a:pPr>
            <a:r>
              <a:rPr lang="es-ES" dirty="0"/>
              <a:t>	2. Todos los candidatos deben de haber completado 6 cursos en Pre-AP/  AP/DC y</a:t>
            </a:r>
          </a:p>
          <a:p>
            <a:pPr marL="0" indent="0">
              <a:buNone/>
            </a:pPr>
            <a:r>
              <a:rPr lang="es-ES" dirty="0"/>
              <a:t>	    deben de estar registrados cuando menos en 1 curso mas.  </a:t>
            </a:r>
            <a:br>
              <a:rPr lang="es-ES" dirty="0"/>
            </a:br>
            <a:endParaRPr lang="es-ES" dirty="0"/>
          </a:p>
          <a:p>
            <a:pPr marL="0" indent="0">
              <a:buNone/>
            </a:pPr>
            <a:r>
              <a:rPr lang="es-ES" dirty="0"/>
              <a:t>	3. GPA 3.0 en escala 4. 0 </a:t>
            </a:r>
            <a:r>
              <a:rPr lang="es-ES" b="1" dirty="0">
                <a:solidFill>
                  <a:srgbClr val="FF0000"/>
                </a:solidFill>
              </a:rPr>
              <a:t>   </a:t>
            </a:r>
            <a:r>
              <a:rPr lang="es-ES" sz="3900" b="1" dirty="0">
                <a:solidFill>
                  <a:srgbClr val="FF0000"/>
                </a:solidFill>
              </a:rPr>
              <a:t>Puede que incremente!!!</a:t>
            </a:r>
            <a:br>
              <a:rPr lang="es-ES" b="1" dirty="0"/>
            </a:br>
            <a:endParaRPr lang="es-ES" dirty="0"/>
          </a:p>
          <a:p>
            <a:pPr marL="0" indent="0">
              <a:buNone/>
            </a:pPr>
            <a:r>
              <a:rPr lang="es-ES" dirty="0"/>
              <a:t>	4. Todos los candidatos deben de completar TODAS las partes de la  aplicación. </a:t>
            </a:r>
          </a:p>
          <a:p>
            <a:pPr marL="0" indent="0">
              <a:buNone/>
            </a:pPr>
            <a:r>
              <a:rPr lang="es-ES" dirty="0"/>
              <a:t>	5. Empezando 2020-2021, estudiantes en 10o grado podrán aplicar si  llenan el criterio</a:t>
            </a:r>
          </a:p>
          <a:p>
            <a:pPr marL="0" indent="0">
              <a:buNone/>
            </a:pPr>
            <a:r>
              <a:rPr lang="es-ES" dirty="0"/>
              <a:t>	     siguiente: </a:t>
            </a:r>
          </a:p>
          <a:p>
            <a:pPr marL="0" indent="0">
              <a:buNone/>
            </a:pPr>
            <a:r>
              <a:rPr lang="es-ES" dirty="0"/>
              <a:t>		</a:t>
            </a:r>
            <a:r>
              <a:rPr lang="es-ES" sz="1900" dirty="0"/>
              <a:t>a. NJHS miembro </a:t>
            </a:r>
          </a:p>
          <a:p>
            <a:pPr marL="0" indent="0">
              <a:buNone/>
            </a:pPr>
            <a:r>
              <a:rPr lang="es-ES" sz="1900" dirty="0"/>
              <a:t>		b. Ha completado exitosamente 4 o mas cursos Pre-AP/AP/DC en la  preparatoria </a:t>
            </a:r>
          </a:p>
          <a:p>
            <a:pPr marL="0" indent="0">
              <a:buNone/>
            </a:pPr>
            <a:r>
              <a:rPr lang="es-ES" sz="1900" dirty="0"/>
              <a:t>		c. Completa todas las partes de la aplicación.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248441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523</TotalTime>
  <Words>3259</Words>
  <Application>Microsoft Office PowerPoint</Application>
  <PresentationFormat>Widescreen</PresentationFormat>
  <Paragraphs>319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Noto Sans Symbols</vt:lpstr>
      <vt:lpstr>Quattrocento Sans</vt:lpstr>
      <vt:lpstr>Rockwell</vt:lpstr>
      <vt:lpstr>Rockwell Condensed</vt:lpstr>
      <vt:lpstr>Verdana</vt:lpstr>
      <vt:lpstr>Wingdings</vt:lpstr>
      <vt:lpstr>Wood Type</vt:lpstr>
      <vt:lpstr>SHARYLAND PIONEER HIGH SCHOOL</vt:lpstr>
      <vt:lpstr>HORARIO AVANZADO</vt:lpstr>
      <vt:lpstr>DIVISION DE AñO ESCOLAR</vt:lpstr>
      <vt:lpstr>DIVISION DE AñO ESCOLAR</vt:lpstr>
      <vt:lpstr>PowerPoint Presentation</vt:lpstr>
      <vt:lpstr>POLIZA PARA PROMEDIAR </vt:lpstr>
      <vt:lpstr>PERDIDA DE CREDITO – POLIZA DE ASISTENCIA</vt:lpstr>
      <vt:lpstr>CREDITOS NECESARIOS PARA PASAR AL  SIGUIENTE AÑO</vt:lpstr>
      <vt:lpstr>SOCIEDAD DE HONOR  </vt:lpstr>
      <vt:lpstr>SOCIEDAD DE HONOR…………</vt:lpstr>
      <vt:lpstr>APLICACION PARA SOCIEDAD DE HONOR   LISTA DE VERIFICACION </vt:lpstr>
      <vt:lpstr>GPA (PROMEDIO)</vt:lpstr>
      <vt:lpstr>NIVELES DE CURSOS </vt:lpstr>
      <vt:lpstr>PowerPoint Presentation</vt:lpstr>
      <vt:lpstr>RECORDATORIOS IMPORTANTES SOBRE CURSOS AVANZADOS </vt:lpstr>
      <vt:lpstr>PROGRAMAS DE GRADUACIÓN</vt:lpstr>
      <vt:lpstr>REQUISITOS DE Graduación DEL ESTADO</vt:lpstr>
      <vt:lpstr>FUNDACIÓN PARA PREPA – SIN respaldo (TALLER) 22 CRÉDITOS</vt:lpstr>
      <vt:lpstr>Programa Fundación de prepa con Respaldo (taller)   26 créditos</vt:lpstr>
      <vt:lpstr>RENDIMIENTO EXCEPCIONAL</vt:lpstr>
      <vt:lpstr>RENDIMIENTO EXCEPCIONAL</vt:lpstr>
      <vt:lpstr>Reconocimientos</vt:lpstr>
      <vt:lpstr>LISTOS PARA el colegio</vt:lpstr>
      <vt:lpstr>PowerPoint Presentation</vt:lpstr>
      <vt:lpstr>QUE ES UN RESPALDO (TALLER)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NECESITAS AYUDA SELECIONANDO TU RESPALDO (TALLER)? visita nuestro video tik tok </vt:lpstr>
      <vt:lpstr>Incluso puede EXPLORAR nuestros GRUPOS DE CARRERAS  En nuestra página web de SHARYLAND ISD bajo CTE </vt:lpstr>
      <vt:lpstr>PowerPoint Presentation</vt:lpstr>
      <vt:lpstr>PowerPoint Presentation</vt:lpstr>
      <vt:lpstr>Staar </vt:lpstr>
      <vt:lpstr>Orientación para padres</vt:lpstr>
      <vt:lpstr>PowerPoint Presentation</vt:lpstr>
      <vt:lpstr>Así que veamos…….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SHARYLAND PIONEER HIGH SCHOOL</dc:title>
  <dc:creator>Craviatti, Mayra</dc:creator>
  <cp:lastModifiedBy>Craviatti, Mayra</cp:lastModifiedBy>
  <cp:revision>32</cp:revision>
  <dcterms:created xsi:type="dcterms:W3CDTF">2021-01-31T20:46:21Z</dcterms:created>
  <dcterms:modified xsi:type="dcterms:W3CDTF">2021-02-01T15:58:35Z</dcterms:modified>
</cp:coreProperties>
</file>