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350" r:id="rId8"/>
    <p:sldId id="260" r:id="rId9"/>
    <p:sldId id="263" r:id="rId10"/>
    <p:sldId id="264" r:id="rId11"/>
    <p:sldId id="265" r:id="rId12"/>
    <p:sldId id="334" r:id="rId13"/>
    <p:sldId id="266" r:id="rId14"/>
    <p:sldId id="267" r:id="rId15"/>
    <p:sldId id="268" r:id="rId16"/>
    <p:sldId id="269" r:id="rId17"/>
    <p:sldId id="270" r:id="rId18"/>
    <p:sldId id="335" r:id="rId19"/>
    <p:sldId id="271" r:id="rId20"/>
    <p:sldId id="336" r:id="rId21"/>
    <p:sldId id="272" r:id="rId22"/>
    <p:sldId id="273" r:id="rId23"/>
    <p:sldId id="348" r:id="rId24"/>
    <p:sldId id="274" r:id="rId25"/>
    <p:sldId id="337" r:id="rId26"/>
    <p:sldId id="275" r:id="rId27"/>
    <p:sldId id="276" r:id="rId28"/>
    <p:sldId id="349" r:id="rId29"/>
    <p:sldId id="277" r:id="rId30"/>
    <p:sldId id="278" r:id="rId31"/>
    <p:sldId id="279" r:id="rId32"/>
    <p:sldId id="331" r:id="rId33"/>
    <p:sldId id="280" r:id="rId34"/>
    <p:sldId id="281" r:id="rId35"/>
    <p:sldId id="282" r:id="rId36"/>
    <p:sldId id="283" r:id="rId37"/>
    <p:sldId id="330" r:id="rId38"/>
    <p:sldId id="343" r:id="rId39"/>
    <p:sldId id="344" r:id="rId40"/>
    <p:sldId id="345" r:id="rId41"/>
    <p:sldId id="346" r:id="rId42"/>
    <p:sldId id="340" r:id="rId43"/>
    <p:sldId id="34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26" autoAdjust="0"/>
    <p:restoredTop sz="94660"/>
  </p:normalViewPr>
  <p:slideViewPr>
    <p:cSldViewPr snapToGrid="0">
      <p:cViewPr varScale="1">
        <p:scale>
          <a:sx n="90" d="100"/>
          <a:sy n="90" d="100"/>
        </p:scale>
        <p:origin x="606" y="78"/>
      </p:cViewPr>
      <p:guideLst/>
    </p:cSldViewPr>
  </p:slideViewPr>
  <p:notesTextViewPr>
    <p:cViewPr>
      <p:scale>
        <a:sx n="1" d="1"/>
        <a:sy n="1" d="1"/>
      </p:scale>
      <p:origin x="0" y="0"/>
    </p:cViewPr>
  </p:notesTextViewPr>
  <p:sorterViewPr>
    <p:cViewPr>
      <p:scale>
        <a:sx n="100" d="100"/>
        <a:sy n="100" d="100"/>
      </p:scale>
      <p:origin x="0" y="-121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D5659-4B7B-4388-AD06-7D8C34B8F3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B24309-9011-4839-83F9-1F36FC16CF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91178A-A3C3-4A32-B3BE-BE3F513DED26}"/>
              </a:ext>
            </a:extLst>
          </p:cNvPr>
          <p:cNvSpPr>
            <a:spLocks noGrp="1"/>
          </p:cNvSpPr>
          <p:nvPr>
            <p:ph type="dt" sz="half" idx="10"/>
          </p:nvPr>
        </p:nvSpPr>
        <p:spPr/>
        <p:txBody>
          <a:bodyPr/>
          <a:lstStyle/>
          <a:p>
            <a:fld id="{5F5F574D-24E1-4487-8BE0-E57EE4C4A0AE}" type="datetimeFigureOut">
              <a:rPr lang="en-US" smtClean="0"/>
              <a:t>3/23/2020</a:t>
            </a:fld>
            <a:endParaRPr lang="en-US"/>
          </a:p>
        </p:txBody>
      </p:sp>
      <p:sp>
        <p:nvSpPr>
          <p:cNvPr id="5" name="Footer Placeholder 4">
            <a:extLst>
              <a:ext uri="{FF2B5EF4-FFF2-40B4-BE49-F238E27FC236}">
                <a16:creationId xmlns:a16="http://schemas.microsoft.com/office/drawing/2014/main" id="{C200300B-6666-4581-B761-BF4BF7F7B9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814A51-EC56-4722-B427-72376DEA4610}"/>
              </a:ext>
            </a:extLst>
          </p:cNvPr>
          <p:cNvSpPr>
            <a:spLocks noGrp="1"/>
          </p:cNvSpPr>
          <p:nvPr>
            <p:ph type="sldNum" sz="quarter" idx="12"/>
          </p:nvPr>
        </p:nvSpPr>
        <p:spPr/>
        <p:txBody>
          <a:bodyPr/>
          <a:lstStyle/>
          <a:p>
            <a:fld id="{FD38126A-3010-451A-B0A9-567705142399}" type="slidenum">
              <a:rPr lang="en-US" smtClean="0"/>
              <a:t>‹#›</a:t>
            </a:fld>
            <a:endParaRPr lang="en-US"/>
          </a:p>
        </p:txBody>
      </p:sp>
    </p:spTree>
    <p:extLst>
      <p:ext uri="{BB962C8B-B14F-4D97-AF65-F5344CB8AC3E}">
        <p14:creationId xmlns:p14="http://schemas.microsoft.com/office/powerpoint/2010/main" val="796034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75230-2DAF-438F-B35B-379CC985F6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CC3E5F-DB40-4B9C-9126-43B6F9565CC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2CBE0-E416-4E6F-8EB1-97AA09CA7C2E}"/>
              </a:ext>
            </a:extLst>
          </p:cNvPr>
          <p:cNvSpPr>
            <a:spLocks noGrp="1"/>
          </p:cNvSpPr>
          <p:nvPr>
            <p:ph type="dt" sz="half" idx="10"/>
          </p:nvPr>
        </p:nvSpPr>
        <p:spPr/>
        <p:txBody>
          <a:bodyPr/>
          <a:lstStyle/>
          <a:p>
            <a:fld id="{5F5F574D-24E1-4487-8BE0-E57EE4C4A0AE}" type="datetimeFigureOut">
              <a:rPr lang="en-US" smtClean="0"/>
              <a:t>3/23/2020</a:t>
            </a:fld>
            <a:endParaRPr lang="en-US"/>
          </a:p>
        </p:txBody>
      </p:sp>
      <p:sp>
        <p:nvSpPr>
          <p:cNvPr id="5" name="Footer Placeholder 4">
            <a:extLst>
              <a:ext uri="{FF2B5EF4-FFF2-40B4-BE49-F238E27FC236}">
                <a16:creationId xmlns:a16="http://schemas.microsoft.com/office/drawing/2014/main" id="{FA35F771-D954-4993-93EF-741EC562D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54099-ACF5-42F2-9A9A-08022EF88535}"/>
              </a:ext>
            </a:extLst>
          </p:cNvPr>
          <p:cNvSpPr>
            <a:spLocks noGrp="1"/>
          </p:cNvSpPr>
          <p:nvPr>
            <p:ph type="sldNum" sz="quarter" idx="12"/>
          </p:nvPr>
        </p:nvSpPr>
        <p:spPr/>
        <p:txBody>
          <a:bodyPr/>
          <a:lstStyle/>
          <a:p>
            <a:fld id="{FD38126A-3010-451A-B0A9-567705142399}" type="slidenum">
              <a:rPr lang="en-US" smtClean="0"/>
              <a:t>‹#›</a:t>
            </a:fld>
            <a:endParaRPr lang="en-US"/>
          </a:p>
        </p:txBody>
      </p:sp>
    </p:spTree>
    <p:extLst>
      <p:ext uri="{BB962C8B-B14F-4D97-AF65-F5344CB8AC3E}">
        <p14:creationId xmlns:p14="http://schemas.microsoft.com/office/powerpoint/2010/main" val="2277247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A29906-0557-43F9-9793-8123EC0A27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FADD7A-1ACB-41EA-9117-A39264C51AB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18B10-3E45-4946-B718-E5D66D897879}"/>
              </a:ext>
            </a:extLst>
          </p:cNvPr>
          <p:cNvSpPr>
            <a:spLocks noGrp="1"/>
          </p:cNvSpPr>
          <p:nvPr>
            <p:ph type="dt" sz="half" idx="10"/>
          </p:nvPr>
        </p:nvSpPr>
        <p:spPr/>
        <p:txBody>
          <a:bodyPr/>
          <a:lstStyle/>
          <a:p>
            <a:fld id="{5F5F574D-24E1-4487-8BE0-E57EE4C4A0AE}" type="datetimeFigureOut">
              <a:rPr lang="en-US" smtClean="0"/>
              <a:t>3/23/2020</a:t>
            </a:fld>
            <a:endParaRPr lang="en-US"/>
          </a:p>
        </p:txBody>
      </p:sp>
      <p:sp>
        <p:nvSpPr>
          <p:cNvPr id="5" name="Footer Placeholder 4">
            <a:extLst>
              <a:ext uri="{FF2B5EF4-FFF2-40B4-BE49-F238E27FC236}">
                <a16:creationId xmlns:a16="http://schemas.microsoft.com/office/drawing/2014/main" id="{087B9DA1-5AA0-421D-A88D-0AC974F86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925481-DD91-46AD-B9E4-71F7348410C4}"/>
              </a:ext>
            </a:extLst>
          </p:cNvPr>
          <p:cNvSpPr>
            <a:spLocks noGrp="1"/>
          </p:cNvSpPr>
          <p:nvPr>
            <p:ph type="sldNum" sz="quarter" idx="12"/>
          </p:nvPr>
        </p:nvSpPr>
        <p:spPr/>
        <p:txBody>
          <a:bodyPr/>
          <a:lstStyle/>
          <a:p>
            <a:fld id="{FD38126A-3010-451A-B0A9-567705142399}" type="slidenum">
              <a:rPr lang="en-US" smtClean="0"/>
              <a:t>‹#›</a:t>
            </a:fld>
            <a:endParaRPr lang="en-US"/>
          </a:p>
        </p:txBody>
      </p:sp>
    </p:spTree>
    <p:extLst>
      <p:ext uri="{BB962C8B-B14F-4D97-AF65-F5344CB8AC3E}">
        <p14:creationId xmlns:p14="http://schemas.microsoft.com/office/powerpoint/2010/main" val="3550205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9A230-FFB5-492D-AAEE-EB68058F2E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61BC00-DB0F-4558-8544-B05A90BA2A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A937D-840E-480D-BEA3-09A91445320E}"/>
              </a:ext>
            </a:extLst>
          </p:cNvPr>
          <p:cNvSpPr>
            <a:spLocks noGrp="1"/>
          </p:cNvSpPr>
          <p:nvPr>
            <p:ph type="dt" sz="half" idx="10"/>
          </p:nvPr>
        </p:nvSpPr>
        <p:spPr/>
        <p:txBody>
          <a:bodyPr/>
          <a:lstStyle/>
          <a:p>
            <a:fld id="{5F5F574D-24E1-4487-8BE0-E57EE4C4A0AE}" type="datetimeFigureOut">
              <a:rPr lang="en-US" smtClean="0"/>
              <a:t>3/23/2020</a:t>
            </a:fld>
            <a:endParaRPr lang="en-US"/>
          </a:p>
        </p:txBody>
      </p:sp>
      <p:sp>
        <p:nvSpPr>
          <p:cNvPr id="5" name="Footer Placeholder 4">
            <a:extLst>
              <a:ext uri="{FF2B5EF4-FFF2-40B4-BE49-F238E27FC236}">
                <a16:creationId xmlns:a16="http://schemas.microsoft.com/office/drawing/2014/main" id="{A9CDBC12-3C7E-4F19-A9D9-107553FCD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07B31B-2339-4FB8-8D68-E0A0D66F4C01}"/>
              </a:ext>
            </a:extLst>
          </p:cNvPr>
          <p:cNvSpPr>
            <a:spLocks noGrp="1"/>
          </p:cNvSpPr>
          <p:nvPr>
            <p:ph type="sldNum" sz="quarter" idx="12"/>
          </p:nvPr>
        </p:nvSpPr>
        <p:spPr/>
        <p:txBody>
          <a:bodyPr/>
          <a:lstStyle/>
          <a:p>
            <a:fld id="{FD38126A-3010-451A-B0A9-567705142399}" type="slidenum">
              <a:rPr lang="en-US" smtClean="0"/>
              <a:t>‹#›</a:t>
            </a:fld>
            <a:endParaRPr lang="en-US"/>
          </a:p>
        </p:txBody>
      </p:sp>
    </p:spTree>
    <p:extLst>
      <p:ext uri="{BB962C8B-B14F-4D97-AF65-F5344CB8AC3E}">
        <p14:creationId xmlns:p14="http://schemas.microsoft.com/office/powerpoint/2010/main" val="3556102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828AD-2D4C-4FBE-B3C5-FB8828E25B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A2C286-3433-4AC1-9EC8-AE3380B574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F20530A-31ED-4A0B-AA95-FA05C1004169}"/>
              </a:ext>
            </a:extLst>
          </p:cNvPr>
          <p:cNvSpPr>
            <a:spLocks noGrp="1"/>
          </p:cNvSpPr>
          <p:nvPr>
            <p:ph type="dt" sz="half" idx="10"/>
          </p:nvPr>
        </p:nvSpPr>
        <p:spPr/>
        <p:txBody>
          <a:bodyPr/>
          <a:lstStyle/>
          <a:p>
            <a:fld id="{5F5F574D-24E1-4487-8BE0-E57EE4C4A0AE}" type="datetimeFigureOut">
              <a:rPr lang="en-US" smtClean="0"/>
              <a:t>3/23/2020</a:t>
            </a:fld>
            <a:endParaRPr lang="en-US"/>
          </a:p>
        </p:txBody>
      </p:sp>
      <p:sp>
        <p:nvSpPr>
          <p:cNvPr id="5" name="Footer Placeholder 4">
            <a:extLst>
              <a:ext uri="{FF2B5EF4-FFF2-40B4-BE49-F238E27FC236}">
                <a16:creationId xmlns:a16="http://schemas.microsoft.com/office/drawing/2014/main" id="{79D40FE9-C9C9-4B3A-896E-3839737FD6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29669-84AB-47F0-9FEF-1A787EA5366D}"/>
              </a:ext>
            </a:extLst>
          </p:cNvPr>
          <p:cNvSpPr>
            <a:spLocks noGrp="1"/>
          </p:cNvSpPr>
          <p:nvPr>
            <p:ph type="sldNum" sz="quarter" idx="12"/>
          </p:nvPr>
        </p:nvSpPr>
        <p:spPr/>
        <p:txBody>
          <a:bodyPr/>
          <a:lstStyle/>
          <a:p>
            <a:fld id="{FD38126A-3010-451A-B0A9-567705142399}" type="slidenum">
              <a:rPr lang="en-US" smtClean="0"/>
              <a:t>‹#›</a:t>
            </a:fld>
            <a:endParaRPr lang="en-US"/>
          </a:p>
        </p:txBody>
      </p:sp>
    </p:spTree>
    <p:extLst>
      <p:ext uri="{BB962C8B-B14F-4D97-AF65-F5344CB8AC3E}">
        <p14:creationId xmlns:p14="http://schemas.microsoft.com/office/powerpoint/2010/main" val="3021477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3EE23-00DD-406C-9F55-DDBC217435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2861F6-60A7-4D0E-9C95-75019A0163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35A96D-455C-47E8-A639-5FF7B48A93C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E724EB-F9CC-4D92-BA32-8D4C91BEF44F}"/>
              </a:ext>
            </a:extLst>
          </p:cNvPr>
          <p:cNvSpPr>
            <a:spLocks noGrp="1"/>
          </p:cNvSpPr>
          <p:nvPr>
            <p:ph type="dt" sz="half" idx="10"/>
          </p:nvPr>
        </p:nvSpPr>
        <p:spPr/>
        <p:txBody>
          <a:bodyPr/>
          <a:lstStyle/>
          <a:p>
            <a:fld id="{5F5F574D-24E1-4487-8BE0-E57EE4C4A0AE}" type="datetimeFigureOut">
              <a:rPr lang="en-US" smtClean="0"/>
              <a:t>3/23/2020</a:t>
            </a:fld>
            <a:endParaRPr lang="en-US"/>
          </a:p>
        </p:txBody>
      </p:sp>
      <p:sp>
        <p:nvSpPr>
          <p:cNvPr id="6" name="Footer Placeholder 5">
            <a:extLst>
              <a:ext uri="{FF2B5EF4-FFF2-40B4-BE49-F238E27FC236}">
                <a16:creationId xmlns:a16="http://schemas.microsoft.com/office/drawing/2014/main" id="{01751A4E-E380-46B7-9CB4-EFB0CEC036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E94869-EE37-49AB-A6AE-196BBEED2845}"/>
              </a:ext>
            </a:extLst>
          </p:cNvPr>
          <p:cNvSpPr>
            <a:spLocks noGrp="1"/>
          </p:cNvSpPr>
          <p:nvPr>
            <p:ph type="sldNum" sz="quarter" idx="12"/>
          </p:nvPr>
        </p:nvSpPr>
        <p:spPr/>
        <p:txBody>
          <a:bodyPr/>
          <a:lstStyle/>
          <a:p>
            <a:fld id="{FD38126A-3010-451A-B0A9-567705142399}" type="slidenum">
              <a:rPr lang="en-US" smtClean="0"/>
              <a:t>‹#›</a:t>
            </a:fld>
            <a:endParaRPr lang="en-US"/>
          </a:p>
        </p:txBody>
      </p:sp>
    </p:spTree>
    <p:extLst>
      <p:ext uri="{BB962C8B-B14F-4D97-AF65-F5344CB8AC3E}">
        <p14:creationId xmlns:p14="http://schemas.microsoft.com/office/powerpoint/2010/main" val="1672183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0618-77DE-4E92-840B-1D81BF6449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CB7799-A176-436A-B650-CCD8AA86F7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C1C16FC-7826-463F-B4B6-2E7E98FEC3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8230D0-B1E8-4C68-9077-1139240BD8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791F011-9BB2-41B9-B412-200EE3CABB3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7BB29A-636E-442E-B833-34F0AF102441}"/>
              </a:ext>
            </a:extLst>
          </p:cNvPr>
          <p:cNvSpPr>
            <a:spLocks noGrp="1"/>
          </p:cNvSpPr>
          <p:nvPr>
            <p:ph type="dt" sz="half" idx="10"/>
          </p:nvPr>
        </p:nvSpPr>
        <p:spPr/>
        <p:txBody>
          <a:bodyPr/>
          <a:lstStyle/>
          <a:p>
            <a:fld id="{5F5F574D-24E1-4487-8BE0-E57EE4C4A0AE}" type="datetimeFigureOut">
              <a:rPr lang="en-US" smtClean="0"/>
              <a:t>3/23/2020</a:t>
            </a:fld>
            <a:endParaRPr lang="en-US"/>
          </a:p>
        </p:txBody>
      </p:sp>
      <p:sp>
        <p:nvSpPr>
          <p:cNvPr id="8" name="Footer Placeholder 7">
            <a:extLst>
              <a:ext uri="{FF2B5EF4-FFF2-40B4-BE49-F238E27FC236}">
                <a16:creationId xmlns:a16="http://schemas.microsoft.com/office/drawing/2014/main" id="{CAEF907D-22D3-4D3E-BC6D-49081A68D3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96C4F7-A7A9-40C0-9DDC-3BAAE29615C9}"/>
              </a:ext>
            </a:extLst>
          </p:cNvPr>
          <p:cNvSpPr>
            <a:spLocks noGrp="1"/>
          </p:cNvSpPr>
          <p:nvPr>
            <p:ph type="sldNum" sz="quarter" idx="12"/>
          </p:nvPr>
        </p:nvSpPr>
        <p:spPr/>
        <p:txBody>
          <a:bodyPr/>
          <a:lstStyle/>
          <a:p>
            <a:fld id="{FD38126A-3010-451A-B0A9-567705142399}" type="slidenum">
              <a:rPr lang="en-US" smtClean="0"/>
              <a:t>‹#›</a:t>
            </a:fld>
            <a:endParaRPr lang="en-US"/>
          </a:p>
        </p:txBody>
      </p:sp>
    </p:spTree>
    <p:extLst>
      <p:ext uri="{BB962C8B-B14F-4D97-AF65-F5344CB8AC3E}">
        <p14:creationId xmlns:p14="http://schemas.microsoft.com/office/powerpoint/2010/main" val="2589177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968E6-04FC-403F-A749-28F0C40A7E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88982D-232A-44B7-A8FB-074316C8541D}"/>
              </a:ext>
            </a:extLst>
          </p:cNvPr>
          <p:cNvSpPr>
            <a:spLocks noGrp="1"/>
          </p:cNvSpPr>
          <p:nvPr>
            <p:ph type="dt" sz="half" idx="10"/>
          </p:nvPr>
        </p:nvSpPr>
        <p:spPr/>
        <p:txBody>
          <a:bodyPr/>
          <a:lstStyle/>
          <a:p>
            <a:fld id="{5F5F574D-24E1-4487-8BE0-E57EE4C4A0AE}" type="datetimeFigureOut">
              <a:rPr lang="en-US" smtClean="0"/>
              <a:t>3/23/2020</a:t>
            </a:fld>
            <a:endParaRPr lang="en-US"/>
          </a:p>
        </p:txBody>
      </p:sp>
      <p:sp>
        <p:nvSpPr>
          <p:cNvPr id="4" name="Footer Placeholder 3">
            <a:extLst>
              <a:ext uri="{FF2B5EF4-FFF2-40B4-BE49-F238E27FC236}">
                <a16:creationId xmlns:a16="http://schemas.microsoft.com/office/drawing/2014/main" id="{935E8EFE-E739-4A77-A7F7-3E5CECF949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A58E8A-FB35-4C87-81A0-5DE24E85D5B5}"/>
              </a:ext>
            </a:extLst>
          </p:cNvPr>
          <p:cNvSpPr>
            <a:spLocks noGrp="1"/>
          </p:cNvSpPr>
          <p:nvPr>
            <p:ph type="sldNum" sz="quarter" idx="12"/>
          </p:nvPr>
        </p:nvSpPr>
        <p:spPr/>
        <p:txBody>
          <a:bodyPr/>
          <a:lstStyle/>
          <a:p>
            <a:fld id="{FD38126A-3010-451A-B0A9-567705142399}" type="slidenum">
              <a:rPr lang="en-US" smtClean="0"/>
              <a:t>‹#›</a:t>
            </a:fld>
            <a:endParaRPr lang="en-US"/>
          </a:p>
        </p:txBody>
      </p:sp>
    </p:spTree>
    <p:extLst>
      <p:ext uri="{BB962C8B-B14F-4D97-AF65-F5344CB8AC3E}">
        <p14:creationId xmlns:p14="http://schemas.microsoft.com/office/powerpoint/2010/main" val="2302189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405361-D198-4896-9282-08228CBA4BAC}"/>
              </a:ext>
            </a:extLst>
          </p:cNvPr>
          <p:cNvSpPr>
            <a:spLocks noGrp="1"/>
          </p:cNvSpPr>
          <p:nvPr>
            <p:ph type="dt" sz="half" idx="10"/>
          </p:nvPr>
        </p:nvSpPr>
        <p:spPr/>
        <p:txBody>
          <a:bodyPr/>
          <a:lstStyle/>
          <a:p>
            <a:fld id="{5F5F574D-24E1-4487-8BE0-E57EE4C4A0AE}" type="datetimeFigureOut">
              <a:rPr lang="en-US" smtClean="0"/>
              <a:t>3/23/2020</a:t>
            </a:fld>
            <a:endParaRPr lang="en-US"/>
          </a:p>
        </p:txBody>
      </p:sp>
      <p:sp>
        <p:nvSpPr>
          <p:cNvPr id="3" name="Footer Placeholder 2">
            <a:extLst>
              <a:ext uri="{FF2B5EF4-FFF2-40B4-BE49-F238E27FC236}">
                <a16:creationId xmlns:a16="http://schemas.microsoft.com/office/drawing/2014/main" id="{D3339D46-7B16-4308-9D3B-52A45B154E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18C2AB-0C73-4CD2-8739-E8F90072858E}"/>
              </a:ext>
            </a:extLst>
          </p:cNvPr>
          <p:cNvSpPr>
            <a:spLocks noGrp="1"/>
          </p:cNvSpPr>
          <p:nvPr>
            <p:ph type="sldNum" sz="quarter" idx="12"/>
          </p:nvPr>
        </p:nvSpPr>
        <p:spPr/>
        <p:txBody>
          <a:bodyPr/>
          <a:lstStyle/>
          <a:p>
            <a:fld id="{FD38126A-3010-451A-B0A9-567705142399}" type="slidenum">
              <a:rPr lang="en-US" smtClean="0"/>
              <a:t>‹#›</a:t>
            </a:fld>
            <a:endParaRPr lang="en-US"/>
          </a:p>
        </p:txBody>
      </p:sp>
    </p:spTree>
    <p:extLst>
      <p:ext uri="{BB962C8B-B14F-4D97-AF65-F5344CB8AC3E}">
        <p14:creationId xmlns:p14="http://schemas.microsoft.com/office/powerpoint/2010/main" val="690162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324AE-D56A-4B65-B8CB-6D1B6FEE2B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F0D553-ABC8-4776-91A5-2DFDF0ACC3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BCEE77-EA61-46D5-9706-9B2C4731F9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E01580-4EEA-45A8-AD37-C153367967C2}"/>
              </a:ext>
            </a:extLst>
          </p:cNvPr>
          <p:cNvSpPr>
            <a:spLocks noGrp="1"/>
          </p:cNvSpPr>
          <p:nvPr>
            <p:ph type="dt" sz="half" idx="10"/>
          </p:nvPr>
        </p:nvSpPr>
        <p:spPr/>
        <p:txBody>
          <a:bodyPr/>
          <a:lstStyle/>
          <a:p>
            <a:fld id="{5F5F574D-24E1-4487-8BE0-E57EE4C4A0AE}" type="datetimeFigureOut">
              <a:rPr lang="en-US" smtClean="0"/>
              <a:t>3/23/2020</a:t>
            </a:fld>
            <a:endParaRPr lang="en-US"/>
          </a:p>
        </p:txBody>
      </p:sp>
      <p:sp>
        <p:nvSpPr>
          <p:cNvPr id="6" name="Footer Placeholder 5">
            <a:extLst>
              <a:ext uri="{FF2B5EF4-FFF2-40B4-BE49-F238E27FC236}">
                <a16:creationId xmlns:a16="http://schemas.microsoft.com/office/drawing/2014/main" id="{5F4E7137-42E3-453D-84D6-9AECC344AF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FBD5-058C-4933-8B4F-2082841F4968}"/>
              </a:ext>
            </a:extLst>
          </p:cNvPr>
          <p:cNvSpPr>
            <a:spLocks noGrp="1"/>
          </p:cNvSpPr>
          <p:nvPr>
            <p:ph type="sldNum" sz="quarter" idx="12"/>
          </p:nvPr>
        </p:nvSpPr>
        <p:spPr/>
        <p:txBody>
          <a:bodyPr/>
          <a:lstStyle/>
          <a:p>
            <a:fld id="{FD38126A-3010-451A-B0A9-567705142399}" type="slidenum">
              <a:rPr lang="en-US" smtClean="0"/>
              <a:t>‹#›</a:t>
            </a:fld>
            <a:endParaRPr lang="en-US"/>
          </a:p>
        </p:txBody>
      </p:sp>
    </p:spTree>
    <p:extLst>
      <p:ext uri="{BB962C8B-B14F-4D97-AF65-F5344CB8AC3E}">
        <p14:creationId xmlns:p14="http://schemas.microsoft.com/office/powerpoint/2010/main" val="281684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40F9-009A-4CCD-A96E-79F9FFBC6C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8B47B6-ABC1-420B-9CD7-E6C875AB3B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793D44-E8DD-4AE7-A7FE-7039AE50F7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6A541F-F804-4246-A013-3CB278D376C5}"/>
              </a:ext>
            </a:extLst>
          </p:cNvPr>
          <p:cNvSpPr>
            <a:spLocks noGrp="1"/>
          </p:cNvSpPr>
          <p:nvPr>
            <p:ph type="dt" sz="half" idx="10"/>
          </p:nvPr>
        </p:nvSpPr>
        <p:spPr/>
        <p:txBody>
          <a:bodyPr/>
          <a:lstStyle/>
          <a:p>
            <a:fld id="{5F5F574D-24E1-4487-8BE0-E57EE4C4A0AE}" type="datetimeFigureOut">
              <a:rPr lang="en-US" smtClean="0"/>
              <a:t>3/23/2020</a:t>
            </a:fld>
            <a:endParaRPr lang="en-US"/>
          </a:p>
        </p:txBody>
      </p:sp>
      <p:sp>
        <p:nvSpPr>
          <p:cNvPr id="6" name="Footer Placeholder 5">
            <a:extLst>
              <a:ext uri="{FF2B5EF4-FFF2-40B4-BE49-F238E27FC236}">
                <a16:creationId xmlns:a16="http://schemas.microsoft.com/office/drawing/2014/main" id="{80928098-CA1F-4FFD-82F4-CE16A4186B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5C6289-F987-4AAB-B258-C997DF3E8EC2}"/>
              </a:ext>
            </a:extLst>
          </p:cNvPr>
          <p:cNvSpPr>
            <a:spLocks noGrp="1"/>
          </p:cNvSpPr>
          <p:nvPr>
            <p:ph type="sldNum" sz="quarter" idx="12"/>
          </p:nvPr>
        </p:nvSpPr>
        <p:spPr/>
        <p:txBody>
          <a:bodyPr/>
          <a:lstStyle/>
          <a:p>
            <a:fld id="{FD38126A-3010-451A-B0A9-567705142399}" type="slidenum">
              <a:rPr lang="en-US" smtClean="0"/>
              <a:t>‹#›</a:t>
            </a:fld>
            <a:endParaRPr lang="en-US"/>
          </a:p>
        </p:txBody>
      </p:sp>
    </p:spTree>
    <p:extLst>
      <p:ext uri="{BB962C8B-B14F-4D97-AF65-F5344CB8AC3E}">
        <p14:creationId xmlns:p14="http://schemas.microsoft.com/office/powerpoint/2010/main" val="1187887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16F0F-F2B9-42A9-90F7-898736D474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1E1B58-57B8-4A86-B5A6-E73F6D1520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08A6BB-5E53-45A9-8E73-2623FDC3D6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5F574D-24E1-4487-8BE0-E57EE4C4A0AE}" type="datetimeFigureOut">
              <a:rPr lang="en-US" smtClean="0"/>
              <a:t>3/23/2020</a:t>
            </a:fld>
            <a:endParaRPr lang="en-US"/>
          </a:p>
        </p:txBody>
      </p:sp>
      <p:sp>
        <p:nvSpPr>
          <p:cNvPr id="5" name="Footer Placeholder 4">
            <a:extLst>
              <a:ext uri="{FF2B5EF4-FFF2-40B4-BE49-F238E27FC236}">
                <a16:creationId xmlns:a16="http://schemas.microsoft.com/office/drawing/2014/main" id="{031256A4-D72A-4222-93DF-7BFA616DFB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955C30-0FA4-490B-AA58-3D92E10FF7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8126A-3010-451A-B0A9-567705142399}" type="slidenum">
              <a:rPr lang="en-US" smtClean="0"/>
              <a:t>‹#›</a:t>
            </a:fld>
            <a:endParaRPr lang="en-US"/>
          </a:p>
        </p:txBody>
      </p:sp>
    </p:spTree>
    <p:extLst>
      <p:ext uri="{BB962C8B-B14F-4D97-AF65-F5344CB8AC3E}">
        <p14:creationId xmlns:p14="http://schemas.microsoft.com/office/powerpoint/2010/main" val="2447028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A6ekXbXpMPY" TargetMode="External"/><Relationship Id="rId2" Type="http://schemas.openxmlformats.org/officeDocument/2006/relationships/hyperlink" Target="https://www.youtube.com/watch?v=-X7nbwFxGRU"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xLRSmzGRLUk"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Lg9scNl9h4Q"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ByvXINerE_k"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https://www.youtube.com/watch?v=i5ROHWSFqfQ"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watch?v=shie_JD9qEs"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tLJKVVtiR3g"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youtube.com/watch?v=GMWQnoDA0o8"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kwFvJog2dMw"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youtube.com/watch?v=qAyXXepUgrE"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youtube.com/watch?v=fsQMwtOlNPw" TargetMode="Externa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ExOYvW5vCj4" TargetMode="External"/><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s://www.youtube.com/watch?v=sp6FQvVLUos" TargetMode="Externa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OLnFntYkrwg"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832375-3CC2-4704-B031-F42AA1034258}"/>
              </a:ext>
            </a:extLst>
          </p:cNvPr>
          <p:cNvSpPr>
            <a:spLocks noGrp="1"/>
          </p:cNvSpPr>
          <p:nvPr>
            <p:ph type="ctrTitle"/>
          </p:nvPr>
        </p:nvSpPr>
        <p:spPr>
          <a:xfrm>
            <a:off x="336884" y="321178"/>
            <a:ext cx="4332307" cy="3480802"/>
          </a:xfrm>
        </p:spPr>
        <p:txBody>
          <a:bodyPr>
            <a:noAutofit/>
          </a:bodyPr>
          <a:lstStyle/>
          <a:p>
            <a:r>
              <a:rPr lang="en-US" sz="8000" dirty="0">
                <a:solidFill>
                  <a:srgbClr val="FFFFFF"/>
                </a:solidFill>
              </a:rPr>
              <a:t>Early Cold War</a:t>
            </a:r>
          </a:p>
        </p:txBody>
      </p:sp>
      <p:sp>
        <p:nvSpPr>
          <p:cNvPr id="3" name="Subtitle 2">
            <a:extLst>
              <a:ext uri="{FF2B5EF4-FFF2-40B4-BE49-F238E27FC236}">
                <a16:creationId xmlns:a16="http://schemas.microsoft.com/office/drawing/2014/main" id="{D4D8954A-0D31-4E97-9298-52A3BEF9A3B3}"/>
              </a:ext>
            </a:extLst>
          </p:cNvPr>
          <p:cNvSpPr>
            <a:spLocks noGrp="1"/>
          </p:cNvSpPr>
          <p:nvPr>
            <p:ph type="subTitle" idx="1"/>
          </p:nvPr>
        </p:nvSpPr>
        <p:spPr>
          <a:xfrm>
            <a:off x="674237" y="4170501"/>
            <a:ext cx="3657600" cy="1525597"/>
          </a:xfrm>
        </p:spPr>
        <p:txBody>
          <a:bodyPr>
            <a:normAutofit/>
          </a:bodyPr>
          <a:lstStyle/>
          <a:p>
            <a:r>
              <a:rPr lang="en-US" sz="4400" dirty="0">
                <a:solidFill>
                  <a:srgbClr val="FFFFFF"/>
                </a:solidFill>
              </a:rPr>
              <a:t>1945-1963</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5BCCA7D-A747-4036-AE4A-A3EE4D42B722}"/>
              </a:ext>
            </a:extLst>
          </p:cNvPr>
          <p:cNvPicPr>
            <a:picLocks noChangeAspect="1"/>
          </p:cNvPicPr>
          <p:nvPr/>
        </p:nvPicPr>
        <p:blipFill>
          <a:blip r:embed="rId2"/>
          <a:stretch>
            <a:fillRect/>
          </a:stretch>
        </p:blipFill>
        <p:spPr>
          <a:xfrm>
            <a:off x="4813581" y="480664"/>
            <a:ext cx="7222475" cy="5877605"/>
          </a:xfrm>
          <a:prstGeom prst="rect">
            <a:avLst/>
          </a:prstGeom>
        </p:spPr>
      </p:pic>
    </p:spTree>
    <p:extLst>
      <p:ext uri="{BB962C8B-B14F-4D97-AF65-F5344CB8AC3E}">
        <p14:creationId xmlns:p14="http://schemas.microsoft.com/office/powerpoint/2010/main" val="3523067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769C74-F9DA-4F28-AD13-F10240B425CC}"/>
              </a:ext>
            </a:extLst>
          </p:cNvPr>
          <p:cNvSpPr>
            <a:spLocks noGrp="1"/>
          </p:cNvSpPr>
          <p:nvPr>
            <p:ph type="title"/>
          </p:nvPr>
        </p:nvSpPr>
        <p:spPr>
          <a:xfrm>
            <a:off x="895944" y="321176"/>
            <a:ext cx="6204984" cy="1012259"/>
          </a:xfrm>
        </p:spPr>
        <p:txBody>
          <a:bodyPr>
            <a:normAutofit/>
          </a:bodyPr>
          <a:lstStyle/>
          <a:p>
            <a:pPr algn="ctr"/>
            <a:r>
              <a:rPr lang="en-US" altLang="en-US" sz="6000" u="sng" dirty="0">
                <a:solidFill>
                  <a:srgbClr val="FF0000"/>
                </a:solidFill>
              </a:rPr>
              <a:t>Communist China</a:t>
            </a:r>
            <a:endParaRPr lang="en-US" sz="6000" dirty="0">
              <a:solidFill>
                <a:srgbClr val="FF0000"/>
              </a:solidFill>
            </a:endParaRPr>
          </a:p>
        </p:txBody>
      </p:sp>
      <p:sp>
        <p:nvSpPr>
          <p:cNvPr id="3" name="Content Placeholder 2">
            <a:extLst>
              <a:ext uri="{FF2B5EF4-FFF2-40B4-BE49-F238E27FC236}">
                <a16:creationId xmlns:a16="http://schemas.microsoft.com/office/drawing/2014/main" id="{66FF69BA-1727-490E-A426-23532BAC89F6}"/>
              </a:ext>
            </a:extLst>
          </p:cNvPr>
          <p:cNvSpPr>
            <a:spLocks noGrp="1"/>
          </p:cNvSpPr>
          <p:nvPr>
            <p:ph idx="1"/>
          </p:nvPr>
        </p:nvSpPr>
        <p:spPr>
          <a:xfrm>
            <a:off x="485742" y="1499191"/>
            <a:ext cx="6903886" cy="4635795"/>
          </a:xfrm>
        </p:spPr>
        <p:txBody>
          <a:bodyPr>
            <a:normAutofit/>
          </a:bodyPr>
          <a:lstStyle/>
          <a:p>
            <a:r>
              <a:rPr lang="en-US" altLang="en-US" sz="3200" dirty="0">
                <a:solidFill>
                  <a:srgbClr val="FF0000"/>
                </a:solidFill>
              </a:rPr>
              <a:t>1949 </a:t>
            </a:r>
            <a:r>
              <a:rPr lang="en-US" altLang="en-US" sz="3200" dirty="0"/>
              <a:t>Communists take over China set up </a:t>
            </a:r>
            <a:r>
              <a:rPr lang="en-US" altLang="en-US" sz="3200" dirty="0">
                <a:solidFill>
                  <a:srgbClr val="FF0000"/>
                </a:solidFill>
              </a:rPr>
              <a:t>Communist Republic of China led by Mao Zedong.</a:t>
            </a:r>
          </a:p>
          <a:p>
            <a:r>
              <a:rPr lang="en-US" altLang="en-US" sz="3200" dirty="0"/>
              <a:t>Democratic Chinese flee to Taiwan. </a:t>
            </a:r>
          </a:p>
          <a:p>
            <a:r>
              <a:rPr lang="en-US" altLang="en-US" sz="3200" dirty="0"/>
              <a:t>China still Communist today and is one of our leading trading partners. </a:t>
            </a:r>
          </a:p>
          <a:p>
            <a:endParaRPr lang="en-US" sz="2400" dirty="0"/>
          </a:p>
        </p:txBody>
      </p:sp>
      <p:pic>
        <p:nvPicPr>
          <p:cNvPr id="4" name="Picture 3">
            <a:extLst>
              <a:ext uri="{FF2B5EF4-FFF2-40B4-BE49-F238E27FC236}">
                <a16:creationId xmlns:a16="http://schemas.microsoft.com/office/drawing/2014/main" id="{D71CBD10-6A88-4175-929F-F3571492749F}"/>
              </a:ext>
            </a:extLst>
          </p:cNvPr>
          <p:cNvPicPr>
            <a:picLocks noChangeAspect="1"/>
          </p:cNvPicPr>
          <p:nvPr/>
        </p:nvPicPr>
        <p:blipFill>
          <a:blip r:embed="rId2"/>
          <a:stretch>
            <a:fillRect/>
          </a:stretch>
        </p:blipFill>
        <p:spPr>
          <a:xfrm>
            <a:off x="7659989" y="321176"/>
            <a:ext cx="4429230" cy="2823634"/>
          </a:xfrm>
          <a:prstGeom prst="rect">
            <a:avLst/>
          </a:prstGeom>
        </p:spPr>
      </p:pic>
      <p:pic>
        <p:nvPicPr>
          <p:cNvPr id="5" name="Picture 10" descr="http://t2.gstatic.com/images?q=tbn:ANd9GcTjPHOybTOv_meqI5ZKOWdKEEzSieHXetp3X2otk1YVu3RFu9Hm:cdn.dipity.com/uploads/events/67ee0f58ec2ad4cdba647e35c38d27bc_1M.png">
            <a:extLst>
              <a:ext uri="{FF2B5EF4-FFF2-40B4-BE49-F238E27FC236}">
                <a16:creationId xmlns:a16="http://schemas.microsoft.com/office/drawing/2014/main" id="{CA8F780E-DE5C-47E4-9DC2-D8F1682A7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9989" y="3314498"/>
            <a:ext cx="4429230" cy="29034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639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47883-F4F4-4649-ABFB-87B33569D106}"/>
              </a:ext>
            </a:extLst>
          </p:cNvPr>
          <p:cNvSpPr>
            <a:spLocks noGrp="1"/>
          </p:cNvSpPr>
          <p:nvPr>
            <p:ph type="title"/>
          </p:nvPr>
        </p:nvSpPr>
        <p:spPr>
          <a:xfrm>
            <a:off x="205476" y="141552"/>
            <a:ext cx="7007447" cy="1325563"/>
          </a:xfrm>
        </p:spPr>
        <p:txBody>
          <a:bodyPr>
            <a:noAutofit/>
          </a:bodyPr>
          <a:lstStyle/>
          <a:p>
            <a:r>
              <a:rPr lang="en-US" sz="6000" u="sng" dirty="0"/>
              <a:t>North Atlantic Treaty Organization </a:t>
            </a:r>
            <a:r>
              <a:rPr lang="en-US" sz="6000" dirty="0"/>
              <a:t>(NATO)</a:t>
            </a:r>
          </a:p>
        </p:txBody>
      </p:sp>
      <p:sp>
        <p:nvSpPr>
          <p:cNvPr id="3" name="Content Placeholder 2">
            <a:extLst>
              <a:ext uri="{FF2B5EF4-FFF2-40B4-BE49-F238E27FC236}">
                <a16:creationId xmlns:a16="http://schemas.microsoft.com/office/drawing/2014/main" id="{F8F9870D-681C-4F94-9AEE-4F9D950C35C2}"/>
              </a:ext>
            </a:extLst>
          </p:cNvPr>
          <p:cNvSpPr>
            <a:spLocks noGrp="1"/>
          </p:cNvSpPr>
          <p:nvPr>
            <p:ph idx="1"/>
          </p:nvPr>
        </p:nvSpPr>
        <p:spPr>
          <a:xfrm>
            <a:off x="205476" y="1943666"/>
            <a:ext cx="6382657" cy="4616621"/>
          </a:xfrm>
        </p:spPr>
        <p:txBody>
          <a:bodyPr anchor="t">
            <a:normAutofit/>
          </a:bodyPr>
          <a:lstStyle/>
          <a:p>
            <a:r>
              <a:rPr lang="en-US" sz="3200" dirty="0">
                <a:solidFill>
                  <a:srgbClr val="FF0000"/>
                </a:solidFill>
              </a:rPr>
              <a:t>In response to Cold War tensions U.S. helped form NATO for collective security against the Soviets. </a:t>
            </a:r>
          </a:p>
          <a:p>
            <a:r>
              <a:rPr lang="en-US" sz="3200" dirty="0"/>
              <a:t>Soviets responded with the Warsaw Pact. </a:t>
            </a:r>
          </a:p>
          <a:p>
            <a:endParaRPr lang="en-US" sz="1800" dirty="0"/>
          </a:p>
        </p:txBody>
      </p:sp>
      <p:sp>
        <p:nvSpPr>
          <p:cNvPr id="10" name="Rectangle 9">
            <a:extLst>
              <a:ext uri="{FF2B5EF4-FFF2-40B4-BE49-F238E27FC236}">
                <a16:creationId xmlns:a16="http://schemas.microsoft.com/office/drawing/2014/main" id="{61445B8C-D724-4F73-AB77-3CCE4E822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20963"/>
            <a:ext cx="4657345" cy="6816065"/>
          </a:xfrm>
          <a:prstGeom prst="rect">
            <a:avLst/>
          </a:prstGeom>
          <a:solidFill>
            <a:schemeClr val="bg1">
              <a:lumMod val="95000"/>
              <a:lumOff val="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text on a black background&#10;&#10;Description generated with high confidence">
            <a:extLst>
              <a:ext uri="{FF2B5EF4-FFF2-40B4-BE49-F238E27FC236}">
                <a16:creationId xmlns:a16="http://schemas.microsoft.com/office/drawing/2014/main" id="{3C863346-90DF-448B-8603-437F3243C4E0}"/>
              </a:ext>
            </a:extLst>
          </p:cNvPr>
          <p:cNvPicPr>
            <a:picLocks noChangeAspect="1"/>
          </p:cNvPicPr>
          <p:nvPr/>
        </p:nvPicPr>
        <p:blipFill>
          <a:blip r:embed="rId2"/>
          <a:stretch>
            <a:fillRect/>
          </a:stretch>
        </p:blipFill>
        <p:spPr>
          <a:xfrm>
            <a:off x="7650597" y="3589892"/>
            <a:ext cx="4335925" cy="3126553"/>
          </a:xfrm>
          <a:prstGeom prst="rect">
            <a:avLst/>
          </a:prstGeom>
        </p:spPr>
      </p:pic>
      <p:cxnSp>
        <p:nvCxnSpPr>
          <p:cNvPr id="12" name="Straight Connector 11">
            <a:extLst>
              <a:ext uri="{FF2B5EF4-FFF2-40B4-BE49-F238E27FC236}">
                <a16:creationId xmlns:a16="http://schemas.microsoft.com/office/drawing/2014/main" id="{99905336-A7CD-4C75-9E77-C704674F40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73347" y="3429000"/>
            <a:ext cx="1597456" cy="0"/>
          </a:xfrm>
          <a:prstGeom prst="line">
            <a:avLst/>
          </a:prstGeom>
          <a:ln w="50800">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close up of an animal&#10;&#10;Description generated with high confidence">
            <a:extLst>
              <a:ext uri="{FF2B5EF4-FFF2-40B4-BE49-F238E27FC236}">
                <a16:creationId xmlns:a16="http://schemas.microsoft.com/office/drawing/2014/main" id="{12D313B0-3A34-4174-8099-C161A6DFBE10}"/>
              </a:ext>
            </a:extLst>
          </p:cNvPr>
          <p:cNvPicPr>
            <a:picLocks noChangeAspect="1"/>
          </p:cNvPicPr>
          <p:nvPr/>
        </p:nvPicPr>
        <p:blipFill>
          <a:blip r:embed="rId3"/>
          <a:stretch>
            <a:fillRect/>
          </a:stretch>
        </p:blipFill>
        <p:spPr>
          <a:xfrm>
            <a:off x="7650598" y="141551"/>
            <a:ext cx="4335925" cy="3048461"/>
          </a:xfrm>
          <a:prstGeom prst="rect">
            <a:avLst/>
          </a:prstGeom>
        </p:spPr>
      </p:pic>
    </p:spTree>
    <p:extLst>
      <p:ext uri="{BB962C8B-B14F-4D97-AF65-F5344CB8AC3E}">
        <p14:creationId xmlns:p14="http://schemas.microsoft.com/office/powerpoint/2010/main" val="14085532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6179574" cy="6858000"/>
          </a:xfrm>
          <a:prstGeom prst="rect">
            <a:avLst/>
          </a:prstGeom>
        </p:spPr>
      </p:pic>
      <p:pic>
        <p:nvPicPr>
          <p:cNvPr id="5" name="Picture 4"/>
          <p:cNvPicPr>
            <a:picLocks noChangeAspect="1"/>
          </p:cNvPicPr>
          <p:nvPr/>
        </p:nvPicPr>
        <p:blipFill rotWithShape="1">
          <a:blip r:embed="rId3"/>
          <a:srcRect l="1831" r="2548"/>
          <a:stretch/>
        </p:blipFill>
        <p:spPr>
          <a:xfrm>
            <a:off x="6179575" y="0"/>
            <a:ext cx="6012426" cy="6858000"/>
          </a:xfrm>
          <a:prstGeom prst="rect">
            <a:avLst/>
          </a:prstGeom>
        </p:spPr>
      </p:pic>
    </p:spTree>
    <p:extLst>
      <p:ext uri="{BB962C8B-B14F-4D97-AF65-F5344CB8AC3E}">
        <p14:creationId xmlns:p14="http://schemas.microsoft.com/office/powerpoint/2010/main" val="2687119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F8FF7-206E-49B4-AA93-5707D91E825B}"/>
              </a:ext>
            </a:extLst>
          </p:cNvPr>
          <p:cNvSpPr>
            <a:spLocks noGrp="1"/>
          </p:cNvSpPr>
          <p:nvPr>
            <p:ph type="title"/>
          </p:nvPr>
        </p:nvSpPr>
        <p:spPr>
          <a:xfrm>
            <a:off x="0" y="0"/>
            <a:ext cx="7188200" cy="1325563"/>
          </a:xfrm>
        </p:spPr>
        <p:txBody>
          <a:bodyPr>
            <a:noAutofit/>
          </a:bodyPr>
          <a:lstStyle/>
          <a:p>
            <a:pPr algn="ctr"/>
            <a:r>
              <a:rPr lang="en-US" sz="5500" u="sng" dirty="0"/>
              <a:t>Korean War 1950-1953</a:t>
            </a:r>
          </a:p>
        </p:txBody>
      </p:sp>
      <p:sp>
        <p:nvSpPr>
          <p:cNvPr id="3" name="Content Placeholder 2">
            <a:extLst>
              <a:ext uri="{FF2B5EF4-FFF2-40B4-BE49-F238E27FC236}">
                <a16:creationId xmlns:a16="http://schemas.microsoft.com/office/drawing/2014/main" id="{DFDF2296-02FA-41D5-978B-DC28D940DFFC}"/>
              </a:ext>
            </a:extLst>
          </p:cNvPr>
          <p:cNvSpPr>
            <a:spLocks noGrp="1"/>
          </p:cNvSpPr>
          <p:nvPr>
            <p:ph idx="1"/>
          </p:nvPr>
        </p:nvSpPr>
        <p:spPr>
          <a:xfrm>
            <a:off x="0" y="1117609"/>
            <a:ext cx="7272670" cy="5740389"/>
          </a:xfrm>
        </p:spPr>
        <p:txBody>
          <a:bodyPr anchor="t">
            <a:normAutofit/>
          </a:bodyPr>
          <a:lstStyle/>
          <a:p>
            <a:r>
              <a:rPr lang="en-US" sz="1800" dirty="0">
                <a:hlinkClick r:id="rId2"/>
              </a:rPr>
              <a:t>https://www.youtube.com/watch?v=-X7nbwFxGRU</a:t>
            </a:r>
            <a:r>
              <a:rPr lang="en-US" sz="1800" dirty="0"/>
              <a:t> </a:t>
            </a:r>
          </a:p>
          <a:p>
            <a:r>
              <a:rPr lang="en-US" sz="3200" dirty="0"/>
              <a:t>1950 </a:t>
            </a:r>
            <a:r>
              <a:rPr lang="en-US" sz="3200" dirty="0">
                <a:solidFill>
                  <a:srgbClr val="FF0000"/>
                </a:solidFill>
              </a:rPr>
              <a:t>N. Korea invades S. Korea to unify under Communist rule</a:t>
            </a:r>
            <a:r>
              <a:rPr lang="en-US" sz="3200" dirty="0"/>
              <a:t>; Was the </a:t>
            </a:r>
            <a:r>
              <a:rPr lang="en-US" sz="3200" dirty="0">
                <a:solidFill>
                  <a:srgbClr val="FF0000"/>
                </a:solidFill>
              </a:rPr>
              <a:t>first real test of “containment” </a:t>
            </a:r>
            <a:r>
              <a:rPr lang="en-US" sz="3200" dirty="0"/>
              <a:t>policy.</a:t>
            </a:r>
          </a:p>
          <a:p>
            <a:r>
              <a:rPr lang="en-US" sz="3200" dirty="0">
                <a:solidFill>
                  <a:srgbClr val="FF0000"/>
                </a:solidFill>
              </a:rPr>
              <a:t>Douglas McArthur </a:t>
            </a:r>
            <a:r>
              <a:rPr lang="en-US" sz="3200" dirty="0"/>
              <a:t>in charge of troops in Korea; </a:t>
            </a:r>
            <a:r>
              <a:rPr lang="en-US" sz="3200" dirty="0">
                <a:solidFill>
                  <a:srgbClr val="FF0000"/>
                </a:solidFill>
              </a:rPr>
              <a:t>Controversial firing by President Truman after wanting to escalate the war</a:t>
            </a:r>
            <a:r>
              <a:rPr lang="en-US" sz="3200" dirty="0"/>
              <a:t> with the use of Atomic Weapons. </a:t>
            </a:r>
          </a:p>
          <a:p>
            <a:r>
              <a:rPr lang="en-US" sz="3200" dirty="0">
                <a:solidFill>
                  <a:srgbClr val="FF0000"/>
                </a:solidFill>
              </a:rPr>
              <a:t>Outcome:</a:t>
            </a:r>
            <a:r>
              <a:rPr lang="en-US" sz="3200" dirty="0"/>
              <a:t> Armistice signed 1953, </a:t>
            </a:r>
            <a:r>
              <a:rPr lang="en-US" sz="3200" dirty="0">
                <a:solidFill>
                  <a:srgbClr val="FF0000"/>
                </a:solidFill>
              </a:rPr>
              <a:t>Left Korea divided along 38 parallel. </a:t>
            </a:r>
            <a:r>
              <a:rPr lang="en-US" sz="3200" dirty="0"/>
              <a:t>(demilitarized zone still there today). </a:t>
            </a:r>
          </a:p>
          <a:p>
            <a:r>
              <a:rPr lang="en-US" sz="1800" dirty="0">
                <a:hlinkClick r:id="rId3"/>
              </a:rPr>
              <a:t>https://www.youtube.com/watch?v=A6ekXbXpMPY</a:t>
            </a:r>
            <a:r>
              <a:rPr lang="en-US" sz="1800" dirty="0"/>
              <a:t> </a:t>
            </a:r>
          </a:p>
          <a:p>
            <a:endParaRPr lang="en-US" sz="1800" dirty="0"/>
          </a:p>
          <a:p>
            <a:endParaRPr lang="en-US" sz="1800" dirty="0"/>
          </a:p>
        </p:txBody>
      </p:sp>
      <p:sp>
        <p:nvSpPr>
          <p:cNvPr id="11" name="Freeform: Shape 10">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11DED45-C8A9-4DCC-88BC-903D5B6BD72C}"/>
              </a:ext>
            </a:extLst>
          </p:cNvPr>
          <p:cNvPicPr>
            <a:picLocks noChangeAspect="1"/>
          </p:cNvPicPr>
          <p:nvPr/>
        </p:nvPicPr>
        <p:blipFill rotWithShape="1">
          <a:blip r:embed="rId4"/>
          <a:srcRect l="-11143" r="-4" b="-3257"/>
          <a:stretch/>
        </p:blipFill>
        <p:spPr>
          <a:xfrm>
            <a:off x="6719777" y="10"/>
            <a:ext cx="5472226" cy="3777018"/>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13" name="Freeform: Shape 12">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974317D-BE1B-4860-AEEF-25967FF7B62C}"/>
              </a:ext>
            </a:extLst>
          </p:cNvPr>
          <p:cNvPicPr>
            <a:picLocks noChangeAspect="1"/>
          </p:cNvPicPr>
          <p:nvPr/>
        </p:nvPicPr>
        <p:blipFill rotWithShape="1">
          <a:blip r:embed="rId5"/>
          <a:srcRect l="-14199" t="2857" r="-4" b="14180"/>
          <a:stretch/>
        </p:blipFill>
        <p:spPr>
          <a:xfrm>
            <a:off x="6018028" y="3777027"/>
            <a:ext cx="6173975" cy="3080973"/>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69182325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EDBBE80-AC64-4323-ADDB-B21013A1567C}"/>
              </a:ext>
            </a:extLst>
          </p:cNvPr>
          <p:cNvPicPr>
            <a:picLocks noChangeAspect="1"/>
          </p:cNvPicPr>
          <p:nvPr/>
        </p:nvPicPr>
        <p:blipFill rotWithShape="1">
          <a:blip r:embed="rId2">
            <a:extLst>
              <a:ext uri="{28A0092B-C50C-407E-A947-70E740481C1C}">
                <a14:useLocalDpi xmlns:a14="http://schemas.microsoft.com/office/drawing/2010/main" val="0"/>
              </a:ext>
            </a:extLst>
          </a:blip>
          <a:srcRect l="4496" r="1282"/>
          <a:stretch/>
        </p:blipFill>
        <p:spPr bwMode="auto">
          <a:xfrm>
            <a:off x="0" y="10"/>
            <a:ext cx="12192000" cy="6857990"/>
          </a:xfrm>
          <a:prstGeom prst="rect">
            <a:avLst/>
          </a:prstGeom>
          <a:noFill/>
          <a:extLst>
            <a:ext uri="{909E8E84-426E-40DD-AFC4-6F175D3DCCD1}">
              <a14:hiddenFill xmlns:a14="http://schemas.microsoft.com/office/drawing/2010/main">
                <a:solidFill>
                  <a:srgbClr val="163859">
                    <a:alpha val="34509"/>
                  </a:srgbClr>
                </a:solidFill>
              </a14:hiddenFill>
            </a:ext>
            <a:ext uri="{91240B29-F687-4F45-9708-019B960494DF}">
              <a14:hiddenLine xmlns:a14="http://schemas.microsoft.com/office/drawing/2010/main" w="25400">
                <a:solidFill>
                  <a:srgbClr val="6E7A89"/>
                </a:solidFill>
                <a:miter lim="800000"/>
                <a:headEnd/>
                <a:tailEnd/>
              </a14:hiddenLine>
            </a:ext>
          </a:extLst>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A910460E-DE69-4429-AA0C-DE20CD1BDE26}"/>
              </a:ext>
            </a:extLst>
          </p:cNvPr>
          <p:cNvSpPr>
            <a:spLocks noGrp="1"/>
          </p:cNvSpPr>
          <p:nvPr>
            <p:ph type="title"/>
          </p:nvPr>
        </p:nvSpPr>
        <p:spPr>
          <a:xfrm>
            <a:off x="244550" y="1018011"/>
            <a:ext cx="4612280" cy="1214817"/>
          </a:xfrm>
        </p:spPr>
        <p:txBody>
          <a:bodyPr>
            <a:normAutofit/>
          </a:bodyPr>
          <a:lstStyle/>
          <a:p>
            <a:pPr algn="ctr"/>
            <a:r>
              <a:rPr lang="en-US" altLang="en-US" sz="7000" u="sng" dirty="0"/>
              <a:t>Vietnam</a:t>
            </a:r>
            <a:r>
              <a:rPr lang="en-US" altLang="en-US" sz="6000" dirty="0"/>
              <a:t> </a:t>
            </a:r>
            <a:endParaRPr lang="en-US" sz="6000" dirty="0"/>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FE21477-3FAE-444F-A7C1-DB5D1932A269}"/>
              </a:ext>
            </a:extLst>
          </p:cNvPr>
          <p:cNvSpPr>
            <a:spLocks noGrp="1"/>
          </p:cNvSpPr>
          <p:nvPr>
            <p:ph idx="1"/>
          </p:nvPr>
        </p:nvSpPr>
        <p:spPr>
          <a:xfrm>
            <a:off x="0" y="2154171"/>
            <a:ext cx="5773479" cy="4799512"/>
          </a:xfrm>
        </p:spPr>
        <p:txBody>
          <a:bodyPr anchor="ctr">
            <a:normAutofit fontScale="92500" lnSpcReduction="10000"/>
          </a:bodyPr>
          <a:lstStyle/>
          <a:p>
            <a:pPr>
              <a:defRPr/>
            </a:pPr>
            <a:r>
              <a:rPr lang="en-US" sz="3200" dirty="0"/>
              <a:t>After driving the French out of Vietnam in 1954, the country was divided into North (Communist) and South (Democratic) Vietnam</a:t>
            </a:r>
          </a:p>
          <a:p>
            <a:pPr>
              <a:defRPr/>
            </a:pPr>
            <a:r>
              <a:rPr lang="en-US" sz="3200" dirty="0">
                <a:solidFill>
                  <a:srgbClr val="FF0000"/>
                </a:solidFill>
              </a:rPr>
              <a:t>President Eisenhower stressed the </a:t>
            </a:r>
            <a:r>
              <a:rPr lang="en-US" sz="3200" u="sng" dirty="0">
                <a:solidFill>
                  <a:srgbClr val="FF0000"/>
                </a:solidFill>
              </a:rPr>
              <a:t>Domino Theory- </a:t>
            </a:r>
            <a:r>
              <a:rPr lang="en-US" sz="3200" dirty="0">
                <a:solidFill>
                  <a:srgbClr val="FF0000"/>
                </a:solidFill>
              </a:rPr>
              <a:t>belief that if Vietnam fell to communism, so too would the other nations of Southeast Asia. </a:t>
            </a:r>
          </a:p>
          <a:p>
            <a:pPr>
              <a:defRPr/>
            </a:pPr>
            <a:r>
              <a:rPr lang="en-US" altLang="en-US" sz="3200" dirty="0"/>
              <a:t>By 1954 the U.S. was paying ¾ of France’s war costs.  </a:t>
            </a:r>
            <a:endParaRPr lang="en-US" sz="3200" dirty="0"/>
          </a:p>
          <a:p>
            <a:endParaRPr lang="en-US" sz="1700" dirty="0"/>
          </a:p>
        </p:txBody>
      </p:sp>
    </p:spTree>
    <p:extLst>
      <p:ext uri="{BB962C8B-B14F-4D97-AF65-F5344CB8AC3E}">
        <p14:creationId xmlns:p14="http://schemas.microsoft.com/office/powerpoint/2010/main" val="67066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7129A-DF29-4329-956E-B54218AA984F}"/>
              </a:ext>
            </a:extLst>
          </p:cNvPr>
          <p:cNvSpPr>
            <a:spLocks noGrp="1"/>
          </p:cNvSpPr>
          <p:nvPr>
            <p:ph type="title"/>
          </p:nvPr>
        </p:nvSpPr>
        <p:spPr>
          <a:xfrm>
            <a:off x="838200" y="963877"/>
            <a:ext cx="3494362" cy="4930246"/>
          </a:xfrm>
        </p:spPr>
        <p:txBody>
          <a:bodyPr>
            <a:normAutofit/>
          </a:bodyPr>
          <a:lstStyle/>
          <a:p>
            <a:pPr algn="r"/>
            <a:r>
              <a:rPr lang="en-US" altLang="en-US">
                <a:solidFill>
                  <a:schemeClr val="accent1"/>
                </a:solidFill>
              </a:rPr>
              <a:t>Checking Understanding </a:t>
            </a:r>
            <a:endParaRPr lang="en-US">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7147ECE-9CF9-43DE-B9BB-9E2D97A59B75}"/>
              </a:ext>
            </a:extLst>
          </p:cNvPr>
          <p:cNvSpPr>
            <a:spLocks noGrp="1"/>
          </p:cNvSpPr>
          <p:nvPr>
            <p:ph idx="1"/>
          </p:nvPr>
        </p:nvSpPr>
        <p:spPr>
          <a:xfrm>
            <a:off x="4912614" y="2882238"/>
            <a:ext cx="6377769" cy="1093523"/>
          </a:xfrm>
        </p:spPr>
        <p:txBody>
          <a:bodyPr anchor="ctr">
            <a:normAutofit/>
          </a:bodyPr>
          <a:lstStyle/>
          <a:p>
            <a:r>
              <a:rPr lang="en-US" altLang="en-US" sz="2400" dirty="0"/>
              <a:t>Describe two challenges to Americas policy of “Containment” that arose during the 1950’s?</a:t>
            </a:r>
          </a:p>
        </p:txBody>
      </p:sp>
    </p:spTree>
    <p:extLst>
      <p:ext uri="{BB962C8B-B14F-4D97-AF65-F5344CB8AC3E}">
        <p14:creationId xmlns:p14="http://schemas.microsoft.com/office/powerpoint/2010/main" val="838544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10DEF0-69C5-4614-A1F9-897261151CCB}"/>
              </a:ext>
            </a:extLst>
          </p:cNvPr>
          <p:cNvSpPr>
            <a:spLocks noGrp="1"/>
          </p:cNvSpPr>
          <p:nvPr>
            <p:ph type="title"/>
          </p:nvPr>
        </p:nvSpPr>
        <p:spPr>
          <a:xfrm>
            <a:off x="417427" y="236395"/>
            <a:ext cx="3816055" cy="1597315"/>
          </a:xfrm>
          <a:noFill/>
          <a:ln w="19050">
            <a:solidFill>
              <a:schemeClr val="bg1"/>
            </a:solidFill>
          </a:ln>
        </p:spPr>
        <p:txBody>
          <a:bodyPr wrap="square">
            <a:noAutofit/>
          </a:bodyPr>
          <a:lstStyle/>
          <a:p>
            <a:pPr algn="ctr"/>
            <a:r>
              <a:rPr lang="en-US" sz="6000" u="sng" dirty="0">
                <a:solidFill>
                  <a:schemeClr val="bg1"/>
                </a:solidFill>
              </a:rPr>
              <a:t>Separating Ideals</a:t>
            </a:r>
          </a:p>
        </p:txBody>
      </p:sp>
      <p:sp>
        <p:nvSpPr>
          <p:cNvPr id="3" name="Content Placeholder 2">
            <a:extLst>
              <a:ext uri="{FF2B5EF4-FFF2-40B4-BE49-F238E27FC236}">
                <a16:creationId xmlns:a16="http://schemas.microsoft.com/office/drawing/2014/main" id="{1566352A-09A5-43E6-BA7D-D4517723EAFC}"/>
              </a:ext>
            </a:extLst>
          </p:cNvPr>
          <p:cNvSpPr>
            <a:spLocks noGrp="1"/>
          </p:cNvSpPr>
          <p:nvPr>
            <p:ph idx="1"/>
          </p:nvPr>
        </p:nvSpPr>
        <p:spPr>
          <a:xfrm>
            <a:off x="218165" y="2070105"/>
            <a:ext cx="4183713" cy="4551500"/>
          </a:xfrm>
        </p:spPr>
        <p:txBody>
          <a:bodyPr>
            <a:normAutofit/>
          </a:bodyPr>
          <a:lstStyle/>
          <a:p>
            <a:r>
              <a:rPr lang="en-US" sz="3200" dirty="0">
                <a:solidFill>
                  <a:srgbClr val="FF0000"/>
                </a:solidFill>
              </a:rPr>
              <a:t>(</a:t>
            </a:r>
            <a:r>
              <a:rPr lang="en-US" sz="3200" u="sng" dirty="0">
                <a:solidFill>
                  <a:srgbClr val="FF0000"/>
                </a:solidFill>
              </a:rPr>
              <a:t>Motto</a:t>
            </a:r>
            <a:r>
              <a:rPr lang="en-US" sz="3200" dirty="0">
                <a:solidFill>
                  <a:srgbClr val="FF0000"/>
                </a:solidFill>
              </a:rPr>
              <a:t>)“In God We Trust”</a:t>
            </a:r>
          </a:p>
          <a:p>
            <a:r>
              <a:rPr lang="en-US" sz="3200" dirty="0">
                <a:solidFill>
                  <a:schemeClr val="bg1"/>
                </a:solidFill>
              </a:rPr>
              <a:t>Added on the back of U.S. currency</a:t>
            </a:r>
          </a:p>
          <a:p>
            <a:r>
              <a:rPr lang="en-US" sz="3200" dirty="0">
                <a:solidFill>
                  <a:srgbClr val="FF0000"/>
                </a:solidFill>
              </a:rPr>
              <a:t>Purpose: Separate ourselves from the godless Communists. </a:t>
            </a:r>
          </a:p>
          <a:p>
            <a:endParaRPr lang="en-US" sz="2000" dirty="0">
              <a:solidFill>
                <a:schemeClr val="bg1"/>
              </a:solidFill>
            </a:endParaRPr>
          </a:p>
        </p:txBody>
      </p:sp>
      <p:pic>
        <p:nvPicPr>
          <p:cNvPr id="6" name="Picture 5">
            <a:extLst>
              <a:ext uri="{FF2B5EF4-FFF2-40B4-BE49-F238E27FC236}">
                <a16:creationId xmlns:a16="http://schemas.microsoft.com/office/drawing/2014/main" id="{EBF75CE6-C430-4204-8335-702FF460D277}"/>
              </a:ext>
            </a:extLst>
          </p:cNvPr>
          <p:cNvPicPr>
            <a:picLocks noChangeAspect="1"/>
          </p:cNvPicPr>
          <p:nvPr/>
        </p:nvPicPr>
        <p:blipFill>
          <a:blip r:embed="rId2"/>
          <a:stretch>
            <a:fillRect/>
          </a:stretch>
        </p:blipFill>
        <p:spPr>
          <a:xfrm>
            <a:off x="4872461" y="984637"/>
            <a:ext cx="6985371" cy="4523027"/>
          </a:xfrm>
          <a:prstGeom prst="rect">
            <a:avLst/>
          </a:prstGeom>
        </p:spPr>
      </p:pic>
    </p:spTree>
    <p:extLst>
      <p:ext uri="{BB962C8B-B14F-4D97-AF65-F5344CB8AC3E}">
        <p14:creationId xmlns:p14="http://schemas.microsoft.com/office/powerpoint/2010/main" val="4086012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A23A02F-BD3C-4601-84C3-8E4DB27C2D67}"/>
              </a:ext>
            </a:extLst>
          </p:cNvPr>
          <p:cNvPicPr>
            <a:picLocks noChangeAspect="1"/>
          </p:cNvPicPr>
          <p:nvPr/>
        </p:nvPicPr>
        <p:blipFill rotWithShape="1">
          <a:blip r:embed="rId2">
            <a:alphaModFix amt="35000"/>
          </a:blip>
          <a:srcRect l="4000"/>
          <a:stretch/>
        </p:blipFill>
        <p:spPr>
          <a:xfrm>
            <a:off x="20" y="1"/>
            <a:ext cx="12191980" cy="6857999"/>
          </a:xfrm>
          <a:prstGeom prst="rect">
            <a:avLst/>
          </a:prstGeom>
        </p:spPr>
      </p:pic>
      <p:sp>
        <p:nvSpPr>
          <p:cNvPr id="2" name="Title 1">
            <a:extLst>
              <a:ext uri="{FF2B5EF4-FFF2-40B4-BE49-F238E27FC236}">
                <a16:creationId xmlns:a16="http://schemas.microsoft.com/office/drawing/2014/main" id="{BDD9996C-B3AF-43C8-90CC-4A679E4A856F}"/>
              </a:ext>
            </a:extLst>
          </p:cNvPr>
          <p:cNvSpPr>
            <a:spLocks noGrp="1"/>
          </p:cNvSpPr>
          <p:nvPr>
            <p:ph type="title"/>
          </p:nvPr>
        </p:nvSpPr>
        <p:spPr>
          <a:xfrm>
            <a:off x="838201" y="1065862"/>
            <a:ext cx="3313164" cy="4726276"/>
          </a:xfrm>
        </p:spPr>
        <p:txBody>
          <a:bodyPr>
            <a:normAutofit/>
          </a:bodyPr>
          <a:lstStyle/>
          <a:p>
            <a:pPr algn="ctr"/>
            <a:r>
              <a:rPr lang="en-US" sz="6000" dirty="0">
                <a:solidFill>
                  <a:srgbClr val="FF0000"/>
                </a:solidFill>
              </a:rPr>
              <a:t>Arms Race</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14E59A0-9C5A-4D12-91B8-8ABA7E991DF7}"/>
              </a:ext>
            </a:extLst>
          </p:cNvPr>
          <p:cNvSpPr>
            <a:spLocks noGrp="1"/>
          </p:cNvSpPr>
          <p:nvPr>
            <p:ph idx="1"/>
          </p:nvPr>
        </p:nvSpPr>
        <p:spPr>
          <a:xfrm>
            <a:off x="4653372" y="-1"/>
            <a:ext cx="7538628" cy="6858001"/>
          </a:xfrm>
        </p:spPr>
        <p:txBody>
          <a:bodyPr anchor="ctr">
            <a:normAutofit fontScale="92500"/>
          </a:bodyPr>
          <a:lstStyle/>
          <a:p>
            <a:r>
              <a:rPr lang="en-US" sz="3800" dirty="0">
                <a:solidFill>
                  <a:srgbClr val="FF0000"/>
                </a:solidFill>
              </a:rPr>
              <a:t>Competition to build the biggest and most technologically advanced military/</a:t>
            </a:r>
            <a:r>
              <a:rPr lang="en-US" sz="3800" u="sng" dirty="0">
                <a:solidFill>
                  <a:srgbClr val="FF0000"/>
                </a:solidFill>
              </a:rPr>
              <a:t>arsenal</a:t>
            </a:r>
            <a:r>
              <a:rPr lang="en-US" sz="3800" dirty="0">
                <a:solidFill>
                  <a:srgbClr val="FFFFFF"/>
                </a:solidFill>
              </a:rPr>
              <a:t>.</a:t>
            </a:r>
          </a:p>
          <a:p>
            <a:r>
              <a:rPr lang="en-US" sz="3800" dirty="0">
                <a:solidFill>
                  <a:srgbClr val="FF0000"/>
                </a:solidFill>
              </a:rPr>
              <a:t>1945</a:t>
            </a:r>
            <a:r>
              <a:rPr lang="en-US" sz="3800" dirty="0">
                <a:solidFill>
                  <a:srgbClr val="FFFFFF"/>
                </a:solidFill>
              </a:rPr>
              <a:t>- </a:t>
            </a:r>
            <a:r>
              <a:rPr lang="en-US" sz="3800" dirty="0">
                <a:solidFill>
                  <a:srgbClr val="FF0000"/>
                </a:solidFill>
              </a:rPr>
              <a:t>U.S. sole atomic power </a:t>
            </a:r>
            <a:r>
              <a:rPr lang="en-US" sz="3800" dirty="0">
                <a:solidFill>
                  <a:srgbClr val="FFFFFF"/>
                </a:solidFill>
              </a:rPr>
              <a:t>/ 1949 - Soviets developed A-Bomb (</a:t>
            </a:r>
            <a:r>
              <a:rPr lang="en-US" sz="3800" u="sng" dirty="0">
                <a:solidFill>
                  <a:srgbClr val="FF0000"/>
                </a:solidFill>
              </a:rPr>
              <a:t>nuclear</a:t>
            </a:r>
            <a:r>
              <a:rPr lang="en-US" sz="3800" dirty="0">
                <a:solidFill>
                  <a:srgbClr val="FFFFFF"/>
                </a:solidFill>
              </a:rPr>
              <a:t>)</a:t>
            </a:r>
          </a:p>
          <a:p>
            <a:r>
              <a:rPr lang="en-US" sz="3800" dirty="0">
                <a:solidFill>
                  <a:srgbClr val="FFFFFF"/>
                </a:solidFill>
              </a:rPr>
              <a:t>1952- U.S. develops H-Bomb / 1953 – Soviets developed H-Bomb</a:t>
            </a:r>
          </a:p>
          <a:p>
            <a:r>
              <a:rPr lang="en-US" sz="3800" dirty="0">
                <a:solidFill>
                  <a:srgbClr val="FFFFFF"/>
                </a:solidFill>
              </a:rPr>
              <a:t>Technology gap had greatly narrowed. </a:t>
            </a:r>
          </a:p>
          <a:p>
            <a:r>
              <a:rPr lang="en-US" sz="3800" dirty="0">
                <a:solidFill>
                  <a:srgbClr val="FF0000"/>
                </a:solidFill>
              </a:rPr>
              <a:t>Massive Retaliation or M.A.D. could only be justified if a nations survival was at stake. </a:t>
            </a:r>
          </a:p>
          <a:p>
            <a:pPr marL="0" indent="0">
              <a:buNone/>
            </a:pPr>
            <a:r>
              <a:rPr lang="en-US" sz="2000" dirty="0">
                <a:solidFill>
                  <a:srgbClr val="FFFFFF"/>
                </a:solidFill>
                <a:hlinkClick r:id="rId3"/>
              </a:rPr>
              <a:t>https://www.youtube.com/watch?v=xLRSmzGRLUk</a:t>
            </a:r>
            <a:r>
              <a:rPr lang="en-US" sz="2000" dirty="0">
                <a:solidFill>
                  <a:srgbClr val="FFFFFF"/>
                </a:solidFill>
              </a:rPr>
              <a:t> </a:t>
            </a:r>
          </a:p>
          <a:p>
            <a:endParaRPr lang="en-US" sz="2000" dirty="0">
              <a:solidFill>
                <a:srgbClr val="FFFFFF"/>
              </a:solidFill>
            </a:endParaRPr>
          </a:p>
        </p:txBody>
      </p:sp>
    </p:spTree>
    <p:extLst>
      <p:ext uri="{BB962C8B-B14F-4D97-AF65-F5344CB8AC3E}">
        <p14:creationId xmlns:p14="http://schemas.microsoft.com/office/powerpoint/2010/main" val="237356131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068235" cy="6858000"/>
          </a:xfrm>
          <a:prstGeom prst="rect">
            <a:avLst/>
          </a:prstGeom>
        </p:spPr>
      </p:pic>
      <p:sp>
        <p:nvSpPr>
          <p:cNvPr id="5" name="TextBox 4"/>
          <p:cNvSpPr txBox="1"/>
          <p:nvPr/>
        </p:nvSpPr>
        <p:spPr>
          <a:xfrm>
            <a:off x="8676408" y="2971800"/>
            <a:ext cx="3023755" cy="646331"/>
          </a:xfrm>
          <a:prstGeom prst="rect">
            <a:avLst/>
          </a:prstGeom>
          <a:noFill/>
        </p:spPr>
        <p:txBody>
          <a:bodyPr wrap="square" rtlCol="0">
            <a:spAutoFit/>
          </a:bodyPr>
          <a:lstStyle/>
          <a:p>
            <a:r>
              <a:rPr lang="en-US">
                <a:hlinkClick r:id="rId3"/>
              </a:rPr>
              <a:t>https://www.youtube.com/watch?v=Lg9scNl9h4Q</a:t>
            </a:r>
            <a:endParaRPr lang="en-US" dirty="0"/>
          </a:p>
        </p:txBody>
      </p:sp>
    </p:spTree>
    <p:extLst>
      <p:ext uri="{BB962C8B-B14F-4D97-AF65-F5344CB8AC3E}">
        <p14:creationId xmlns:p14="http://schemas.microsoft.com/office/powerpoint/2010/main" val="253383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A9B216-5282-45A8-95BB-0A495821720D}"/>
              </a:ext>
            </a:extLst>
          </p:cNvPr>
          <p:cNvPicPr>
            <a:picLocks noChangeAspect="1"/>
          </p:cNvPicPr>
          <p:nvPr/>
        </p:nvPicPr>
        <p:blipFill rotWithShape="1">
          <a:blip r:embed="rId2"/>
          <a:srcRect t="4070" r="-3" b="1548"/>
          <a:stretch/>
        </p:blipFill>
        <p:spPr>
          <a:xfrm>
            <a:off x="5162052" y="3200400"/>
            <a:ext cx="7029928" cy="3657599"/>
          </a:xfrm>
          <a:prstGeom prst="rect">
            <a:avLst/>
          </a:prstGeom>
        </p:spPr>
      </p:pic>
      <p:pic>
        <p:nvPicPr>
          <p:cNvPr id="7" name="Picture 6">
            <a:extLst>
              <a:ext uri="{FF2B5EF4-FFF2-40B4-BE49-F238E27FC236}">
                <a16:creationId xmlns:a16="http://schemas.microsoft.com/office/drawing/2014/main" id="{4BD9E73F-A7BE-412D-B5E2-0951F44E4A25}"/>
              </a:ext>
            </a:extLst>
          </p:cNvPr>
          <p:cNvPicPr>
            <a:picLocks noChangeAspect="1"/>
          </p:cNvPicPr>
          <p:nvPr/>
        </p:nvPicPr>
        <p:blipFill rotWithShape="1">
          <a:blip r:embed="rId3"/>
          <a:srcRect l="1" t="7887" r="1" b="4482"/>
          <a:stretch/>
        </p:blipFill>
        <p:spPr>
          <a:xfrm>
            <a:off x="20" y="9"/>
            <a:ext cx="7279873" cy="3902140"/>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5" name="Picture 4">
            <a:extLst>
              <a:ext uri="{FF2B5EF4-FFF2-40B4-BE49-F238E27FC236}">
                <a16:creationId xmlns:a16="http://schemas.microsoft.com/office/drawing/2014/main" id="{5339819F-4AF6-496E-847B-1A29E9520FF6}"/>
              </a:ext>
            </a:extLst>
          </p:cNvPr>
          <p:cNvPicPr>
            <a:picLocks noChangeAspect="1"/>
          </p:cNvPicPr>
          <p:nvPr/>
        </p:nvPicPr>
        <p:blipFill rotWithShape="1">
          <a:blip r:embed="rId4"/>
          <a:srcRect l="4745" r="7498"/>
          <a:stretch/>
        </p:blipFill>
        <p:spPr>
          <a:xfrm>
            <a:off x="7279913" y="-22547"/>
            <a:ext cx="4912067" cy="3139531"/>
          </a:xfrm>
          <a:prstGeom prst="rect">
            <a:avLst/>
          </a:prstGeom>
        </p:spPr>
      </p:pic>
      <p:pic>
        <p:nvPicPr>
          <p:cNvPr id="4" name="Picture 3">
            <a:extLst>
              <a:ext uri="{FF2B5EF4-FFF2-40B4-BE49-F238E27FC236}">
                <a16:creationId xmlns:a16="http://schemas.microsoft.com/office/drawing/2014/main" id="{0472B47F-8007-4844-8B4E-542A186342D2}"/>
              </a:ext>
            </a:extLst>
          </p:cNvPr>
          <p:cNvPicPr>
            <a:picLocks noChangeAspect="1"/>
          </p:cNvPicPr>
          <p:nvPr/>
        </p:nvPicPr>
        <p:blipFill rotWithShape="1">
          <a:blip r:embed="rId5"/>
          <a:srcRect t="4551" b="11807"/>
          <a:stretch/>
        </p:blipFill>
        <p:spPr>
          <a:xfrm>
            <a:off x="1" y="4065775"/>
            <a:ext cx="5001186" cy="2792224"/>
          </a:xfrm>
          <a:prstGeom prst="rect">
            <a:avLst/>
          </a:prstGeom>
        </p:spPr>
      </p:pic>
      <p:sp>
        <p:nvSpPr>
          <p:cNvPr id="12" name="Rectangle 11">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3421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6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CA0946-C23C-4A45-B3F6-341B11F4D2E1}"/>
              </a:ext>
            </a:extLst>
          </p:cNvPr>
          <p:cNvSpPr>
            <a:spLocks noGrp="1"/>
          </p:cNvSpPr>
          <p:nvPr>
            <p:ph type="title"/>
          </p:nvPr>
        </p:nvSpPr>
        <p:spPr>
          <a:xfrm>
            <a:off x="524256" y="4767072"/>
            <a:ext cx="6594189" cy="1625210"/>
          </a:xfrm>
        </p:spPr>
        <p:txBody>
          <a:bodyPr>
            <a:normAutofit/>
          </a:bodyPr>
          <a:lstStyle/>
          <a:p>
            <a:pPr algn="ctr"/>
            <a:r>
              <a:rPr lang="en-US" altLang="en-US" sz="6000" u="sng" dirty="0">
                <a:solidFill>
                  <a:srgbClr val="FFFFFF"/>
                </a:solidFill>
              </a:rPr>
              <a:t>Early Cold War</a:t>
            </a:r>
            <a:br>
              <a:rPr lang="en-US" altLang="en-US" sz="6000" u="sng" dirty="0">
                <a:solidFill>
                  <a:srgbClr val="FFFFFF"/>
                </a:solidFill>
              </a:rPr>
            </a:br>
            <a:r>
              <a:rPr lang="en-US" sz="2000" dirty="0">
                <a:solidFill>
                  <a:srgbClr val="FF0000"/>
                </a:solidFill>
                <a:hlinkClick r:id="rId2"/>
              </a:rPr>
              <a:t>https://www.youtube.com/watch?v=ByvXINerE_k</a:t>
            </a:r>
            <a:r>
              <a:rPr lang="en-US" sz="2000" dirty="0">
                <a:solidFill>
                  <a:srgbClr val="FF0000"/>
                </a:solidFill>
              </a:rPr>
              <a:t> </a:t>
            </a:r>
          </a:p>
        </p:txBody>
      </p:sp>
      <p:pic>
        <p:nvPicPr>
          <p:cNvPr id="4" name="Picture 1">
            <a:extLst>
              <a:ext uri="{FF2B5EF4-FFF2-40B4-BE49-F238E27FC236}">
                <a16:creationId xmlns:a16="http://schemas.microsoft.com/office/drawing/2014/main" id="{E788A508-A6DA-4604-BE7B-CEF9CD8E3FBB}"/>
              </a:ext>
            </a:extLst>
          </p:cNvPr>
          <p:cNvPicPr>
            <a:picLocks noChangeAspect="1"/>
          </p:cNvPicPr>
          <p:nvPr/>
        </p:nvPicPr>
        <p:blipFill rotWithShape="1">
          <a:blip r:embed="rId3">
            <a:extLst>
              <a:ext uri="{28A0092B-C50C-407E-A947-70E740481C1C}">
                <a14:useLocalDpi xmlns:a14="http://schemas.microsoft.com/office/drawing/2010/main" val="0"/>
              </a:ext>
            </a:extLst>
          </a:blip>
          <a:srcRect l="1" t="7868" r="1" b="12003"/>
          <a:stretch/>
        </p:blipFill>
        <p:spPr bwMode="auto">
          <a:xfrm>
            <a:off x="122629" y="138223"/>
            <a:ext cx="7263223" cy="42897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E026473-1417-48E4-8AF5-2E8E0CA5673D}"/>
              </a:ext>
            </a:extLst>
          </p:cNvPr>
          <p:cNvSpPr>
            <a:spLocks noGrp="1"/>
          </p:cNvSpPr>
          <p:nvPr>
            <p:ph idx="1"/>
          </p:nvPr>
        </p:nvSpPr>
        <p:spPr>
          <a:xfrm>
            <a:off x="7470118" y="321732"/>
            <a:ext cx="4464686" cy="6214534"/>
          </a:xfrm>
        </p:spPr>
        <p:txBody>
          <a:bodyPr anchor="ctr">
            <a:normAutofit fontScale="92500" lnSpcReduction="20000"/>
          </a:bodyPr>
          <a:lstStyle/>
          <a:p>
            <a:r>
              <a:rPr lang="en-US" altLang="en-US" sz="3200" dirty="0">
                <a:solidFill>
                  <a:srgbClr val="FF0000"/>
                </a:solidFill>
              </a:rPr>
              <a:t>1945-1989 time of intense competition of ideological (</a:t>
            </a:r>
            <a:r>
              <a:rPr lang="en-US" altLang="en-US" sz="3200" u="sng" dirty="0">
                <a:solidFill>
                  <a:srgbClr val="FF0000"/>
                </a:solidFill>
              </a:rPr>
              <a:t>ideology</a:t>
            </a:r>
            <a:r>
              <a:rPr lang="en-US" altLang="en-US" sz="3200" dirty="0">
                <a:solidFill>
                  <a:srgbClr val="FF0000"/>
                </a:solidFill>
              </a:rPr>
              <a:t>) systems between the U.S. and U.S.S.R. </a:t>
            </a:r>
          </a:p>
          <a:p>
            <a:r>
              <a:rPr lang="en-US" altLang="en-US" sz="3200" dirty="0">
                <a:solidFill>
                  <a:srgbClr val="FFFFFF"/>
                </a:solidFill>
              </a:rPr>
              <a:t>Their global competition </a:t>
            </a:r>
            <a:r>
              <a:rPr lang="en-US" altLang="en-US" sz="3200" dirty="0">
                <a:solidFill>
                  <a:srgbClr val="FF0000"/>
                </a:solidFill>
              </a:rPr>
              <a:t>led to frequent conflicts </a:t>
            </a:r>
            <a:r>
              <a:rPr lang="en-US" altLang="en-US" sz="3200" dirty="0">
                <a:solidFill>
                  <a:srgbClr val="FFFFFF"/>
                </a:solidFill>
              </a:rPr>
              <a:t>on every continent </a:t>
            </a:r>
            <a:r>
              <a:rPr lang="en-US" altLang="en-US" sz="3200" dirty="0">
                <a:solidFill>
                  <a:srgbClr val="FF0000"/>
                </a:solidFill>
              </a:rPr>
              <a:t>but never directly between the two powers because of Nuclear Weapons. </a:t>
            </a:r>
          </a:p>
          <a:p>
            <a:r>
              <a:rPr lang="en-US" altLang="en-US" sz="3200" dirty="0">
                <a:solidFill>
                  <a:srgbClr val="FF0000"/>
                </a:solidFill>
              </a:rPr>
              <a:t>Joseph Stalin</a:t>
            </a:r>
            <a:r>
              <a:rPr lang="en-US" altLang="en-US" sz="3200" dirty="0">
                <a:solidFill>
                  <a:srgbClr val="FFFFFF"/>
                </a:solidFill>
              </a:rPr>
              <a:t> leader of U.S.S.R. led a brutal dictatorship with absolute control; </a:t>
            </a:r>
            <a:r>
              <a:rPr lang="en-US" altLang="en-US" sz="3200" dirty="0">
                <a:solidFill>
                  <a:srgbClr val="FF0000"/>
                </a:solidFill>
              </a:rPr>
              <a:t>took extreme measures to expand his belief of Communism.  </a:t>
            </a:r>
          </a:p>
          <a:p>
            <a:endParaRPr lang="en-US" sz="2000" dirty="0">
              <a:solidFill>
                <a:srgbClr val="FFFFFF"/>
              </a:solidFill>
            </a:endParaRPr>
          </a:p>
        </p:txBody>
      </p:sp>
    </p:spTree>
    <p:extLst>
      <p:ext uri="{BB962C8B-B14F-4D97-AF65-F5344CB8AC3E}">
        <p14:creationId xmlns:p14="http://schemas.microsoft.com/office/powerpoint/2010/main" val="1877836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1212" r="7529"/>
          <a:stretch/>
        </p:blipFill>
        <p:spPr>
          <a:xfrm>
            <a:off x="1" y="0"/>
            <a:ext cx="6494318" cy="6857999"/>
          </a:xfrm>
          <a:prstGeom prst="rect">
            <a:avLst/>
          </a:prstGeom>
        </p:spPr>
      </p:pic>
      <p:pic>
        <p:nvPicPr>
          <p:cNvPr id="5" name="Picture 4"/>
          <p:cNvPicPr>
            <a:picLocks noChangeAspect="1"/>
          </p:cNvPicPr>
          <p:nvPr/>
        </p:nvPicPr>
        <p:blipFill>
          <a:blip r:embed="rId3"/>
          <a:stretch>
            <a:fillRect/>
          </a:stretch>
        </p:blipFill>
        <p:spPr>
          <a:xfrm>
            <a:off x="6494318" y="0"/>
            <a:ext cx="5697681" cy="3678382"/>
          </a:xfrm>
          <a:prstGeom prst="rect">
            <a:avLst/>
          </a:prstGeom>
        </p:spPr>
      </p:pic>
      <p:pic>
        <p:nvPicPr>
          <p:cNvPr id="6" name="Picture 5"/>
          <p:cNvPicPr>
            <a:picLocks noChangeAspect="1"/>
          </p:cNvPicPr>
          <p:nvPr/>
        </p:nvPicPr>
        <p:blipFill>
          <a:blip r:embed="rId4"/>
          <a:stretch>
            <a:fillRect/>
          </a:stretch>
        </p:blipFill>
        <p:spPr>
          <a:xfrm>
            <a:off x="6494317" y="3678381"/>
            <a:ext cx="5697682" cy="3179618"/>
          </a:xfrm>
          <a:prstGeom prst="rect">
            <a:avLst/>
          </a:prstGeom>
        </p:spPr>
      </p:pic>
    </p:spTree>
    <p:extLst>
      <p:ext uri="{BB962C8B-B14F-4D97-AF65-F5344CB8AC3E}">
        <p14:creationId xmlns:p14="http://schemas.microsoft.com/office/powerpoint/2010/main" val="2435279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5C70FE-5461-40E4-9503-B6F48723C2AC}"/>
              </a:ext>
            </a:extLst>
          </p:cNvPr>
          <p:cNvSpPr>
            <a:spLocks noGrp="1"/>
          </p:cNvSpPr>
          <p:nvPr>
            <p:ph type="title"/>
          </p:nvPr>
        </p:nvSpPr>
        <p:spPr>
          <a:xfrm>
            <a:off x="5297762" y="1053711"/>
            <a:ext cx="5638994" cy="1424446"/>
          </a:xfrm>
        </p:spPr>
        <p:txBody>
          <a:bodyPr>
            <a:normAutofit/>
          </a:bodyPr>
          <a:lstStyle/>
          <a:p>
            <a:pPr algn="ctr"/>
            <a:r>
              <a:rPr lang="en-US" altLang="en-US" sz="6700" dirty="0">
                <a:solidFill>
                  <a:srgbClr val="FFFFFF"/>
                </a:solidFill>
                <a:latin typeface="Cochin" charset="0"/>
              </a:rPr>
              <a:t>Space Race</a:t>
            </a:r>
            <a:endParaRPr lang="en-US" dirty="0">
              <a:solidFill>
                <a:srgbClr val="FFFFFF"/>
              </a:solidFill>
            </a:endParaRPr>
          </a:p>
        </p:txBody>
      </p:sp>
      <p:pic>
        <p:nvPicPr>
          <p:cNvPr id="5" name="Picture 1">
            <a:extLst>
              <a:ext uri="{FF2B5EF4-FFF2-40B4-BE49-F238E27FC236}">
                <a16:creationId xmlns:a16="http://schemas.microsoft.com/office/drawing/2014/main" id="{355268C2-FF06-4BC1-8191-B02BB19260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14" y="159488"/>
            <a:ext cx="4366560" cy="32695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DAD0F1E-E821-489F-8166-831D0F24FB37}"/>
              </a:ext>
            </a:extLst>
          </p:cNvPr>
          <p:cNvPicPr>
            <a:picLocks noChangeAspect="1"/>
          </p:cNvPicPr>
          <p:nvPr/>
        </p:nvPicPr>
        <p:blipFill>
          <a:blip r:embed="rId3"/>
          <a:stretch>
            <a:fillRect/>
          </a:stretch>
        </p:blipFill>
        <p:spPr>
          <a:xfrm>
            <a:off x="99114" y="3739490"/>
            <a:ext cx="4366560" cy="2959022"/>
          </a:xfrm>
          <a:prstGeom prst="rect">
            <a:avLst/>
          </a:prstGeom>
        </p:spPr>
      </p:pic>
      <p:sp>
        <p:nvSpPr>
          <p:cNvPr id="3" name="Content Placeholder 2">
            <a:extLst>
              <a:ext uri="{FF2B5EF4-FFF2-40B4-BE49-F238E27FC236}">
                <a16:creationId xmlns:a16="http://schemas.microsoft.com/office/drawing/2014/main" id="{D31641B3-F287-4BA8-9D6D-E961121E97AD}"/>
              </a:ext>
            </a:extLst>
          </p:cNvPr>
          <p:cNvSpPr>
            <a:spLocks noGrp="1"/>
          </p:cNvSpPr>
          <p:nvPr>
            <p:ph idx="1"/>
          </p:nvPr>
        </p:nvSpPr>
        <p:spPr>
          <a:xfrm>
            <a:off x="4654296" y="2243469"/>
            <a:ext cx="7034120" cy="4153435"/>
          </a:xfrm>
        </p:spPr>
        <p:txBody>
          <a:bodyPr anchor="t">
            <a:normAutofit fontScale="92500" lnSpcReduction="10000"/>
          </a:bodyPr>
          <a:lstStyle/>
          <a:p>
            <a:pPr marL="0" indent="0">
              <a:buNone/>
              <a:defRPr/>
            </a:pPr>
            <a:r>
              <a:rPr lang="en-US" sz="2400" dirty="0">
                <a:hlinkClick r:id="rId4"/>
              </a:rPr>
              <a:t>https://www.youtube.com/watch?v=i5ROHWSFqfQ</a:t>
            </a:r>
            <a:r>
              <a:rPr lang="en-US" sz="2400" dirty="0"/>
              <a:t> </a:t>
            </a:r>
          </a:p>
          <a:p>
            <a:pPr>
              <a:defRPr/>
            </a:pPr>
            <a:r>
              <a:rPr lang="en-US" altLang="en-US" sz="3200" dirty="0">
                <a:solidFill>
                  <a:srgbClr val="FFFFFF"/>
                </a:solidFill>
              </a:rPr>
              <a:t>During WWII German scientists made great leaps in rocket technology. </a:t>
            </a:r>
          </a:p>
          <a:p>
            <a:pPr>
              <a:defRPr/>
            </a:pPr>
            <a:r>
              <a:rPr lang="en-US" altLang="en-US" sz="3200" dirty="0">
                <a:solidFill>
                  <a:srgbClr val="FF0000"/>
                </a:solidFill>
              </a:rPr>
              <a:t>1957 U.S.S.R launched </a:t>
            </a:r>
            <a:r>
              <a:rPr lang="en-US" altLang="en-US" sz="3200" u="sng" dirty="0">
                <a:solidFill>
                  <a:srgbClr val="FF0000"/>
                </a:solidFill>
              </a:rPr>
              <a:t>“Sputnik” </a:t>
            </a:r>
            <a:r>
              <a:rPr lang="en-US" altLang="en-US" sz="3200" dirty="0">
                <a:solidFill>
                  <a:srgbClr val="FF0000"/>
                </a:solidFill>
              </a:rPr>
              <a:t>first man-made (</a:t>
            </a:r>
            <a:r>
              <a:rPr lang="en-US" altLang="en-US" sz="3200" u="sng" dirty="0">
                <a:solidFill>
                  <a:srgbClr val="FF0000"/>
                </a:solidFill>
              </a:rPr>
              <a:t>satellite</a:t>
            </a:r>
            <a:r>
              <a:rPr lang="en-US" altLang="en-US" sz="3200" dirty="0">
                <a:solidFill>
                  <a:srgbClr val="FF0000"/>
                </a:solidFill>
              </a:rPr>
              <a:t>) to be (</a:t>
            </a:r>
            <a:r>
              <a:rPr lang="en-US" altLang="en-US" sz="3200" u="sng" dirty="0">
                <a:solidFill>
                  <a:srgbClr val="FF0000"/>
                </a:solidFill>
              </a:rPr>
              <a:t>launch</a:t>
            </a:r>
            <a:r>
              <a:rPr lang="en-US" altLang="en-US" sz="3200" dirty="0">
                <a:solidFill>
                  <a:srgbClr val="FF0000"/>
                </a:solidFill>
              </a:rPr>
              <a:t>)ed to outer space (</a:t>
            </a:r>
            <a:r>
              <a:rPr lang="en-US" altLang="en-US" sz="3200" u="sng" dirty="0">
                <a:solidFill>
                  <a:srgbClr val="FF0000"/>
                </a:solidFill>
              </a:rPr>
              <a:t>orbit</a:t>
            </a:r>
            <a:r>
              <a:rPr lang="en-US" altLang="en-US" sz="3200" dirty="0">
                <a:solidFill>
                  <a:srgbClr val="FF0000"/>
                </a:solidFill>
              </a:rPr>
              <a:t>).</a:t>
            </a:r>
          </a:p>
          <a:p>
            <a:pPr>
              <a:defRPr/>
            </a:pPr>
            <a:r>
              <a:rPr lang="en-US" altLang="en-US" sz="3200" dirty="0">
                <a:solidFill>
                  <a:srgbClr val="FF0000"/>
                </a:solidFill>
              </a:rPr>
              <a:t>Sparked U.S. fears the Soviets had attained superiority in technology, Math and Science and later set off the </a:t>
            </a:r>
            <a:r>
              <a:rPr lang="en-US" altLang="en-US" sz="3200" u="sng" dirty="0">
                <a:solidFill>
                  <a:srgbClr val="FF0000"/>
                </a:solidFill>
              </a:rPr>
              <a:t>“Space Race” </a:t>
            </a:r>
            <a:r>
              <a:rPr lang="en-US" altLang="en-US" sz="3200" dirty="0">
                <a:solidFill>
                  <a:srgbClr val="FF0000"/>
                </a:solidFill>
              </a:rPr>
              <a:t>to land first man on the moon. </a:t>
            </a:r>
          </a:p>
          <a:p>
            <a:endParaRPr lang="en-US" sz="2200" dirty="0">
              <a:solidFill>
                <a:srgbClr val="FFFFFF"/>
              </a:solidFill>
            </a:endParaRPr>
          </a:p>
        </p:txBody>
      </p:sp>
    </p:spTree>
    <p:extLst>
      <p:ext uri="{BB962C8B-B14F-4D97-AF65-F5344CB8AC3E}">
        <p14:creationId xmlns:p14="http://schemas.microsoft.com/office/powerpoint/2010/main" val="1505494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F64F6814-96D5-4463-898E-405CC0C4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990B73-1BFA-446E-8DB6-E0A45831ADA2}"/>
              </a:ext>
            </a:extLst>
          </p:cNvPr>
          <p:cNvSpPr>
            <a:spLocks noGrp="1"/>
          </p:cNvSpPr>
          <p:nvPr>
            <p:ph type="title"/>
          </p:nvPr>
        </p:nvSpPr>
        <p:spPr>
          <a:xfrm>
            <a:off x="895944" y="321176"/>
            <a:ext cx="6204984" cy="1012259"/>
          </a:xfrm>
        </p:spPr>
        <p:txBody>
          <a:bodyPr>
            <a:normAutofit/>
          </a:bodyPr>
          <a:lstStyle/>
          <a:p>
            <a:pPr algn="ctr"/>
            <a:r>
              <a:rPr lang="en-US" sz="6000" u="sng" dirty="0">
                <a:solidFill>
                  <a:srgbClr val="FF0000"/>
                </a:solidFill>
              </a:rPr>
              <a:t>Second Red Scare</a:t>
            </a:r>
          </a:p>
        </p:txBody>
      </p:sp>
      <p:sp>
        <p:nvSpPr>
          <p:cNvPr id="3" name="Content Placeholder 2">
            <a:extLst>
              <a:ext uri="{FF2B5EF4-FFF2-40B4-BE49-F238E27FC236}">
                <a16:creationId xmlns:a16="http://schemas.microsoft.com/office/drawing/2014/main" id="{F0A7B2F2-FD53-49E1-9E66-D96202CBD6E3}"/>
              </a:ext>
            </a:extLst>
          </p:cNvPr>
          <p:cNvSpPr>
            <a:spLocks noGrp="1"/>
          </p:cNvSpPr>
          <p:nvPr>
            <p:ph idx="1"/>
          </p:nvPr>
        </p:nvSpPr>
        <p:spPr>
          <a:xfrm>
            <a:off x="336883" y="1264736"/>
            <a:ext cx="7174247" cy="5051003"/>
          </a:xfrm>
        </p:spPr>
        <p:txBody>
          <a:bodyPr>
            <a:normAutofit fontScale="85000" lnSpcReduction="20000"/>
          </a:bodyPr>
          <a:lstStyle/>
          <a:p>
            <a:pPr>
              <a:defRPr/>
            </a:pPr>
            <a:r>
              <a:rPr lang="en-US" sz="2000" dirty="0">
                <a:hlinkClick r:id="rId2"/>
              </a:rPr>
              <a:t>https://www.youtube.com/watch?v=shie_JD9qEs</a:t>
            </a:r>
            <a:r>
              <a:rPr lang="en-US" sz="2000" dirty="0"/>
              <a:t> </a:t>
            </a:r>
          </a:p>
          <a:p>
            <a:pPr>
              <a:defRPr/>
            </a:pPr>
            <a:r>
              <a:rPr lang="en-US" sz="3200" dirty="0">
                <a:solidFill>
                  <a:srgbClr val="FF0000"/>
                </a:solidFill>
              </a:rPr>
              <a:t>After WWII Americans feared Communists inside America (</a:t>
            </a:r>
            <a:r>
              <a:rPr lang="en-US" sz="3200" u="sng" dirty="0">
                <a:solidFill>
                  <a:srgbClr val="FF0000"/>
                </a:solidFill>
              </a:rPr>
              <a:t>espionage</a:t>
            </a:r>
            <a:r>
              <a:rPr lang="en-US" sz="3200" dirty="0">
                <a:solidFill>
                  <a:srgbClr val="FF0000"/>
                </a:solidFill>
              </a:rPr>
              <a:t>). </a:t>
            </a:r>
            <a:r>
              <a:rPr lang="en-US" sz="3200" dirty="0"/>
              <a:t>Truman set up </a:t>
            </a:r>
            <a:r>
              <a:rPr lang="en-US" sz="3200" dirty="0">
                <a:solidFill>
                  <a:srgbClr val="FF0000"/>
                </a:solidFill>
              </a:rPr>
              <a:t>Loyalty Review Boards</a:t>
            </a:r>
            <a:r>
              <a:rPr lang="en-US" sz="3200" dirty="0"/>
              <a:t> that </a:t>
            </a:r>
            <a:r>
              <a:rPr lang="en-US" sz="3200" dirty="0">
                <a:solidFill>
                  <a:srgbClr val="FF0000"/>
                </a:solidFill>
              </a:rPr>
              <a:t>investigated Communist sympathizers </a:t>
            </a:r>
            <a:r>
              <a:rPr lang="en-US" sz="3200" dirty="0"/>
              <a:t>that were unable to defend themselves, </a:t>
            </a:r>
            <a:r>
              <a:rPr lang="en-US" sz="3200" dirty="0">
                <a:solidFill>
                  <a:srgbClr val="FF0000"/>
                </a:solidFill>
              </a:rPr>
              <a:t>violating their civil rights</a:t>
            </a:r>
            <a:r>
              <a:rPr lang="en-US" sz="3200" dirty="0"/>
              <a:t>. </a:t>
            </a:r>
          </a:p>
          <a:p>
            <a:pPr>
              <a:defRPr/>
            </a:pPr>
            <a:r>
              <a:rPr lang="en-US" sz="3200" dirty="0">
                <a:solidFill>
                  <a:srgbClr val="FF0000"/>
                </a:solidFill>
              </a:rPr>
              <a:t>Congress set up the </a:t>
            </a:r>
            <a:r>
              <a:rPr lang="en-US" sz="3200" u="sng" dirty="0">
                <a:solidFill>
                  <a:srgbClr val="FF0000"/>
                </a:solidFill>
              </a:rPr>
              <a:t>House Committee on Un-American Activities </a:t>
            </a:r>
            <a:r>
              <a:rPr lang="en-US" sz="3200" dirty="0">
                <a:solidFill>
                  <a:srgbClr val="FF0000"/>
                </a:solidFill>
              </a:rPr>
              <a:t>(HUAC) </a:t>
            </a:r>
            <a:r>
              <a:rPr lang="en-US" sz="3200" dirty="0"/>
              <a:t>created to </a:t>
            </a:r>
            <a:r>
              <a:rPr lang="en-US" sz="3200" dirty="0">
                <a:solidFill>
                  <a:srgbClr val="FF0000"/>
                </a:solidFill>
              </a:rPr>
              <a:t>investigate alleged disloyal activities </a:t>
            </a:r>
            <a:r>
              <a:rPr lang="en-US" sz="3200" dirty="0"/>
              <a:t>of private citizens, public employees, and organizations </a:t>
            </a:r>
            <a:r>
              <a:rPr lang="en-US" sz="3200" dirty="0">
                <a:solidFill>
                  <a:srgbClr val="FF0000"/>
                </a:solidFill>
              </a:rPr>
              <a:t>suspected of having Communist ties. Investigated Hollywood, “Hollywood Ten”</a:t>
            </a:r>
          </a:p>
          <a:p>
            <a:pPr>
              <a:defRPr/>
            </a:pPr>
            <a:r>
              <a:rPr lang="en-US" altLang="en-US" sz="3200" dirty="0">
                <a:solidFill>
                  <a:srgbClr val="FF0000"/>
                </a:solidFill>
              </a:rPr>
              <a:t>Those identified were “blacklisted” and lost their jobs. </a:t>
            </a:r>
            <a:r>
              <a:rPr lang="en-US" altLang="en-US" sz="3200" dirty="0"/>
              <a:t>Those who cooperated were asked to inform on others. </a:t>
            </a:r>
          </a:p>
          <a:p>
            <a:endParaRPr lang="en-US" sz="2000" dirty="0"/>
          </a:p>
        </p:txBody>
      </p:sp>
      <p:pic>
        <p:nvPicPr>
          <p:cNvPr id="5" name="Picture 4">
            <a:extLst>
              <a:ext uri="{FF2B5EF4-FFF2-40B4-BE49-F238E27FC236}">
                <a16:creationId xmlns:a16="http://schemas.microsoft.com/office/drawing/2014/main" id="{CA382FC0-1A5C-46A1-A495-E075AECBF2FB}"/>
              </a:ext>
            </a:extLst>
          </p:cNvPr>
          <p:cNvPicPr>
            <a:picLocks noChangeAspect="1"/>
          </p:cNvPicPr>
          <p:nvPr/>
        </p:nvPicPr>
        <p:blipFill rotWithShape="1">
          <a:blip r:embed="rId3"/>
          <a:srcRect b="10944"/>
          <a:stretch/>
        </p:blipFill>
        <p:spPr>
          <a:xfrm>
            <a:off x="7659989" y="121735"/>
            <a:ext cx="4397332" cy="2642729"/>
          </a:xfrm>
          <a:prstGeom prst="rect">
            <a:avLst/>
          </a:prstGeom>
        </p:spPr>
      </p:pic>
      <p:pic>
        <p:nvPicPr>
          <p:cNvPr id="2050" name="Picture 2" descr="Image result for mccarthyism political cartoon">
            <a:extLst>
              <a:ext uri="{FF2B5EF4-FFF2-40B4-BE49-F238E27FC236}">
                <a16:creationId xmlns:a16="http://schemas.microsoft.com/office/drawing/2014/main" id="{C462268A-ADC2-4E44-95C4-F216D2D6C5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333" r="18490" b="16175"/>
          <a:stretch/>
        </p:blipFill>
        <p:spPr bwMode="auto">
          <a:xfrm>
            <a:off x="7659989" y="2880791"/>
            <a:ext cx="4397332" cy="385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953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03A392-C99F-4E5A-B703-9DF18D2B141E}"/>
              </a:ext>
            </a:extLst>
          </p:cNvPr>
          <p:cNvPicPr>
            <a:picLocks noChangeAspect="1"/>
          </p:cNvPicPr>
          <p:nvPr/>
        </p:nvPicPr>
        <p:blipFill rotWithShape="1">
          <a:blip r:embed="rId2"/>
          <a:srcRect l="2155" t="2334" r="3091" b="8166"/>
          <a:stretch/>
        </p:blipFill>
        <p:spPr>
          <a:xfrm>
            <a:off x="0" y="0"/>
            <a:ext cx="10024110" cy="6858000"/>
          </a:xfrm>
          <a:prstGeom prst="rect">
            <a:avLst/>
          </a:prstGeom>
        </p:spPr>
      </p:pic>
      <p:sp>
        <p:nvSpPr>
          <p:cNvPr id="2" name="TextBox 1">
            <a:extLst>
              <a:ext uri="{FF2B5EF4-FFF2-40B4-BE49-F238E27FC236}">
                <a16:creationId xmlns:a16="http://schemas.microsoft.com/office/drawing/2014/main" id="{E3148D8B-739B-4859-9D7A-6E85DB70EF06}"/>
              </a:ext>
            </a:extLst>
          </p:cNvPr>
          <p:cNvSpPr txBox="1"/>
          <p:nvPr/>
        </p:nvSpPr>
        <p:spPr>
          <a:xfrm>
            <a:off x="10239153" y="2305615"/>
            <a:ext cx="1796903" cy="2246769"/>
          </a:xfrm>
          <a:prstGeom prst="rect">
            <a:avLst/>
          </a:prstGeom>
          <a:noFill/>
        </p:spPr>
        <p:txBody>
          <a:bodyPr wrap="square" rtlCol="0">
            <a:spAutoFit/>
          </a:bodyPr>
          <a:lstStyle/>
          <a:p>
            <a:r>
              <a:rPr lang="en-US" sz="2000" dirty="0"/>
              <a:t>Political Cartoon over McCarthyism and the effects it can have on American “civil liberty”</a:t>
            </a:r>
          </a:p>
        </p:txBody>
      </p:sp>
    </p:spTree>
    <p:extLst>
      <p:ext uri="{BB962C8B-B14F-4D97-AF65-F5344CB8AC3E}">
        <p14:creationId xmlns:p14="http://schemas.microsoft.com/office/powerpoint/2010/main" val="2004581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99AE86-8BBB-4C24-A575-ECD31E6C934C}"/>
              </a:ext>
            </a:extLst>
          </p:cNvPr>
          <p:cNvSpPr>
            <a:spLocks noGrp="1"/>
          </p:cNvSpPr>
          <p:nvPr>
            <p:ph type="title"/>
          </p:nvPr>
        </p:nvSpPr>
        <p:spPr>
          <a:xfrm>
            <a:off x="425302" y="436833"/>
            <a:ext cx="6964326" cy="1344975"/>
          </a:xfrm>
        </p:spPr>
        <p:txBody>
          <a:bodyPr>
            <a:noAutofit/>
          </a:bodyPr>
          <a:lstStyle/>
          <a:p>
            <a:pPr algn="ctr"/>
            <a:r>
              <a:rPr lang="en-US" sz="5000" dirty="0"/>
              <a:t>McCarthyism and the Rosenberg’s</a:t>
            </a:r>
          </a:p>
        </p:txBody>
      </p:sp>
      <p:sp>
        <p:nvSpPr>
          <p:cNvPr id="3" name="Content Placeholder 2">
            <a:extLst>
              <a:ext uri="{FF2B5EF4-FFF2-40B4-BE49-F238E27FC236}">
                <a16:creationId xmlns:a16="http://schemas.microsoft.com/office/drawing/2014/main" id="{C045F7EB-E1FD-4823-BB26-07B2BE9E068C}"/>
              </a:ext>
            </a:extLst>
          </p:cNvPr>
          <p:cNvSpPr>
            <a:spLocks noGrp="1"/>
          </p:cNvSpPr>
          <p:nvPr>
            <p:ph idx="1"/>
          </p:nvPr>
        </p:nvSpPr>
        <p:spPr>
          <a:xfrm>
            <a:off x="425302" y="1781808"/>
            <a:ext cx="7052744" cy="4436111"/>
          </a:xfrm>
        </p:spPr>
        <p:txBody>
          <a:bodyPr>
            <a:normAutofit fontScale="92500" lnSpcReduction="20000"/>
          </a:bodyPr>
          <a:lstStyle/>
          <a:p>
            <a:pPr>
              <a:defRPr/>
            </a:pPr>
            <a:r>
              <a:rPr lang="en-US" sz="3200" dirty="0">
                <a:solidFill>
                  <a:srgbClr val="FF0000"/>
                </a:solidFill>
              </a:rPr>
              <a:t>McCarthyism</a:t>
            </a:r>
            <a:r>
              <a:rPr lang="en-US" sz="3200" dirty="0"/>
              <a:t> - 1950 </a:t>
            </a:r>
            <a:r>
              <a:rPr lang="en-US" sz="3200" dirty="0">
                <a:solidFill>
                  <a:srgbClr val="FF0000"/>
                </a:solidFill>
              </a:rPr>
              <a:t>Senator Joseph McCarthy claimed he knew hundreds of Communist sympathizers </a:t>
            </a:r>
            <a:r>
              <a:rPr lang="en-US" sz="3200" dirty="0"/>
              <a:t>which led to </a:t>
            </a:r>
            <a:r>
              <a:rPr lang="en-US" altLang="en-US" sz="3200" dirty="0"/>
              <a:t>search for (</a:t>
            </a:r>
            <a:r>
              <a:rPr lang="en-US" altLang="en-US" sz="3200" u="sng" dirty="0">
                <a:solidFill>
                  <a:srgbClr val="FF0000"/>
                </a:solidFill>
              </a:rPr>
              <a:t>subversion</a:t>
            </a:r>
            <a:r>
              <a:rPr lang="en-US" altLang="en-US" sz="3200" dirty="0"/>
              <a:t>) in the U.S. </a:t>
            </a:r>
            <a:r>
              <a:rPr lang="en-US" altLang="en-US" sz="3200" dirty="0">
                <a:solidFill>
                  <a:srgbClr val="FF0000"/>
                </a:solidFill>
              </a:rPr>
              <a:t>based on flimsy evidence and irrational fears. </a:t>
            </a:r>
            <a:endParaRPr lang="en-US" sz="3200" dirty="0">
              <a:solidFill>
                <a:srgbClr val="FF0000"/>
              </a:solidFill>
            </a:endParaRPr>
          </a:p>
          <a:p>
            <a:pPr>
              <a:defRPr/>
            </a:pPr>
            <a:r>
              <a:rPr lang="en-US" sz="3200" dirty="0">
                <a:solidFill>
                  <a:srgbClr val="FF0000"/>
                </a:solidFill>
              </a:rPr>
              <a:t>Julius and Ethel </a:t>
            </a:r>
            <a:r>
              <a:rPr lang="en-US" altLang="en-US" sz="3200" dirty="0">
                <a:solidFill>
                  <a:srgbClr val="FF0000"/>
                </a:solidFill>
              </a:rPr>
              <a:t>Rosenberg accused of leading a Soviet spy ring, found guilty and executed in 1953 against publics wishes</a:t>
            </a:r>
            <a:r>
              <a:rPr lang="en-US" altLang="en-US" sz="3200" dirty="0"/>
              <a:t>. </a:t>
            </a:r>
          </a:p>
          <a:p>
            <a:pPr>
              <a:defRPr/>
            </a:pPr>
            <a:r>
              <a:rPr lang="en-US" altLang="en-US" sz="3200" dirty="0">
                <a:solidFill>
                  <a:srgbClr val="FF0000"/>
                </a:solidFill>
              </a:rPr>
              <a:t>Project </a:t>
            </a:r>
            <a:r>
              <a:rPr lang="en-US" altLang="en-US" sz="3200" dirty="0" err="1">
                <a:solidFill>
                  <a:srgbClr val="FF0000"/>
                </a:solidFill>
              </a:rPr>
              <a:t>Venona</a:t>
            </a:r>
            <a:r>
              <a:rPr lang="en-US" altLang="en-US" sz="3200" dirty="0">
                <a:solidFill>
                  <a:srgbClr val="FF0000"/>
                </a:solidFill>
              </a:rPr>
              <a:t> – 1997 </a:t>
            </a:r>
            <a:r>
              <a:rPr lang="en-US" altLang="en-US" sz="3200" dirty="0" err="1">
                <a:solidFill>
                  <a:srgbClr val="FF0000"/>
                </a:solidFill>
              </a:rPr>
              <a:t>Venona</a:t>
            </a:r>
            <a:r>
              <a:rPr lang="en-US" altLang="en-US" sz="3200" dirty="0">
                <a:solidFill>
                  <a:srgbClr val="FF0000"/>
                </a:solidFill>
              </a:rPr>
              <a:t> Papers confirmed the existence of spies</a:t>
            </a:r>
            <a:r>
              <a:rPr lang="en-US" altLang="en-US" sz="3200" dirty="0"/>
              <a:t> in American government, science, and industry.  </a:t>
            </a:r>
          </a:p>
          <a:p>
            <a:endParaRPr lang="en-US" sz="2000" dirty="0"/>
          </a:p>
        </p:txBody>
      </p:sp>
      <p:pic>
        <p:nvPicPr>
          <p:cNvPr id="4" name="Picture 3" descr="A close up of a newspaper&#10;&#10;Description generated with high confidence">
            <a:extLst>
              <a:ext uri="{FF2B5EF4-FFF2-40B4-BE49-F238E27FC236}">
                <a16:creationId xmlns:a16="http://schemas.microsoft.com/office/drawing/2014/main" id="{D4B16F0D-F0C9-434F-962F-78C0F3C97BD6}"/>
              </a:ext>
            </a:extLst>
          </p:cNvPr>
          <p:cNvPicPr>
            <a:picLocks noChangeAspect="1"/>
          </p:cNvPicPr>
          <p:nvPr/>
        </p:nvPicPr>
        <p:blipFill>
          <a:blip r:embed="rId2"/>
          <a:stretch>
            <a:fillRect/>
          </a:stretch>
        </p:blipFill>
        <p:spPr>
          <a:xfrm>
            <a:off x="7599548" y="3269547"/>
            <a:ext cx="4510934" cy="3033604"/>
          </a:xfrm>
          <a:prstGeom prst="rect">
            <a:avLst/>
          </a:prstGeom>
        </p:spPr>
      </p:pic>
      <p:pic>
        <p:nvPicPr>
          <p:cNvPr id="5" name="Picture 4">
            <a:extLst>
              <a:ext uri="{FF2B5EF4-FFF2-40B4-BE49-F238E27FC236}">
                <a16:creationId xmlns:a16="http://schemas.microsoft.com/office/drawing/2014/main" id="{A130D25D-19C3-4FB3-8BD7-2F9835CC15EB}"/>
              </a:ext>
            </a:extLst>
          </p:cNvPr>
          <p:cNvPicPr>
            <a:picLocks noChangeAspect="1"/>
          </p:cNvPicPr>
          <p:nvPr/>
        </p:nvPicPr>
        <p:blipFill rotWithShape="1">
          <a:blip r:embed="rId3"/>
          <a:srcRect l="1526" t="10715" r="3491" b="8571"/>
          <a:stretch/>
        </p:blipFill>
        <p:spPr>
          <a:xfrm>
            <a:off x="7599548" y="133607"/>
            <a:ext cx="4510935" cy="2896671"/>
          </a:xfrm>
          <a:prstGeom prst="rect">
            <a:avLst/>
          </a:prstGeom>
        </p:spPr>
      </p:pic>
    </p:spTree>
    <p:extLst>
      <p:ext uri="{BB962C8B-B14F-4D97-AF65-F5344CB8AC3E}">
        <p14:creationId xmlns:p14="http://schemas.microsoft.com/office/powerpoint/2010/main" val="2855452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5648633" cy="4277033"/>
          </a:xfrm>
          <a:prstGeom prst="rect">
            <a:avLst/>
          </a:prstGeom>
        </p:spPr>
      </p:pic>
      <p:pic>
        <p:nvPicPr>
          <p:cNvPr id="5" name="Picture 4"/>
          <p:cNvPicPr>
            <a:picLocks noChangeAspect="1"/>
          </p:cNvPicPr>
          <p:nvPr/>
        </p:nvPicPr>
        <p:blipFill>
          <a:blip r:embed="rId3"/>
          <a:stretch>
            <a:fillRect/>
          </a:stretch>
        </p:blipFill>
        <p:spPr>
          <a:xfrm>
            <a:off x="5648632" y="1"/>
            <a:ext cx="6543368" cy="4277032"/>
          </a:xfrm>
          <a:prstGeom prst="rect">
            <a:avLst/>
          </a:prstGeom>
        </p:spPr>
      </p:pic>
      <p:pic>
        <p:nvPicPr>
          <p:cNvPr id="6" name="Picture 5"/>
          <p:cNvPicPr>
            <a:picLocks noChangeAspect="1"/>
          </p:cNvPicPr>
          <p:nvPr/>
        </p:nvPicPr>
        <p:blipFill>
          <a:blip r:embed="rId4"/>
          <a:stretch>
            <a:fillRect/>
          </a:stretch>
        </p:blipFill>
        <p:spPr>
          <a:xfrm>
            <a:off x="0" y="4277032"/>
            <a:ext cx="4852220" cy="2580967"/>
          </a:xfrm>
          <a:prstGeom prst="rect">
            <a:avLst/>
          </a:prstGeom>
        </p:spPr>
      </p:pic>
      <p:pic>
        <p:nvPicPr>
          <p:cNvPr id="7" name="Picture 6"/>
          <p:cNvPicPr>
            <a:picLocks noChangeAspect="1"/>
          </p:cNvPicPr>
          <p:nvPr/>
        </p:nvPicPr>
        <p:blipFill>
          <a:blip r:embed="rId5"/>
          <a:stretch>
            <a:fillRect/>
          </a:stretch>
        </p:blipFill>
        <p:spPr>
          <a:xfrm>
            <a:off x="4852219" y="4277031"/>
            <a:ext cx="3126657" cy="2580968"/>
          </a:xfrm>
          <a:prstGeom prst="rect">
            <a:avLst/>
          </a:prstGeom>
        </p:spPr>
      </p:pic>
      <p:pic>
        <p:nvPicPr>
          <p:cNvPr id="8" name="Picture 7"/>
          <p:cNvPicPr>
            <a:picLocks noChangeAspect="1"/>
          </p:cNvPicPr>
          <p:nvPr/>
        </p:nvPicPr>
        <p:blipFill>
          <a:blip r:embed="rId6"/>
          <a:stretch>
            <a:fillRect/>
          </a:stretch>
        </p:blipFill>
        <p:spPr>
          <a:xfrm>
            <a:off x="7978876" y="4297567"/>
            <a:ext cx="4276187" cy="2560433"/>
          </a:xfrm>
          <a:prstGeom prst="rect">
            <a:avLst/>
          </a:prstGeom>
        </p:spPr>
      </p:pic>
    </p:spTree>
    <p:extLst>
      <p:ext uri="{BB962C8B-B14F-4D97-AF65-F5344CB8AC3E}">
        <p14:creationId xmlns:p14="http://schemas.microsoft.com/office/powerpoint/2010/main" val="3444170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76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3A381B-249F-46AE-A8C7-62C4C5B95D8F}"/>
              </a:ext>
            </a:extLst>
          </p:cNvPr>
          <p:cNvSpPr>
            <a:spLocks noGrp="1"/>
          </p:cNvSpPr>
          <p:nvPr>
            <p:ph type="title"/>
          </p:nvPr>
        </p:nvSpPr>
        <p:spPr>
          <a:xfrm>
            <a:off x="524256" y="4767072"/>
            <a:ext cx="6594189" cy="1625210"/>
          </a:xfrm>
        </p:spPr>
        <p:txBody>
          <a:bodyPr>
            <a:normAutofit/>
          </a:bodyPr>
          <a:lstStyle/>
          <a:p>
            <a:pPr algn="ctr"/>
            <a:r>
              <a:rPr lang="en-US" altLang="en-US" dirty="0">
                <a:solidFill>
                  <a:srgbClr val="FFFFFF"/>
                </a:solidFill>
              </a:rPr>
              <a:t>Checking Understanding </a:t>
            </a:r>
            <a:endParaRPr lang="en-US" dirty="0">
              <a:solidFill>
                <a:srgbClr val="FFFFFF"/>
              </a:solidFill>
            </a:endParaRPr>
          </a:p>
        </p:txBody>
      </p:sp>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7CA1B80-072E-449C-92A6-D2A44DC20CDC}"/>
              </a:ext>
            </a:extLst>
          </p:cNvPr>
          <p:cNvSpPr>
            <a:spLocks noGrp="1"/>
          </p:cNvSpPr>
          <p:nvPr>
            <p:ph idx="1"/>
          </p:nvPr>
        </p:nvSpPr>
        <p:spPr>
          <a:xfrm>
            <a:off x="7534655" y="321732"/>
            <a:ext cx="4281890" cy="2172086"/>
          </a:xfrm>
        </p:spPr>
        <p:txBody>
          <a:bodyPr anchor="ctr">
            <a:noAutofit/>
          </a:bodyPr>
          <a:lstStyle/>
          <a:p>
            <a:pPr marL="0" indent="0" algn="ctr">
              <a:buNone/>
            </a:pPr>
            <a:r>
              <a:rPr lang="en-US" altLang="en-US" sz="3600" dirty="0">
                <a:solidFill>
                  <a:srgbClr val="FFFFFF"/>
                </a:solidFill>
              </a:rPr>
              <a:t>Create a Venn diagram comparing and contrasting the 1</a:t>
            </a:r>
            <a:r>
              <a:rPr lang="en-US" altLang="en-US" sz="3600" baseline="30000" dirty="0">
                <a:solidFill>
                  <a:srgbClr val="FFFFFF"/>
                </a:solidFill>
              </a:rPr>
              <a:t>st</a:t>
            </a:r>
            <a:r>
              <a:rPr lang="en-US" altLang="en-US" sz="3600" dirty="0">
                <a:solidFill>
                  <a:srgbClr val="FFFFFF"/>
                </a:solidFill>
              </a:rPr>
              <a:t> and 2</a:t>
            </a:r>
            <a:r>
              <a:rPr lang="en-US" altLang="en-US" sz="3600" baseline="30000" dirty="0">
                <a:solidFill>
                  <a:srgbClr val="FFFFFF"/>
                </a:solidFill>
              </a:rPr>
              <a:t>nd</a:t>
            </a:r>
            <a:r>
              <a:rPr lang="en-US" altLang="en-US" sz="3600" dirty="0">
                <a:solidFill>
                  <a:srgbClr val="FFFFFF"/>
                </a:solidFill>
              </a:rPr>
              <a:t> Red Scare</a:t>
            </a:r>
          </a:p>
        </p:txBody>
      </p:sp>
      <p:pic>
        <p:nvPicPr>
          <p:cNvPr id="6" name="Picture 5">
            <a:extLst>
              <a:ext uri="{FF2B5EF4-FFF2-40B4-BE49-F238E27FC236}">
                <a16:creationId xmlns:a16="http://schemas.microsoft.com/office/drawing/2014/main" id="{ED76F5E2-3DC0-4721-ABA6-0F0784E3F052}"/>
              </a:ext>
            </a:extLst>
          </p:cNvPr>
          <p:cNvPicPr>
            <a:picLocks noChangeAspect="1"/>
          </p:cNvPicPr>
          <p:nvPr/>
        </p:nvPicPr>
        <p:blipFill>
          <a:blip r:embed="rId2"/>
          <a:stretch>
            <a:fillRect/>
          </a:stretch>
        </p:blipFill>
        <p:spPr>
          <a:xfrm>
            <a:off x="114300" y="145473"/>
            <a:ext cx="7271554" cy="4282542"/>
          </a:xfrm>
          <a:prstGeom prst="rect">
            <a:avLst/>
          </a:prstGeom>
        </p:spPr>
      </p:pic>
    </p:spTree>
    <p:extLst>
      <p:ext uri="{BB962C8B-B14F-4D97-AF65-F5344CB8AC3E}">
        <p14:creationId xmlns:p14="http://schemas.microsoft.com/office/powerpoint/2010/main" val="893874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370D-C715-4878-AD5D-725F87C6E9A5}"/>
              </a:ext>
            </a:extLst>
          </p:cNvPr>
          <p:cNvSpPr>
            <a:spLocks noGrp="1"/>
          </p:cNvSpPr>
          <p:nvPr>
            <p:ph type="title"/>
          </p:nvPr>
        </p:nvSpPr>
        <p:spPr>
          <a:xfrm>
            <a:off x="279553" y="141552"/>
            <a:ext cx="7081874" cy="1325563"/>
          </a:xfrm>
        </p:spPr>
        <p:txBody>
          <a:bodyPr>
            <a:noAutofit/>
          </a:bodyPr>
          <a:lstStyle/>
          <a:p>
            <a:pPr algn="ctr"/>
            <a:r>
              <a:rPr lang="en-US" sz="6000" u="sng" dirty="0"/>
              <a:t>Eisenhower Administration 53’-60’</a:t>
            </a:r>
          </a:p>
        </p:txBody>
      </p:sp>
      <p:sp>
        <p:nvSpPr>
          <p:cNvPr id="3" name="Content Placeholder 2">
            <a:extLst>
              <a:ext uri="{FF2B5EF4-FFF2-40B4-BE49-F238E27FC236}">
                <a16:creationId xmlns:a16="http://schemas.microsoft.com/office/drawing/2014/main" id="{3602AF1F-C256-472C-B865-9AE21D069CB3}"/>
              </a:ext>
            </a:extLst>
          </p:cNvPr>
          <p:cNvSpPr>
            <a:spLocks noGrp="1"/>
          </p:cNvSpPr>
          <p:nvPr>
            <p:ph idx="1"/>
          </p:nvPr>
        </p:nvSpPr>
        <p:spPr>
          <a:xfrm>
            <a:off x="146323" y="1732632"/>
            <a:ext cx="7296468" cy="4983815"/>
          </a:xfrm>
        </p:spPr>
        <p:txBody>
          <a:bodyPr anchor="t">
            <a:normAutofit/>
          </a:bodyPr>
          <a:lstStyle/>
          <a:p>
            <a:r>
              <a:rPr lang="en-US" sz="3200" dirty="0">
                <a:solidFill>
                  <a:srgbClr val="FF0000"/>
                </a:solidFill>
              </a:rPr>
              <a:t>Eisenhower Doctrine sent military forces to the Middle East </a:t>
            </a:r>
            <a:r>
              <a:rPr lang="en-US" sz="3200" dirty="0"/>
              <a:t>to support any nation that requested help in defending against Communism.</a:t>
            </a:r>
          </a:p>
          <a:p>
            <a:r>
              <a:rPr lang="en-US" sz="3200" dirty="0">
                <a:solidFill>
                  <a:srgbClr val="FF0000"/>
                </a:solidFill>
              </a:rPr>
              <a:t>John Foster Doles </a:t>
            </a:r>
            <a:r>
              <a:rPr lang="en-US" sz="3200" dirty="0"/>
              <a:t>– Secretary of State </a:t>
            </a:r>
            <a:r>
              <a:rPr lang="en-US" sz="3200" dirty="0">
                <a:solidFill>
                  <a:srgbClr val="FF0000"/>
                </a:solidFill>
              </a:rPr>
              <a:t>advocating an aggressive stance against Communism throughout the world. </a:t>
            </a:r>
            <a:r>
              <a:rPr lang="en-US" sz="3200" dirty="0"/>
              <a:t>Pushed for support of French against Viet Minh in Indochina. </a:t>
            </a:r>
          </a:p>
          <a:p>
            <a:endParaRPr lang="en-US" sz="1800" dirty="0"/>
          </a:p>
        </p:txBody>
      </p:sp>
      <p:sp>
        <p:nvSpPr>
          <p:cNvPr id="71" name="Rectangle 70">
            <a:extLst>
              <a:ext uri="{FF2B5EF4-FFF2-40B4-BE49-F238E27FC236}">
                <a16:creationId xmlns:a16="http://schemas.microsoft.com/office/drawing/2014/main" id="{61445B8C-D724-4F73-AB77-3CCE4E822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20963"/>
            <a:ext cx="4657345" cy="6816065"/>
          </a:xfrm>
          <a:prstGeom prst="rect">
            <a:avLst/>
          </a:prstGeom>
          <a:solidFill>
            <a:schemeClr val="bg1">
              <a:lumMod val="95000"/>
              <a:lumOff val="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B539467-F9ED-49C9-B086-002877E7BD2D}"/>
              </a:ext>
            </a:extLst>
          </p:cNvPr>
          <p:cNvPicPr>
            <a:picLocks noChangeAspect="1"/>
          </p:cNvPicPr>
          <p:nvPr/>
        </p:nvPicPr>
        <p:blipFill>
          <a:blip r:embed="rId2"/>
          <a:stretch>
            <a:fillRect/>
          </a:stretch>
        </p:blipFill>
        <p:spPr>
          <a:xfrm>
            <a:off x="7616018" y="141552"/>
            <a:ext cx="4450637" cy="3016312"/>
          </a:xfrm>
          <a:prstGeom prst="rect">
            <a:avLst/>
          </a:prstGeom>
        </p:spPr>
      </p:pic>
      <p:cxnSp>
        <p:nvCxnSpPr>
          <p:cNvPr id="73" name="Straight Connector 72">
            <a:extLst>
              <a:ext uri="{FF2B5EF4-FFF2-40B4-BE49-F238E27FC236}">
                <a16:creationId xmlns:a16="http://schemas.microsoft.com/office/drawing/2014/main" id="{99905336-A7CD-4C75-9E77-C704674F40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73347" y="3429000"/>
            <a:ext cx="1597456" cy="0"/>
          </a:xfrm>
          <a:prstGeom prst="line">
            <a:avLst/>
          </a:prstGeom>
          <a:ln w="50800">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074" name="Picture 2" descr="Image result for eisenhower doctrine political cartoon">
            <a:extLst>
              <a:ext uri="{FF2B5EF4-FFF2-40B4-BE49-F238E27FC236}">
                <a16:creationId xmlns:a16="http://schemas.microsoft.com/office/drawing/2014/main" id="{94C644DA-8300-4251-A5E3-9571C0EB1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018" y="3528084"/>
            <a:ext cx="4518810" cy="3188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24285"/>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F1E1A6-14B3-4196-B98C-824C43E49529}"/>
              </a:ext>
            </a:extLst>
          </p:cNvPr>
          <p:cNvPicPr>
            <a:picLocks noChangeAspect="1"/>
          </p:cNvPicPr>
          <p:nvPr/>
        </p:nvPicPr>
        <p:blipFill rotWithShape="1">
          <a:blip r:embed="rId2"/>
          <a:srcRect l="1438" t="3108" r="1543" b="5238"/>
          <a:stretch/>
        </p:blipFill>
        <p:spPr>
          <a:xfrm>
            <a:off x="0" y="0"/>
            <a:ext cx="12192000" cy="6049926"/>
          </a:xfrm>
          <a:prstGeom prst="rect">
            <a:avLst/>
          </a:prstGeom>
        </p:spPr>
      </p:pic>
      <p:sp>
        <p:nvSpPr>
          <p:cNvPr id="2" name="TextBox 1">
            <a:extLst>
              <a:ext uri="{FF2B5EF4-FFF2-40B4-BE49-F238E27FC236}">
                <a16:creationId xmlns:a16="http://schemas.microsoft.com/office/drawing/2014/main" id="{F3FB9D99-63AF-4265-B3EB-DF5D1B9EE19A}"/>
              </a:ext>
            </a:extLst>
          </p:cNvPr>
          <p:cNvSpPr txBox="1"/>
          <p:nvPr/>
        </p:nvSpPr>
        <p:spPr>
          <a:xfrm>
            <a:off x="138223" y="6166884"/>
            <a:ext cx="11291777" cy="646331"/>
          </a:xfrm>
          <a:prstGeom prst="rect">
            <a:avLst/>
          </a:prstGeom>
          <a:noFill/>
        </p:spPr>
        <p:txBody>
          <a:bodyPr wrap="square" rtlCol="0">
            <a:spAutoFit/>
          </a:bodyPr>
          <a:lstStyle/>
          <a:p>
            <a:r>
              <a:rPr lang="en-US" dirty="0"/>
              <a:t>U.S. President Eisenhower and U.S.S.R. Premier Nikita </a:t>
            </a:r>
            <a:r>
              <a:rPr lang="en-US" dirty="0" err="1"/>
              <a:t>Kruschev</a:t>
            </a:r>
            <a:r>
              <a:rPr lang="en-US" dirty="0"/>
              <a:t> calmly battle over the Middle Eastern oil supply. Ex. Eisenhower Doctrine. </a:t>
            </a:r>
          </a:p>
        </p:txBody>
      </p:sp>
    </p:spTree>
    <p:extLst>
      <p:ext uri="{BB962C8B-B14F-4D97-AF65-F5344CB8AC3E}">
        <p14:creationId xmlns:p14="http://schemas.microsoft.com/office/powerpoint/2010/main" val="3202435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2974790-8852-4217-8EC5-00AD6F9A5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9AE485DA-524A-4260-9FC8-98FAACAFF5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74" name="Freeform 5">
              <a:extLst>
                <a:ext uri="{FF2B5EF4-FFF2-40B4-BE49-F238E27FC236}">
                  <a16:creationId xmlns:a16="http://schemas.microsoft.com/office/drawing/2014/main" id="{6B58B403-6C75-44AB-AE71-97BF1EB567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6">
              <a:extLst>
                <a:ext uri="{FF2B5EF4-FFF2-40B4-BE49-F238E27FC236}">
                  <a16:creationId xmlns:a16="http://schemas.microsoft.com/office/drawing/2014/main" id="{F012B86A-CF90-40CF-8B77-C382530E39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7">
              <a:extLst>
                <a:ext uri="{FF2B5EF4-FFF2-40B4-BE49-F238E27FC236}">
                  <a16:creationId xmlns:a16="http://schemas.microsoft.com/office/drawing/2014/main" id="{77EB535E-0753-4F7A-8E6A-A6BB3A3A42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8">
              <a:extLst>
                <a:ext uri="{FF2B5EF4-FFF2-40B4-BE49-F238E27FC236}">
                  <a16:creationId xmlns:a16="http://schemas.microsoft.com/office/drawing/2014/main" id="{6EA7969D-0525-4972-A406-A3ECCFB906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9">
              <a:extLst>
                <a:ext uri="{FF2B5EF4-FFF2-40B4-BE49-F238E27FC236}">
                  <a16:creationId xmlns:a16="http://schemas.microsoft.com/office/drawing/2014/main" id="{111A00F7-1251-40DA-95AA-8EB5A776D5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10">
              <a:extLst>
                <a:ext uri="{FF2B5EF4-FFF2-40B4-BE49-F238E27FC236}">
                  <a16:creationId xmlns:a16="http://schemas.microsoft.com/office/drawing/2014/main" id="{3B034E9C-0B6D-4740-B839-339A3CFE91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11">
              <a:extLst>
                <a:ext uri="{FF2B5EF4-FFF2-40B4-BE49-F238E27FC236}">
                  <a16:creationId xmlns:a16="http://schemas.microsoft.com/office/drawing/2014/main" id="{79BDE6BB-D9F6-4547-A3D5-0410D56864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12">
              <a:extLst>
                <a:ext uri="{FF2B5EF4-FFF2-40B4-BE49-F238E27FC236}">
                  <a16:creationId xmlns:a16="http://schemas.microsoft.com/office/drawing/2014/main" id="{0B171098-0659-4752-BCA7-80539A02B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13">
              <a:extLst>
                <a:ext uri="{FF2B5EF4-FFF2-40B4-BE49-F238E27FC236}">
                  <a16:creationId xmlns:a16="http://schemas.microsoft.com/office/drawing/2014/main" id="{19BB0F73-3E8F-4DB3-B047-5C5FAB474E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14">
              <a:extLst>
                <a:ext uri="{FF2B5EF4-FFF2-40B4-BE49-F238E27FC236}">
                  <a16:creationId xmlns:a16="http://schemas.microsoft.com/office/drawing/2014/main" id="{11EC89ED-7CE2-455E-9D3D-4F4F088469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15">
              <a:extLst>
                <a:ext uri="{FF2B5EF4-FFF2-40B4-BE49-F238E27FC236}">
                  <a16:creationId xmlns:a16="http://schemas.microsoft.com/office/drawing/2014/main" id="{A6116FC0-48C5-47DE-BEDD-5D395F7511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16">
              <a:extLst>
                <a:ext uri="{FF2B5EF4-FFF2-40B4-BE49-F238E27FC236}">
                  <a16:creationId xmlns:a16="http://schemas.microsoft.com/office/drawing/2014/main" id="{540BFDCD-3B77-492C-A402-463DDC8C77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17">
              <a:extLst>
                <a:ext uri="{FF2B5EF4-FFF2-40B4-BE49-F238E27FC236}">
                  <a16:creationId xmlns:a16="http://schemas.microsoft.com/office/drawing/2014/main" id="{602FA0AD-30A8-4863-A785-0D72E7D6ED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18">
              <a:extLst>
                <a:ext uri="{FF2B5EF4-FFF2-40B4-BE49-F238E27FC236}">
                  <a16:creationId xmlns:a16="http://schemas.microsoft.com/office/drawing/2014/main" id="{F99711A0-AA25-427D-B4CB-45817E61F4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19">
              <a:extLst>
                <a:ext uri="{FF2B5EF4-FFF2-40B4-BE49-F238E27FC236}">
                  <a16:creationId xmlns:a16="http://schemas.microsoft.com/office/drawing/2014/main" id="{E0D52CC1-593C-4216-A5D3-5839D9F72A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20">
              <a:extLst>
                <a:ext uri="{FF2B5EF4-FFF2-40B4-BE49-F238E27FC236}">
                  <a16:creationId xmlns:a16="http://schemas.microsoft.com/office/drawing/2014/main" id="{E782A25F-17DE-4DC0-A536-76DCD24A82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21">
              <a:extLst>
                <a:ext uri="{FF2B5EF4-FFF2-40B4-BE49-F238E27FC236}">
                  <a16:creationId xmlns:a16="http://schemas.microsoft.com/office/drawing/2014/main" id="{9367600B-A73C-4101-8DA7-C76EDDACF1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22">
              <a:extLst>
                <a:ext uri="{FF2B5EF4-FFF2-40B4-BE49-F238E27FC236}">
                  <a16:creationId xmlns:a16="http://schemas.microsoft.com/office/drawing/2014/main" id="{F432540E-8D0F-4CC2-8F09-378A28D617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23">
              <a:extLst>
                <a:ext uri="{FF2B5EF4-FFF2-40B4-BE49-F238E27FC236}">
                  <a16:creationId xmlns:a16="http://schemas.microsoft.com/office/drawing/2014/main" id="{EAE46CBD-5B80-44B6-AA1C-75E3684D9E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24">
              <a:extLst>
                <a:ext uri="{FF2B5EF4-FFF2-40B4-BE49-F238E27FC236}">
                  <a16:creationId xmlns:a16="http://schemas.microsoft.com/office/drawing/2014/main" id="{C4B1D7D7-5EFC-42D4-A6F3-49D60C396F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Freeform 25">
              <a:extLst>
                <a:ext uri="{FF2B5EF4-FFF2-40B4-BE49-F238E27FC236}">
                  <a16:creationId xmlns:a16="http://schemas.microsoft.com/office/drawing/2014/main" id="{A43C462C-E5B7-4580-8853-16A0D4F340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96" name="Rectangle 95">
            <a:extLst>
              <a:ext uri="{FF2B5EF4-FFF2-40B4-BE49-F238E27FC236}">
                <a16:creationId xmlns:a16="http://schemas.microsoft.com/office/drawing/2014/main" id="{235421DC-A006-4825-B62F-7DE8D0DEA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3894FD15-2E33-4234-8160-FF85F03A4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9557" y="0"/>
            <a:ext cx="4640799" cy="6858000"/>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7A0E035-7BA1-42DE-B80B-17A314DD474F}"/>
              </a:ext>
            </a:extLst>
          </p:cNvPr>
          <p:cNvPicPr>
            <a:picLocks noChangeAspect="1"/>
          </p:cNvPicPr>
          <p:nvPr/>
        </p:nvPicPr>
        <p:blipFill>
          <a:blip r:embed="rId2"/>
          <a:stretch>
            <a:fillRect/>
          </a:stretch>
        </p:blipFill>
        <p:spPr>
          <a:xfrm>
            <a:off x="7659094" y="58035"/>
            <a:ext cx="4387594" cy="3156887"/>
          </a:xfrm>
          <a:prstGeom prst="rect">
            <a:avLst/>
          </a:prstGeom>
          <a:ln>
            <a:solidFill>
              <a:schemeClr val="bg1"/>
            </a:solidFill>
          </a:ln>
        </p:spPr>
      </p:pic>
      <p:sp>
        <p:nvSpPr>
          <p:cNvPr id="100" name="Isosceles Triangle 22">
            <a:extLst>
              <a:ext uri="{FF2B5EF4-FFF2-40B4-BE49-F238E27FC236}">
                <a16:creationId xmlns:a16="http://schemas.microsoft.com/office/drawing/2014/main" id="{6F4A2966-7C28-405D-BB02-5E542A255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958D9839-C203-4964-B486-7C0FFFDE5E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928EB6-DA9B-4B9F-A0DC-F2995E19D831}"/>
              </a:ext>
            </a:extLst>
          </p:cNvPr>
          <p:cNvSpPr>
            <a:spLocks noGrp="1"/>
          </p:cNvSpPr>
          <p:nvPr>
            <p:ph type="title"/>
          </p:nvPr>
        </p:nvSpPr>
        <p:spPr>
          <a:xfrm>
            <a:off x="843000" y="969504"/>
            <a:ext cx="5767566" cy="673591"/>
          </a:xfrm>
        </p:spPr>
        <p:txBody>
          <a:bodyPr anchor="ctr">
            <a:normAutofit/>
          </a:bodyPr>
          <a:lstStyle/>
          <a:p>
            <a:pPr algn="ctr"/>
            <a:r>
              <a:rPr lang="en-US" sz="3300" u="sng" dirty="0">
                <a:solidFill>
                  <a:srgbClr val="FF0000"/>
                </a:solidFill>
              </a:rPr>
              <a:t>Eisenhower's Domestic Policy </a:t>
            </a:r>
            <a:endParaRPr lang="en-US" sz="3300" dirty="0">
              <a:solidFill>
                <a:srgbClr val="FF0000"/>
              </a:solidFill>
            </a:endParaRPr>
          </a:p>
        </p:txBody>
      </p:sp>
      <p:sp>
        <p:nvSpPr>
          <p:cNvPr id="3" name="Content Placeholder 2">
            <a:extLst>
              <a:ext uri="{FF2B5EF4-FFF2-40B4-BE49-F238E27FC236}">
                <a16:creationId xmlns:a16="http://schemas.microsoft.com/office/drawing/2014/main" id="{37752ED5-F861-4860-99D0-27EE5EF65D95}"/>
              </a:ext>
            </a:extLst>
          </p:cNvPr>
          <p:cNvSpPr>
            <a:spLocks noGrp="1"/>
          </p:cNvSpPr>
          <p:nvPr>
            <p:ph idx="1"/>
          </p:nvPr>
        </p:nvSpPr>
        <p:spPr>
          <a:xfrm>
            <a:off x="784223" y="1669668"/>
            <a:ext cx="6066434" cy="4149243"/>
          </a:xfrm>
        </p:spPr>
        <p:txBody>
          <a:bodyPr anchor="ctr">
            <a:normAutofit fontScale="77500" lnSpcReduction="20000"/>
          </a:bodyPr>
          <a:lstStyle/>
          <a:p>
            <a:r>
              <a:rPr lang="en-US" sz="3200" dirty="0">
                <a:solidFill>
                  <a:srgbClr val="FF0000"/>
                </a:solidFill>
              </a:rPr>
              <a:t>GI Bill: Provided veterans funds</a:t>
            </a:r>
            <a:r>
              <a:rPr lang="en-US" sz="3200" dirty="0">
                <a:solidFill>
                  <a:srgbClr val="FFFFFE"/>
                </a:solidFill>
              </a:rPr>
              <a:t> for housing, education, and unemployment insurance. </a:t>
            </a:r>
            <a:r>
              <a:rPr lang="en-US" sz="3200" dirty="0">
                <a:solidFill>
                  <a:srgbClr val="FF0000"/>
                </a:solidFill>
              </a:rPr>
              <a:t>(boosted the economy).</a:t>
            </a:r>
          </a:p>
          <a:p>
            <a:r>
              <a:rPr lang="en-US" sz="3200" dirty="0">
                <a:solidFill>
                  <a:srgbClr val="FF0000"/>
                </a:solidFill>
              </a:rPr>
              <a:t>Baby Boom</a:t>
            </a:r>
            <a:r>
              <a:rPr lang="en-US" sz="3200" dirty="0">
                <a:solidFill>
                  <a:srgbClr val="FFFFFE"/>
                </a:solidFill>
              </a:rPr>
              <a:t>: 75 million babies born 1946-1964 </a:t>
            </a:r>
            <a:r>
              <a:rPr lang="en-US" sz="3200" dirty="0">
                <a:solidFill>
                  <a:srgbClr val="FF0000"/>
                </a:solidFill>
              </a:rPr>
              <a:t>need for housing occurred</a:t>
            </a:r>
            <a:r>
              <a:rPr lang="en-US" sz="3200" dirty="0">
                <a:solidFill>
                  <a:srgbClr val="FFFFFE"/>
                </a:solidFill>
              </a:rPr>
              <a:t>. </a:t>
            </a:r>
          </a:p>
          <a:p>
            <a:r>
              <a:rPr lang="en-US" sz="3200" dirty="0">
                <a:solidFill>
                  <a:srgbClr val="FF0000"/>
                </a:solidFill>
              </a:rPr>
              <a:t>Levittown -  </a:t>
            </a:r>
            <a:r>
              <a:rPr lang="en-US" altLang="en-US" sz="3200" dirty="0">
                <a:solidFill>
                  <a:srgbClr val="FF0000"/>
                </a:solidFill>
              </a:rPr>
              <a:t>first truly mass-produced suburb (</a:t>
            </a:r>
            <a:r>
              <a:rPr lang="en-US" altLang="en-US" sz="3200" u="sng" dirty="0">
                <a:solidFill>
                  <a:srgbClr val="FF0000"/>
                </a:solidFill>
              </a:rPr>
              <a:t>housing boom</a:t>
            </a:r>
            <a:r>
              <a:rPr lang="en-US" altLang="en-US" sz="3200" dirty="0">
                <a:solidFill>
                  <a:srgbClr val="FF0000"/>
                </a:solidFill>
              </a:rPr>
              <a:t>)</a:t>
            </a:r>
            <a:r>
              <a:rPr lang="en-US" altLang="en-US" sz="3200" dirty="0">
                <a:solidFill>
                  <a:srgbClr val="FFFFFE"/>
                </a:solidFill>
              </a:rPr>
              <a:t> and is the archetype for postwar (</a:t>
            </a:r>
            <a:r>
              <a:rPr lang="en-US" altLang="en-US" sz="3200" u="sng" dirty="0">
                <a:solidFill>
                  <a:srgbClr val="FFFFFE"/>
                </a:solidFill>
              </a:rPr>
              <a:t>suburbs</a:t>
            </a:r>
            <a:r>
              <a:rPr lang="en-US" altLang="en-US" sz="3200" dirty="0">
                <a:solidFill>
                  <a:srgbClr val="FFFFFE"/>
                </a:solidFill>
              </a:rPr>
              <a:t>) throughout the country. (</a:t>
            </a:r>
            <a:r>
              <a:rPr lang="en-US" altLang="en-US" sz="3200" u="sng" dirty="0">
                <a:solidFill>
                  <a:srgbClr val="FFFFFE"/>
                </a:solidFill>
              </a:rPr>
              <a:t>Private Ownership Housing</a:t>
            </a:r>
            <a:r>
              <a:rPr lang="en-US" altLang="en-US" sz="3200" dirty="0">
                <a:solidFill>
                  <a:srgbClr val="FFFFFE"/>
                </a:solidFill>
              </a:rPr>
              <a:t>)</a:t>
            </a:r>
          </a:p>
          <a:p>
            <a:r>
              <a:rPr lang="en-US" sz="3200" dirty="0">
                <a:solidFill>
                  <a:srgbClr val="FF0000"/>
                </a:solidFill>
              </a:rPr>
              <a:t>Interstate Highway Act </a:t>
            </a:r>
            <a:r>
              <a:rPr lang="en-US" sz="3200" dirty="0">
                <a:solidFill>
                  <a:srgbClr val="FFFFFE"/>
                </a:solidFill>
              </a:rPr>
              <a:t>– allowed the construction of 41,000 miles of interstate Highways. </a:t>
            </a:r>
            <a:r>
              <a:rPr lang="en-US" sz="3200" dirty="0">
                <a:solidFill>
                  <a:srgbClr val="FF0000"/>
                </a:solidFill>
              </a:rPr>
              <a:t>Increased suburban growth. </a:t>
            </a:r>
          </a:p>
          <a:p>
            <a:endParaRPr lang="en-US" sz="1600" dirty="0">
              <a:solidFill>
                <a:srgbClr val="FFFFFE"/>
              </a:solidFill>
            </a:endParaRPr>
          </a:p>
        </p:txBody>
      </p:sp>
      <p:pic>
        <p:nvPicPr>
          <p:cNvPr id="4098" name="Picture 2" descr="Image result for gi bill">
            <a:extLst>
              <a:ext uri="{FF2B5EF4-FFF2-40B4-BE49-F238E27FC236}">
                <a16:creationId xmlns:a16="http://schemas.microsoft.com/office/drawing/2014/main" id="{7FCF060C-207F-4CF8-9CF2-22990C5B59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5255" y="3325270"/>
            <a:ext cx="3114789" cy="348385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159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57D24C34-33B3-45F4-80FF-7D1982D4025D}"/>
              </a:ext>
            </a:extLst>
          </p:cNvPr>
          <p:cNvSpPr>
            <a:spLocks noGrp="1"/>
          </p:cNvSpPr>
          <p:nvPr>
            <p:ph type="title"/>
          </p:nvPr>
        </p:nvSpPr>
        <p:spPr>
          <a:xfrm>
            <a:off x="402217" y="5554181"/>
            <a:ext cx="5693783" cy="1096331"/>
          </a:xfrm>
        </p:spPr>
        <p:txBody>
          <a:bodyPr>
            <a:normAutofit/>
          </a:bodyPr>
          <a:lstStyle/>
          <a:p>
            <a:pPr algn="ctr"/>
            <a:r>
              <a:rPr lang="en-US" sz="6000" u="sng" dirty="0">
                <a:solidFill>
                  <a:srgbClr val="303030"/>
                </a:solidFill>
              </a:rPr>
              <a:t>Cold War Begins</a:t>
            </a:r>
          </a:p>
        </p:txBody>
      </p:sp>
      <p:pic>
        <p:nvPicPr>
          <p:cNvPr id="4" name="Picture 3">
            <a:extLst>
              <a:ext uri="{FF2B5EF4-FFF2-40B4-BE49-F238E27FC236}">
                <a16:creationId xmlns:a16="http://schemas.microsoft.com/office/drawing/2014/main" id="{A5713714-0E9D-4C8E-8C12-2C7C0655DF9D}"/>
              </a:ext>
            </a:extLst>
          </p:cNvPr>
          <p:cNvPicPr>
            <a:picLocks noChangeAspect="1"/>
          </p:cNvPicPr>
          <p:nvPr/>
        </p:nvPicPr>
        <p:blipFill>
          <a:blip r:embed="rId2"/>
          <a:stretch>
            <a:fillRect/>
          </a:stretch>
        </p:blipFill>
        <p:spPr>
          <a:xfrm>
            <a:off x="154931" y="447791"/>
            <a:ext cx="6788129" cy="4368757"/>
          </a:xfrm>
          <a:prstGeom prst="rect">
            <a:avLst/>
          </a:prstGeom>
        </p:spPr>
      </p:pic>
      <p:sp>
        <p:nvSpPr>
          <p:cNvPr id="3" name="Content Placeholder 2">
            <a:extLst>
              <a:ext uri="{FF2B5EF4-FFF2-40B4-BE49-F238E27FC236}">
                <a16:creationId xmlns:a16="http://schemas.microsoft.com/office/drawing/2014/main" id="{D41BF40E-B635-42F6-A6E4-65B625F37C62}"/>
              </a:ext>
            </a:extLst>
          </p:cNvPr>
          <p:cNvSpPr>
            <a:spLocks noGrp="1"/>
          </p:cNvSpPr>
          <p:nvPr>
            <p:ph idx="1"/>
          </p:nvPr>
        </p:nvSpPr>
        <p:spPr>
          <a:xfrm>
            <a:off x="6943060" y="0"/>
            <a:ext cx="5248940" cy="5252484"/>
          </a:xfrm>
        </p:spPr>
        <p:txBody>
          <a:bodyPr anchor="ctr">
            <a:noAutofit/>
          </a:bodyPr>
          <a:lstStyle/>
          <a:p>
            <a:r>
              <a:rPr lang="en-US" dirty="0">
                <a:solidFill>
                  <a:srgbClr val="FF0000"/>
                </a:solidFill>
              </a:rPr>
              <a:t>Yalta Conference “The Big Three” </a:t>
            </a:r>
            <a:r>
              <a:rPr lang="en-US" dirty="0"/>
              <a:t>(Churchill, Stalin, Truman) </a:t>
            </a:r>
            <a:r>
              <a:rPr lang="en-US" dirty="0">
                <a:solidFill>
                  <a:srgbClr val="FF0000"/>
                </a:solidFill>
              </a:rPr>
              <a:t>met to plan the reorganization of Europe after WWII. </a:t>
            </a:r>
          </a:p>
          <a:p>
            <a:r>
              <a:rPr lang="en-US" dirty="0"/>
              <a:t>Agreed to: 1) </a:t>
            </a:r>
            <a:r>
              <a:rPr lang="en-US" dirty="0">
                <a:solidFill>
                  <a:srgbClr val="FF0000"/>
                </a:solidFill>
              </a:rPr>
              <a:t>Formation of United Nations.</a:t>
            </a:r>
            <a:r>
              <a:rPr lang="en-US" dirty="0"/>
              <a:t> 2) </a:t>
            </a:r>
            <a:r>
              <a:rPr lang="en-US" dirty="0">
                <a:solidFill>
                  <a:srgbClr val="FF0000"/>
                </a:solidFill>
              </a:rPr>
              <a:t>Divide Germany into four occupation zones.</a:t>
            </a:r>
            <a:r>
              <a:rPr lang="en-US" dirty="0"/>
              <a:t> 3) </a:t>
            </a:r>
            <a:r>
              <a:rPr lang="en-US" dirty="0">
                <a:solidFill>
                  <a:srgbClr val="FF0000"/>
                </a:solidFill>
              </a:rPr>
              <a:t>Hold free elections of liberated countries </a:t>
            </a:r>
            <a:r>
              <a:rPr lang="en-US" dirty="0"/>
              <a:t>under German rule. </a:t>
            </a:r>
          </a:p>
          <a:p>
            <a:r>
              <a:rPr lang="en-US" dirty="0">
                <a:solidFill>
                  <a:srgbClr val="FF0000"/>
                </a:solidFill>
              </a:rPr>
              <a:t>Potsdam Conference </a:t>
            </a:r>
            <a:r>
              <a:rPr lang="en-US" dirty="0"/>
              <a:t>– </a:t>
            </a:r>
            <a:r>
              <a:rPr lang="en-US" dirty="0">
                <a:solidFill>
                  <a:srgbClr val="FF0000"/>
                </a:solidFill>
              </a:rPr>
              <a:t>serious differences began to emerge </a:t>
            </a:r>
            <a:r>
              <a:rPr lang="en-US" dirty="0"/>
              <a:t>war crime trials, division of Germany. </a:t>
            </a:r>
          </a:p>
        </p:txBody>
      </p:sp>
      <p:sp>
        <p:nvSpPr>
          <p:cNvPr id="5" name="TextBox 4">
            <a:extLst>
              <a:ext uri="{FF2B5EF4-FFF2-40B4-BE49-F238E27FC236}">
                <a16:creationId xmlns:a16="http://schemas.microsoft.com/office/drawing/2014/main" id="{DA8CD565-5E5B-4110-832E-0A5EBD1699D9}"/>
              </a:ext>
            </a:extLst>
          </p:cNvPr>
          <p:cNvSpPr txBox="1"/>
          <p:nvPr/>
        </p:nvSpPr>
        <p:spPr>
          <a:xfrm>
            <a:off x="7602279" y="5563737"/>
            <a:ext cx="4508205" cy="1077218"/>
          </a:xfrm>
          <a:prstGeom prst="rect">
            <a:avLst/>
          </a:prstGeom>
          <a:noFill/>
        </p:spPr>
        <p:txBody>
          <a:bodyPr wrap="square" rtlCol="0">
            <a:spAutoFit/>
          </a:bodyPr>
          <a:lstStyle/>
          <a:p>
            <a:r>
              <a:rPr lang="en-US" sz="3200" dirty="0">
                <a:hlinkClick r:id="rId3"/>
              </a:rPr>
              <a:t>https://www.youtube.com/watch?v=tLJKVVtiR3g</a:t>
            </a:r>
            <a:r>
              <a:rPr lang="en-US" sz="3200" dirty="0"/>
              <a:t> </a:t>
            </a:r>
          </a:p>
        </p:txBody>
      </p:sp>
    </p:spTree>
    <p:extLst>
      <p:ext uri="{BB962C8B-B14F-4D97-AF65-F5344CB8AC3E}">
        <p14:creationId xmlns:p14="http://schemas.microsoft.com/office/powerpoint/2010/main" val="2835851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77324-8F8F-4C14-9DC7-E1371DA38938}"/>
              </a:ext>
            </a:extLst>
          </p:cNvPr>
          <p:cNvSpPr>
            <a:spLocks noGrp="1"/>
          </p:cNvSpPr>
          <p:nvPr>
            <p:ph type="title"/>
          </p:nvPr>
        </p:nvSpPr>
        <p:spPr>
          <a:xfrm>
            <a:off x="209008" y="0"/>
            <a:ext cx="6387102" cy="1325563"/>
          </a:xfrm>
        </p:spPr>
        <p:txBody>
          <a:bodyPr>
            <a:normAutofit/>
          </a:bodyPr>
          <a:lstStyle/>
          <a:p>
            <a:pPr algn="ctr"/>
            <a:r>
              <a:rPr lang="en-US" sz="6000" u="sng" dirty="0">
                <a:solidFill>
                  <a:srgbClr val="FF0000"/>
                </a:solidFill>
              </a:rPr>
              <a:t>1950’s (Prosperity)</a:t>
            </a:r>
            <a:endParaRPr lang="en-US" sz="6000" dirty="0">
              <a:solidFill>
                <a:srgbClr val="FF0000"/>
              </a:solidFill>
            </a:endParaRPr>
          </a:p>
        </p:txBody>
      </p:sp>
      <p:sp>
        <p:nvSpPr>
          <p:cNvPr id="3" name="Content Placeholder 2">
            <a:extLst>
              <a:ext uri="{FF2B5EF4-FFF2-40B4-BE49-F238E27FC236}">
                <a16:creationId xmlns:a16="http://schemas.microsoft.com/office/drawing/2014/main" id="{29F86A09-8424-4422-8FED-48C34293CCA3}"/>
              </a:ext>
            </a:extLst>
          </p:cNvPr>
          <p:cNvSpPr>
            <a:spLocks noGrp="1"/>
          </p:cNvSpPr>
          <p:nvPr>
            <p:ph idx="1"/>
          </p:nvPr>
        </p:nvSpPr>
        <p:spPr>
          <a:xfrm>
            <a:off x="209010" y="1319628"/>
            <a:ext cx="6638357" cy="5396819"/>
          </a:xfrm>
        </p:spPr>
        <p:txBody>
          <a:bodyPr anchor="t">
            <a:normAutofit fontScale="92500" lnSpcReduction="20000"/>
          </a:bodyPr>
          <a:lstStyle/>
          <a:p>
            <a:r>
              <a:rPr lang="en-US" altLang="en-US" sz="3200" dirty="0">
                <a:solidFill>
                  <a:srgbClr val="FF0000"/>
                </a:solidFill>
              </a:rPr>
              <a:t>Business Consolidation - </a:t>
            </a:r>
            <a:r>
              <a:rPr lang="en-GB" altLang="en-US" sz="3200" dirty="0">
                <a:solidFill>
                  <a:srgbClr val="FF0000"/>
                </a:solidFill>
              </a:rPr>
              <a:t>major corporations </a:t>
            </a:r>
            <a:r>
              <a:rPr lang="en-GB" altLang="en-US" sz="3200" dirty="0"/>
              <a:t>in America </a:t>
            </a:r>
            <a:r>
              <a:rPr lang="en-GB" altLang="en-US" sz="3200" dirty="0">
                <a:solidFill>
                  <a:srgbClr val="FF0000"/>
                </a:solidFill>
              </a:rPr>
              <a:t>grew even larger. (</a:t>
            </a:r>
            <a:r>
              <a:rPr lang="en-GB" altLang="en-US" sz="3200" u="sng" dirty="0">
                <a:solidFill>
                  <a:srgbClr val="FF0000"/>
                </a:solidFill>
              </a:rPr>
              <a:t>Growth of Business</a:t>
            </a:r>
            <a:r>
              <a:rPr lang="en-GB" altLang="en-US" sz="3200" dirty="0">
                <a:solidFill>
                  <a:srgbClr val="FF0000"/>
                </a:solidFill>
              </a:rPr>
              <a:t>)</a:t>
            </a:r>
            <a:endParaRPr lang="en-US" altLang="en-US" sz="3200" dirty="0">
              <a:solidFill>
                <a:srgbClr val="FF0000"/>
              </a:solidFill>
            </a:endParaRPr>
          </a:p>
          <a:p>
            <a:r>
              <a:rPr lang="en-US" altLang="en-US" sz="3200" dirty="0">
                <a:solidFill>
                  <a:srgbClr val="FF0000"/>
                </a:solidFill>
              </a:rPr>
              <a:t>Growth of Consumer Credit </a:t>
            </a:r>
            <a:r>
              <a:rPr lang="en-US" altLang="en-US" sz="3200" dirty="0"/>
              <a:t>– End of war </a:t>
            </a:r>
            <a:r>
              <a:rPr lang="en-US" altLang="en-US" sz="3200" dirty="0">
                <a:solidFill>
                  <a:srgbClr val="FF0000"/>
                </a:solidFill>
              </a:rPr>
              <a:t>many Americans considered themselves part of the middle class. (</a:t>
            </a:r>
            <a:r>
              <a:rPr lang="en-US" altLang="en-US" sz="3200" u="sng" dirty="0">
                <a:solidFill>
                  <a:srgbClr val="FF0000"/>
                </a:solidFill>
              </a:rPr>
              <a:t>economic prosperity</a:t>
            </a:r>
            <a:r>
              <a:rPr lang="en-US" altLang="en-US" sz="3200" dirty="0">
                <a:solidFill>
                  <a:srgbClr val="FF0000"/>
                </a:solidFill>
              </a:rPr>
              <a:t>) </a:t>
            </a:r>
          </a:p>
          <a:p>
            <a:r>
              <a:rPr lang="en-GB" altLang="en-US" sz="3200" dirty="0">
                <a:solidFill>
                  <a:srgbClr val="FF0000"/>
                </a:solidFill>
              </a:rPr>
              <a:t>Advertisements said new products were necessary for the good life. (</a:t>
            </a:r>
            <a:r>
              <a:rPr lang="en-GB" altLang="en-US" sz="3200" u="sng" dirty="0">
                <a:solidFill>
                  <a:srgbClr val="FF0000"/>
                </a:solidFill>
              </a:rPr>
              <a:t>consumption</a:t>
            </a:r>
            <a:r>
              <a:rPr lang="en-GB" altLang="en-US" sz="3200" dirty="0">
                <a:solidFill>
                  <a:srgbClr val="FF0000"/>
                </a:solidFill>
              </a:rPr>
              <a:t>)</a:t>
            </a:r>
            <a:endParaRPr lang="en-US" altLang="en-US" sz="3200" dirty="0">
              <a:solidFill>
                <a:srgbClr val="FF0000"/>
              </a:solidFill>
            </a:endParaRPr>
          </a:p>
          <a:p>
            <a:r>
              <a:rPr lang="en-US" altLang="en-US" sz="3200" dirty="0">
                <a:solidFill>
                  <a:srgbClr val="FF0000"/>
                </a:solidFill>
              </a:rPr>
              <a:t>Military-Industrial Complex </a:t>
            </a:r>
            <a:r>
              <a:rPr lang="en-US" altLang="en-US" sz="3200" dirty="0"/>
              <a:t>– alliance of financial relationships between legislators, national armed forces, and the military industrial base that supports them.</a:t>
            </a:r>
          </a:p>
          <a:p>
            <a:endParaRPr lang="en-US" sz="1800" dirty="0"/>
          </a:p>
        </p:txBody>
      </p:sp>
      <p:sp>
        <p:nvSpPr>
          <p:cNvPr id="10" name="Freeform: Shape 9">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a:extLst>
              <a:ext uri="{FF2B5EF4-FFF2-40B4-BE49-F238E27FC236}">
                <a16:creationId xmlns:a16="http://schemas.microsoft.com/office/drawing/2014/main" id="{08A75086-866A-4383-9218-CF863070AD14}"/>
              </a:ext>
            </a:extLst>
          </p:cNvPr>
          <p:cNvPicPr>
            <a:picLocks noChangeAspect="1"/>
          </p:cNvPicPr>
          <p:nvPr/>
        </p:nvPicPr>
        <p:blipFill rotWithShape="1">
          <a:blip r:embed="rId2">
            <a:extLst>
              <a:ext uri="{28A0092B-C50C-407E-A947-70E740481C1C}">
                <a14:useLocalDpi xmlns:a14="http://schemas.microsoft.com/office/drawing/2010/main" val="0"/>
              </a:ext>
            </a:extLst>
          </a:blip>
          <a:srcRect l="-9589" r="4861" b="-20869"/>
          <a:stretch/>
        </p:blipFill>
        <p:spPr bwMode="auto">
          <a:xfrm>
            <a:off x="6485861" y="9"/>
            <a:ext cx="5706140" cy="4433768"/>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Shape 11">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
            <a:extLst>
              <a:ext uri="{FF2B5EF4-FFF2-40B4-BE49-F238E27FC236}">
                <a16:creationId xmlns:a16="http://schemas.microsoft.com/office/drawing/2014/main" id="{A387184E-828E-4192-8C04-07165BE663F5}"/>
              </a:ext>
            </a:extLst>
          </p:cNvPr>
          <p:cNvPicPr>
            <a:picLocks noChangeAspect="1"/>
          </p:cNvPicPr>
          <p:nvPr/>
        </p:nvPicPr>
        <p:blipFill rotWithShape="1">
          <a:blip r:embed="rId3">
            <a:extLst>
              <a:ext uri="{28A0092B-C50C-407E-A947-70E740481C1C}">
                <a14:useLocalDpi xmlns:a14="http://schemas.microsoft.com/office/drawing/2010/main" val="0"/>
              </a:ext>
            </a:extLst>
          </a:blip>
          <a:srcRect l="8773" t="-5911" r="4289" b="12261"/>
          <a:stretch/>
        </p:blipFill>
        <p:spPr bwMode="auto">
          <a:xfrm>
            <a:off x="7432159" y="3519378"/>
            <a:ext cx="4759844" cy="3338614"/>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5293884"/>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5CB195-E43E-48EF-885B-31EEA070A08D}"/>
              </a:ext>
            </a:extLst>
          </p:cNvPr>
          <p:cNvPicPr>
            <a:picLocks noChangeAspect="1"/>
          </p:cNvPicPr>
          <p:nvPr/>
        </p:nvPicPr>
        <p:blipFill rotWithShape="1">
          <a:blip r:embed="rId2"/>
          <a:srcRect r="2" b="3381"/>
          <a:stretch/>
        </p:blipFill>
        <p:spPr>
          <a:xfrm>
            <a:off x="49858" y="80595"/>
            <a:ext cx="4827733" cy="3906614"/>
          </a:xfrm>
          <a:prstGeom prst="rect">
            <a:avLst/>
          </a:prstGeom>
        </p:spPr>
      </p:pic>
      <p:pic>
        <p:nvPicPr>
          <p:cNvPr id="6" name="Picture 5">
            <a:extLst>
              <a:ext uri="{FF2B5EF4-FFF2-40B4-BE49-F238E27FC236}">
                <a16:creationId xmlns:a16="http://schemas.microsoft.com/office/drawing/2014/main" id="{85F52D0C-83ED-4B39-AA48-6A1D3E9CAC47}"/>
              </a:ext>
            </a:extLst>
          </p:cNvPr>
          <p:cNvPicPr>
            <a:picLocks noChangeAspect="1"/>
          </p:cNvPicPr>
          <p:nvPr/>
        </p:nvPicPr>
        <p:blipFill rotWithShape="1">
          <a:blip r:embed="rId3"/>
          <a:srcRect l="20510" r="-2" b="-2"/>
          <a:stretch/>
        </p:blipFill>
        <p:spPr>
          <a:xfrm>
            <a:off x="49858" y="4106645"/>
            <a:ext cx="2476008" cy="2670760"/>
          </a:xfrm>
          <a:prstGeom prst="rect">
            <a:avLst/>
          </a:prstGeom>
        </p:spPr>
      </p:pic>
      <p:pic>
        <p:nvPicPr>
          <p:cNvPr id="4" name="Picture 3">
            <a:extLst>
              <a:ext uri="{FF2B5EF4-FFF2-40B4-BE49-F238E27FC236}">
                <a16:creationId xmlns:a16="http://schemas.microsoft.com/office/drawing/2014/main" id="{7CDCD9C9-5469-4075-81FA-F596460EF2A4}"/>
              </a:ext>
            </a:extLst>
          </p:cNvPr>
          <p:cNvPicPr>
            <a:picLocks noChangeAspect="1"/>
          </p:cNvPicPr>
          <p:nvPr/>
        </p:nvPicPr>
        <p:blipFill rotWithShape="1">
          <a:blip r:embed="rId4"/>
          <a:srcRect t="12876" r="6" b="6"/>
          <a:stretch/>
        </p:blipFill>
        <p:spPr>
          <a:xfrm>
            <a:off x="2549798" y="4106644"/>
            <a:ext cx="2327793" cy="2670759"/>
          </a:xfrm>
          <a:prstGeom prst="rect">
            <a:avLst/>
          </a:prstGeom>
        </p:spPr>
      </p:pic>
      <p:pic>
        <p:nvPicPr>
          <p:cNvPr id="5" name="Picture 4">
            <a:extLst>
              <a:ext uri="{FF2B5EF4-FFF2-40B4-BE49-F238E27FC236}">
                <a16:creationId xmlns:a16="http://schemas.microsoft.com/office/drawing/2014/main" id="{D6763EF0-E998-4E01-BEFE-E5B446600E5E}"/>
              </a:ext>
            </a:extLst>
          </p:cNvPr>
          <p:cNvPicPr>
            <a:picLocks noChangeAspect="1"/>
          </p:cNvPicPr>
          <p:nvPr/>
        </p:nvPicPr>
        <p:blipFill rotWithShape="1">
          <a:blip r:embed="rId5"/>
          <a:srcRect l="2965" t="4458" r="2229" b="3646"/>
          <a:stretch/>
        </p:blipFill>
        <p:spPr>
          <a:xfrm>
            <a:off x="5103628" y="80596"/>
            <a:ext cx="6932428" cy="6696808"/>
          </a:xfrm>
          <a:prstGeom prst="rect">
            <a:avLst/>
          </a:prstGeom>
        </p:spPr>
      </p:pic>
    </p:spTree>
    <p:extLst>
      <p:ext uri="{BB962C8B-B14F-4D97-AF65-F5344CB8AC3E}">
        <p14:creationId xmlns:p14="http://schemas.microsoft.com/office/powerpoint/2010/main" val="3825391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3656" b="21936"/>
          <a:stretch/>
        </p:blipFill>
        <p:spPr>
          <a:xfrm>
            <a:off x="0" y="0"/>
            <a:ext cx="4073493" cy="3731343"/>
          </a:xfrm>
          <a:prstGeom prst="rect">
            <a:avLst/>
          </a:prstGeom>
        </p:spPr>
      </p:pic>
      <p:pic>
        <p:nvPicPr>
          <p:cNvPr id="5" name="Picture 4"/>
          <p:cNvPicPr>
            <a:picLocks noChangeAspect="1"/>
          </p:cNvPicPr>
          <p:nvPr/>
        </p:nvPicPr>
        <p:blipFill>
          <a:blip r:embed="rId3"/>
          <a:stretch>
            <a:fillRect/>
          </a:stretch>
        </p:blipFill>
        <p:spPr>
          <a:xfrm>
            <a:off x="4073493" y="-1"/>
            <a:ext cx="4878778" cy="3303640"/>
          </a:xfrm>
          <a:prstGeom prst="rect">
            <a:avLst/>
          </a:prstGeom>
        </p:spPr>
      </p:pic>
      <p:pic>
        <p:nvPicPr>
          <p:cNvPr id="2" name="Picture 1"/>
          <p:cNvPicPr>
            <a:picLocks noChangeAspect="1"/>
          </p:cNvPicPr>
          <p:nvPr/>
        </p:nvPicPr>
        <p:blipFill>
          <a:blip r:embed="rId4"/>
          <a:stretch>
            <a:fillRect/>
          </a:stretch>
        </p:blipFill>
        <p:spPr>
          <a:xfrm>
            <a:off x="-1" y="3731342"/>
            <a:ext cx="4073494" cy="3126657"/>
          </a:xfrm>
          <a:prstGeom prst="rect">
            <a:avLst/>
          </a:prstGeom>
        </p:spPr>
      </p:pic>
      <p:pic>
        <p:nvPicPr>
          <p:cNvPr id="3" name="Picture 2"/>
          <p:cNvPicPr>
            <a:picLocks noChangeAspect="1"/>
          </p:cNvPicPr>
          <p:nvPr/>
        </p:nvPicPr>
        <p:blipFill>
          <a:blip r:embed="rId5"/>
          <a:stretch>
            <a:fillRect/>
          </a:stretch>
        </p:blipFill>
        <p:spPr>
          <a:xfrm>
            <a:off x="8952270" y="0"/>
            <a:ext cx="3239729" cy="6858000"/>
          </a:xfrm>
          <a:prstGeom prst="rect">
            <a:avLst/>
          </a:prstGeom>
        </p:spPr>
      </p:pic>
      <p:pic>
        <p:nvPicPr>
          <p:cNvPr id="6" name="Picture 5"/>
          <p:cNvPicPr>
            <a:picLocks noChangeAspect="1"/>
          </p:cNvPicPr>
          <p:nvPr/>
        </p:nvPicPr>
        <p:blipFill>
          <a:blip r:embed="rId6"/>
          <a:stretch>
            <a:fillRect/>
          </a:stretch>
        </p:blipFill>
        <p:spPr>
          <a:xfrm>
            <a:off x="4073491" y="3303639"/>
            <a:ext cx="4878777" cy="3554361"/>
          </a:xfrm>
          <a:prstGeom prst="rect">
            <a:avLst/>
          </a:prstGeom>
        </p:spPr>
      </p:pic>
    </p:spTree>
    <p:extLst>
      <p:ext uri="{BB962C8B-B14F-4D97-AF65-F5344CB8AC3E}">
        <p14:creationId xmlns:p14="http://schemas.microsoft.com/office/powerpoint/2010/main" val="1260049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78D3DC-F1EE-496F-AAD0-C5F571696BAD}"/>
              </a:ext>
            </a:extLst>
          </p:cNvPr>
          <p:cNvPicPr>
            <a:picLocks noChangeAspect="1"/>
          </p:cNvPicPr>
          <p:nvPr/>
        </p:nvPicPr>
        <p:blipFill rotWithShape="1">
          <a:blip r:embed="rId2">
            <a:alphaModFix/>
          </a:blip>
          <a:srcRect l="-11235" t="-11351" r="-11235" b="-15777"/>
          <a:stretch/>
        </p:blipFill>
        <p:spPr>
          <a:xfrm>
            <a:off x="3540997" y="3189767"/>
            <a:ext cx="2800947" cy="267940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4" name="Picture 3">
            <a:extLst>
              <a:ext uri="{FF2B5EF4-FFF2-40B4-BE49-F238E27FC236}">
                <a16:creationId xmlns:a16="http://schemas.microsoft.com/office/drawing/2014/main" id="{F0414CE7-F6AA-4106-9330-BC05AED45513}"/>
              </a:ext>
            </a:extLst>
          </p:cNvPr>
          <p:cNvPicPr>
            <a:picLocks noChangeAspect="1"/>
          </p:cNvPicPr>
          <p:nvPr/>
        </p:nvPicPr>
        <p:blipFill rotWithShape="1">
          <a:blip r:embed="rId3">
            <a:alphaModFix/>
          </a:blip>
          <a:srcRect t="-421" r="-10546" b="-6376"/>
          <a:stretch/>
        </p:blipFill>
        <p:spPr>
          <a:xfrm>
            <a:off x="-2" y="0"/>
            <a:ext cx="4912241" cy="4045689"/>
          </a:xfrm>
          <a:custGeom>
            <a:avLst/>
            <a:gdLst>
              <a:gd name="connsiteX0" fmla="*/ 0 w 4443799"/>
              <a:gd name="connsiteY0" fmla="*/ 0 h 3776782"/>
              <a:gd name="connsiteX1" fmla="*/ 4164578 w 4443799"/>
              <a:gd name="connsiteY1" fmla="*/ 0 h 3776782"/>
              <a:gd name="connsiteX2" fmla="*/ 4238884 w 4443799"/>
              <a:gd name="connsiteY2" fmla="*/ 154250 h 3776782"/>
              <a:gd name="connsiteX3" fmla="*/ 4443799 w 4443799"/>
              <a:gd name="connsiteY3" fmla="*/ 1169228 h 3776782"/>
              <a:gd name="connsiteX4" fmla="*/ 1836244 w 4443799"/>
              <a:gd name="connsiteY4" fmla="*/ 3776782 h 3776782"/>
              <a:gd name="connsiteX5" fmla="*/ 177598 w 4443799"/>
              <a:gd name="connsiteY5" fmla="*/ 3181344 h 3776782"/>
              <a:gd name="connsiteX6" fmla="*/ 0 w 4443799"/>
              <a:gd name="connsiteY6" fmla="*/ 3019932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5" name="Picture 4">
            <a:extLst>
              <a:ext uri="{FF2B5EF4-FFF2-40B4-BE49-F238E27FC236}">
                <a16:creationId xmlns:a16="http://schemas.microsoft.com/office/drawing/2014/main" id="{71ACFD9F-8C32-48A7-A8FB-DDD48F208E14}"/>
              </a:ext>
            </a:extLst>
          </p:cNvPr>
          <p:cNvPicPr>
            <a:picLocks noChangeAspect="1"/>
          </p:cNvPicPr>
          <p:nvPr/>
        </p:nvPicPr>
        <p:blipFill rotWithShape="1">
          <a:blip r:embed="rId4">
            <a:alphaModFix/>
          </a:blip>
          <a:srcRect l="29347" t="-13979" r="-19374" b="2"/>
          <a:stretch/>
        </p:blipFill>
        <p:spPr>
          <a:xfrm>
            <a:off x="-1" y="4029740"/>
            <a:ext cx="3540997" cy="2828261"/>
          </a:xfrm>
          <a:custGeom>
            <a:avLst/>
            <a:gdLst>
              <a:gd name="connsiteX0" fmla="*/ 1539166 w 3440586"/>
              <a:gd name="connsiteY0" fmla="*/ 0 h 2950205"/>
              <a:gd name="connsiteX1" fmla="*/ 3440586 w 3440586"/>
              <a:gd name="connsiteY1" fmla="*/ 1901419 h 2950205"/>
              <a:gd name="connsiteX2" fmla="*/ 3211095 w 3440586"/>
              <a:gd name="connsiteY2" fmla="*/ 2807749 h 2950205"/>
              <a:gd name="connsiteX3" fmla="*/ 3124550 w 3440586"/>
              <a:gd name="connsiteY3" fmla="*/ 2950205 h 2950205"/>
              <a:gd name="connsiteX4" fmla="*/ 0 w 3440586"/>
              <a:gd name="connsiteY4" fmla="*/ 2950205 h 2950205"/>
              <a:gd name="connsiteX5" fmla="*/ 0 w 3440586"/>
              <a:gd name="connsiteY5" fmla="*/ 788141 h 2950205"/>
              <a:gd name="connsiteX6" fmla="*/ 71938 w 3440586"/>
              <a:gd name="connsiteY6" fmla="*/ 691940 h 2950205"/>
              <a:gd name="connsiteX7" fmla="*/ 1539166 w 3440586"/>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11" name="Picture 10">
            <a:extLst>
              <a:ext uri="{FF2B5EF4-FFF2-40B4-BE49-F238E27FC236}">
                <a16:creationId xmlns:a16="http://schemas.microsoft.com/office/drawing/2014/main" id="{DD257392-088E-4D55-B128-FFD59A895D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4CD2260B-9FD5-47CB-B953-5C7A822EDC76}"/>
              </a:ext>
            </a:extLst>
          </p:cNvPr>
          <p:cNvSpPr>
            <a:spLocks noGrp="1"/>
          </p:cNvSpPr>
          <p:nvPr>
            <p:ph type="title"/>
          </p:nvPr>
        </p:nvSpPr>
        <p:spPr>
          <a:xfrm>
            <a:off x="6366126" y="70003"/>
            <a:ext cx="5372217" cy="1454051"/>
          </a:xfrm>
        </p:spPr>
        <p:txBody>
          <a:bodyPr>
            <a:noAutofit/>
          </a:bodyPr>
          <a:lstStyle/>
          <a:p>
            <a:pPr algn="ctr"/>
            <a:r>
              <a:rPr lang="en-US" sz="6000" u="sng" dirty="0">
                <a:solidFill>
                  <a:srgbClr val="000000"/>
                </a:solidFill>
              </a:rPr>
              <a:t>Technology and Medicine</a:t>
            </a:r>
            <a:endParaRPr lang="en-US" sz="6000" dirty="0">
              <a:solidFill>
                <a:srgbClr val="000000"/>
              </a:solidFill>
            </a:endParaRPr>
          </a:p>
        </p:txBody>
      </p:sp>
      <p:sp>
        <p:nvSpPr>
          <p:cNvPr id="3" name="Content Placeholder 2">
            <a:extLst>
              <a:ext uri="{FF2B5EF4-FFF2-40B4-BE49-F238E27FC236}">
                <a16:creationId xmlns:a16="http://schemas.microsoft.com/office/drawing/2014/main" id="{77BF170B-2769-4D26-8E0A-F40876AA0475}"/>
              </a:ext>
            </a:extLst>
          </p:cNvPr>
          <p:cNvSpPr>
            <a:spLocks noGrp="1"/>
          </p:cNvSpPr>
          <p:nvPr>
            <p:ph idx="1"/>
          </p:nvPr>
        </p:nvSpPr>
        <p:spPr>
          <a:xfrm>
            <a:off x="6442355" y="1594058"/>
            <a:ext cx="5625597" cy="5193940"/>
          </a:xfrm>
        </p:spPr>
        <p:txBody>
          <a:bodyPr anchor="ctr">
            <a:normAutofit fontScale="85000" lnSpcReduction="20000"/>
          </a:bodyPr>
          <a:lstStyle/>
          <a:p>
            <a:r>
              <a:rPr lang="en-US" altLang="en-US" sz="3200" dirty="0">
                <a:solidFill>
                  <a:srgbClr val="FF0000"/>
                </a:solidFill>
              </a:rPr>
              <a:t>Space Technology </a:t>
            </a:r>
            <a:r>
              <a:rPr lang="en-US" altLang="en-US" sz="3200" dirty="0">
                <a:solidFill>
                  <a:srgbClr val="000000"/>
                </a:solidFill>
              </a:rPr>
              <a:t>– </a:t>
            </a:r>
            <a:r>
              <a:rPr lang="en-US" altLang="en-US" sz="3200" dirty="0">
                <a:solidFill>
                  <a:srgbClr val="FF0000"/>
                </a:solidFill>
              </a:rPr>
              <a:t>revolutionized global communication by satellite technology</a:t>
            </a:r>
          </a:p>
          <a:p>
            <a:r>
              <a:rPr lang="en-US" altLang="en-US" sz="3200" dirty="0">
                <a:solidFill>
                  <a:srgbClr val="FF0000"/>
                </a:solidFill>
              </a:rPr>
              <a:t>Quality of life improved thanks to home appliances </a:t>
            </a:r>
            <a:r>
              <a:rPr lang="en-US" altLang="en-US" sz="3200" dirty="0">
                <a:solidFill>
                  <a:srgbClr val="000000"/>
                </a:solidFill>
              </a:rPr>
              <a:t>(like the washer, freezer, vacuum, etc.) </a:t>
            </a:r>
            <a:r>
              <a:rPr lang="en-US" altLang="en-US" sz="3200" dirty="0">
                <a:solidFill>
                  <a:srgbClr val="FF0000"/>
                </a:solidFill>
              </a:rPr>
              <a:t>made life easier.</a:t>
            </a:r>
          </a:p>
          <a:p>
            <a:r>
              <a:rPr lang="en-US" altLang="en-US" sz="3200" dirty="0">
                <a:solidFill>
                  <a:srgbClr val="000000"/>
                </a:solidFill>
              </a:rPr>
              <a:t>1957 over 40 million </a:t>
            </a:r>
            <a:r>
              <a:rPr lang="en-US" altLang="en-US" sz="3200" dirty="0">
                <a:solidFill>
                  <a:srgbClr val="FF0000"/>
                </a:solidFill>
              </a:rPr>
              <a:t>TVs in homes. </a:t>
            </a:r>
            <a:r>
              <a:rPr lang="en-US" altLang="en-US" sz="3200" dirty="0">
                <a:solidFill>
                  <a:srgbClr val="000000"/>
                </a:solidFill>
              </a:rPr>
              <a:t>(</a:t>
            </a:r>
            <a:r>
              <a:rPr lang="en-US" altLang="en-US" sz="3200" dirty="0">
                <a:solidFill>
                  <a:srgbClr val="FF0000"/>
                </a:solidFill>
              </a:rPr>
              <a:t>Helped Americans feel connected</a:t>
            </a:r>
            <a:r>
              <a:rPr lang="en-US" altLang="en-US" sz="3200" dirty="0">
                <a:solidFill>
                  <a:srgbClr val="000000"/>
                </a:solidFill>
              </a:rPr>
              <a:t>)</a:t>
            </a:r>
          </a:p>
          <a:p>
            <a:r>
              <a:rPr lang="en-US" sz="3200" dirty="0">
                <a:solidFill>
                  <a:srgbClr val="FF0000"/>
                </a:solidFill>
              </a:rPr>
              <a:t>Jonas Salk – discovered </a:t>
            </a:r>
            <a:r>
              <a:rPr lang="en-US" altLang="en-US" sz="3200" dirty="0">
                <a:solidFill>
                  <a:srgbClr val="FF0000"/>
                </a:solidFill>
              </a:rPr>
              <a:t>vaccine for polio in 1957.</a:t>
            </a:r>
          </a:p>
          <a:p>
            <a:r>
              <a:rPr lang="en-US" altLang="en-US" sz="3200" dirty="0">
                <a:solidFill>
                  <a:srgbClr val="000000"/>
                </a:solidFill>
              </a:rPr>
              <a:t> Researchers developed new antibiotics, first tranquilizer, birth control pill.</a:t>
            </a:r>
          </a:p>
          <a:p>
            <a:endParaRPr lang="en-US" sz="1700" dirty="0">
              <a:solidFill>
                <a:srgbClr val="000000"/>
              </a:solidFill>
            </a:endParaRPr>
          </a:p>
        </p:txBody>
      </p:sp>
    </p:spTree>
    <p:extLst>
      <p:ext uri="{BB962C8B-B14F-4D97-AF65-F5344CB8AC3E}">
        <p14:creationId xmlns:p14="http://schemas.microsoft.com/office/powerpoint/2010/main" val="1760993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AA1D82-3984-4D55-A8BD-5CCBE88B7484}"/>
              </a:ext>
            </a:extLst>
          </p:cNvPr>
          <p:cNvPicPr>
            <a:picLocks noChangeAspect="1"/>
          </p:cNvPicPr>
          <p:nvPr/>
        </p:nvPicPr>
        <p:blipFill rotWithShape="1">
          <a:blip r:embed="rId2"/>
          <a:srcRect t="8219" b="16781"/>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21D8B2FC-4BB3-4658-B553-85E20359BB52}"/>
              </a:ext>
            </a:extLst>
          </p:cNvPr>
          <p:cNvSpPr>
            <a:spLocks noGrp="1"/>
          </p:cNvSpPr>
          <p:nvPr>
            <p:ph type="title"/>
          </p:nvPr>
        </p:nvSpPr>
        <p:spPr>
          <a:xfrm>
            <a:off x="709448" y="1913950"/>
            <a:ext cx="4204137" cy="1342754"/>
          </a:xfrm>
        </p:spPr>
        <p:txBody>
          <a:bodyPr>
            <a:noAutofit/>
          </a:bodyPr>
          <a:lstStyle/>
          <a:p>
            <a:pPr algn="ctr"/>
            <a:r>
              <a:rPr lang="en-US" sz="6000" u="sng" dirty="0"/>
              <a:t>Effects of Prosperity</a:t>
            </a:r>
            <a:endParaRPr lang="en-US" sz="6000" dirty="0"/>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D5E8E73-80B3-4CBD-A810-827D8961DC91}"/>
              </a:ext>
            </a:extLst>
          </p:cNvPr>
          <p:cNvSpPr>
            <a:spLocks noGrp="1"/>
          </p:cNvSpPr>
          <p:nvPr>
            <p:ph idx="1"/>
          </p:nvPr>
        </p:nvSpPr>
        <p:spPr>
          <a:xfrm>
            <a:off x="302233" y="3429000"/>
            <a:ext cx="5333023" cy="3244404"/>
          </a:xfrm>
        </p:spPr>
        <p:txBody>
          <a:bodyPr anchor="ctr">
            <a:normAutofit fontScale="92500" lnSpcReduction="10000"/>
          </a:bodyPr>
          <a:lstStyle/>
          <a:p>
            <a:r>
              <a:rPr lang="en-US" sz="3200" dirty="0">
                <a:solidFill>
                  <a:srgbClr val="FF0000"/>
                </a:solidFill>
              </a:rPr>
              <a:t>Increased consumption: demand for consumer goods, GDP doubled.</a:t>
            </a:r>
          </a:p>
          <a:p>
            <a:r>
              <a:rPr lang="en-US" sz="3200" dirty="0">
                <a:solidFill>
                  <a:srgbClr val="FF0000"/>
                </a:solidFill>
              </a:rPr>
              <a:t>(</a:t>
            </a:r>
            <a:r>
              <a:rPr lang="en-US" sz="3200" u="sng" dirty="0">
                <a:solidFill>
                  <a:srgbClr val="FF0000"/>
                </a:solidFill>
              </a:rPr>
              <a:t>Growth of Agriculture</a:t>
            </a:r>
            <a:r>
              <a:rPr lang="en-US" sz="3200" dirty="0">
                <a:solidFill>
                  <a:srgbClr val="FF0000"/>
                </a:solidFill>
              </a:rPr>
              <a:t>): baby boom = higher demand for food</a:t>
            </a:r>
            <a:r>
              <a:rPr lang="en-US" sz="3200" dirty="0"/>
              <a:t>, businesses boomed to keep up with consumer demand. </a:t>
            </a:r>
          </a:p>
          <a:p>
            <a:endParaRPr lang="en-US" sz="1800" dirty="0"/>
          </a:p>
        </p:txBody>
      </p:sp>
    </p:spTree>
    <p:extLst>
      <p:ext uri="{BB962C8B-B14F-4D97-AF65-F5344CB8AC3E}">
        <p14:creationId xmlns:p14="http://schemas.microsoft.com/office/powerpoint/2010/main" val="3385005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15D0F-C69A-4AEB-A712-6C1950482BB9}"/>
              </a:ext>
            </a:extLst>
          </p:cNvPr>
          <p:cNvSpPr>
            <a:spLocks noGrp="1"/>
          </p:cNvSpPr>
          <p:nvPr>
            <p:ph type="title"/>
          </p:nvPr>
        </p:nvSpPr>
        <p:spPr>
          <a:xfrm>
            <a:off x="5240061" y="0"/>
            <a:ext cx="6172200" cy="1027741"/>
          </a:xfrm>
        </p:spPr>
        <p:txBody>
          <a:bodyPr>
            <a:normAutofit/>
          </a:bodyPr>
          <a:lstStyle/>
          <a:p>
            <a:pPr algn="ctr"/>
            <a:r>
              <a:rPr lang="en-US" sz="6000" u="sng" dirty="0"/>
              <a:t>The Arts</a:t>
            </a:r>
          </a:p>
        </p:txBody>
      </p:sp>
      <p:pic>
        <p:nvPicPr>
          <p:cNvPr id="4" name="Picture 3">
            <a:extLst>
              <a:ext uri="{FF2B5EF4-FFF2-40B4-BE49-F238E27FC236}">
                <a16:creationId xmlns:a16="http://schemas.microsoft.com/office/drawing/2014/main" id="{54BE258C-37DE-4533-A0B8-15B75069FF93}"/>
              </a:ext>
            </a:extLst>
          </p:cNvPr>
          <p:cNvPicPr>
            <a:picLocks noChangeAspect="1"/>
          </p:cNvPicPr>
          <p:nvPr/>
        </p:nvPicPr>
        <p:blipFill rotWithShape="1">
          <a:blip r:embed="rId2"/>
          <a:srcRect l="34783" r="12786" b="2"/>
          <a:stretch/>
        </p:blipFill>
        <p:spPr>
          <a:xfrm>
            <a:off x="20" y="10"/>
            <a:ext cx="4639713" cy="6857990"/>
          </a:xfrm>
          <a:prstGeom prst="rect">
            <a:avLst/>
          </a:prstGeom>
        </p:spPr>
      </p:pic>
      <p:sp>
        <p:nvSpPr>
          <p:cNvPr id="3" name="Content Placeholder 2">
            <a:extLst>
              <a:ext uri="{FF2B5EF4-FFF2-40B4-BE49-F238E27FC236}">
                <a16:creationId xmlns:a16="http://schemas.microsoft.com/office/drawing/2014/main" id="{46B7906C-91BD-4F96-ACD5-CF641A0015DF}"/>
              </a:ext>
            </a:extLst>
          </p:cNvPr>
          <p:cNvSpPr>
            <a:spLocks noGrp="1"/>
          </p:cNvSpPr>
          <p:nvPr>
            <p:ph idx="1"/>
          </p:nvPr>
        </p:nvSpPr>
        <p:spPr>
          <a:xfrm>
            <a:off x="4761596" y="1190847"/>
            <a:ext cx="7285092" cy="5550194"/>
          </a:xfrm>
        </p:spPr>
        <p:txBody>
          <a:bodyPr>
            <a:normAutofit/>
          </a:bodyPr>
          <a:lstStyle/>
          <a:p>
            <a:r>
              <a:rPr lang="en-US" sz="3200" dirty="0">
                <a:solidFill>
                  <a:srgbClr val="FF0000"/>
                </a:solidFill>
              </a:rPr>
              <a:t>Beat (</a:t>
            </a:r>
            <a:r>
              <a:rPr lang="en-US" sz="3200" u="sng" dirty="0">
                <a:solidFill>
                  <a:srgbClr val="FF0000"/>
                </a:solidFill>
              </a:rPr>
              <a:t>Generation</a:t>
            </a:r>
            <a:r>
              <a:rPr lang="en-US" sz="3200" dirty="0">
                <a:solidFill>
                  <a:srgbClr val="FF0000"/>
                </a:solidFill>
              </a:rPr>
              <a:t>)</a:t>
            </a:r>
            <a:r>
              <a:rPr lang="en-US" sz="3200" dirty="0"/>
              <a:t>: </a:t>
            </a:r>
            <a:r>
              <a:rPr lang="en-US" sz="3200" dirty="0">
                <a:solidFill>
                  <a:srgbClr val="FF0000"/>
                </a:solidFill>
              </a:rPr>
              <a:t>opposed the conventions of the 50’s and “lifeless materialism”.</a:t>
            </a:r>
            <a:r>
              <a:rPr lang="en-US" sz="3200" dirty="0"/>
              <a:t> Believed in a sense of </a:t>
            </a:r>
            <a:r>
              <a:rPr lang="en-US" sz="3200" dirty="0">
                <a:solidFill>
                  <a:srgbClr val="FF0000"/>
                </a:solidFill>
              </a:rPr>
              <a:t>freedom and spirituality </a:t>
            </a:r>
            <a:r>
              <a:rPr lang="en-US" sz="3200" dirty="0"/>
              <a:t>later known as the (Counter-Culture). </a:t>
            </a:r>
          </a:p>
          <a:p>
            <a:r>
              <a:rPr lang="en-US" sz="3200" dirty="0">
                <a:solidFill>
                  <a:srgbClr val="FF0000"/>
                </a:solidFill>
              </a:rPr>
              <a:t>Challenged mainstream thinking and anti-war protesters. </a:t>
            </a:r>
          </a:p>
          <a:p>
            <a:r>
              <a:rPr lang="en-US" sz="3200" dirty="0"/>
              <a:t>Famous arties: </a:t>
            </a:r>
            <a:r>
              <a:rPr lang="en-US" sz="3200" dirty="0">
                <a:solidFill>
                  <a:srgbClr val="FF0000"/>
                </a:solidFill>
              </a:rPr>
              <a:t>Elvis Presley (King of Rock N’ Roll), </a:t>
            </a:r>
            <a:r>
              <a:rPr lang="en-US" sz="3200" dirty="0"/>
              <a:t>Beatles, Motown. </a:t>
            </a:r>
            <a:r>
              <a:rPr lang="en-US" sz="3200" dirty="0">
                <a:solidFill>
                  <a:srgbClr val="FF0000"/>
                </a:solidFill>
              </a:rPr>
              <a:t>Greatest effect was on racial equality. </a:t>
            </a:r>
            <a:r>
              <a:rPr lang="en-US" sz="3200" dirty="0"/>
              <a:t>(</a:t>
            </a:r>
            <a:r>
              <a:rPr lang="en-US" sz="3200" u="sng" dirty="0"/>
              <a:t>Cultural Movement</a:t>
            </a:r>
            <a:r>
              <a:rPr lang="en-US" sz="3200" dirty="0"/>
              <a:t>)</a:t>
            </a:r>
          </a:p>
          <a:p>
            <a:endParaRPr lang="en-US" sz="3200" dirty="0">
              <a:solidFill>
                <a:srgbClr val="FF0000"/>
              </a:solidFill>
            </a:endParaRPr>
          </a:p>
          <a:p>
            <a:endParaRPr lang="en-US" sz="2400" dirty="0"/>
          </a:p>
        </p:txBody>
      </p:sp>
    </p:spTree>
    <p:extLst>
      <p:ext uri="{BB962C8B-B14F-4D97-AF65-F5344CB8AC3E}">
        <p14:creationId xmlns:p14="http://schemas.microsoft.com/office/powerpoint/2010/main" val="3001546570"/>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7B74884-4F1E-442C-A0C4-86826A4B3C0D}"/>
              </a:ext>
            </a:extLst>
          </p:cNvPr>
          <p:cNvSpPr>
            <a:spLocks noGrp="1"/>
          </p:cNvSpPr>
          <p:nvPr>
            <p:ph type="title"/>
          </p:nvPr>
        </p:nvSpPr>
        <p:spPr>
          <a:xfrm>
            <a:off x="833002" y="365125"/>
            <a:ext cx="10520702" cy="1325563"/>
          </a:xfrm>
        </p:spPr>
        <p:txBody>
          <a:bodyPr>
            <a:normAutofit/>
          </a:bodyPr>
          <a:lstStyle/>
          <a:p>
            <a:r>
              <a:rPr lang="en-US" altLang="en-US">
                <a:solidFill>
                  <a:srgbClr val="FFFFFF"/>
                </a:solidFill>
              </a:rPr>
              <a:t>Checking Understanding </a:t>
            </a:r>
            <a:endParaRPr lang="en-US">
              <a:solidFill>
                <a:srgbClr val="FFFFFF"/>
              </a:solidFill>
            </a:endParaRPr>
          </a:p>
        </p:txBody>
      </p:sp>
      <p:sp>
        <p:nvSpPr>
          <p:cNvPr id="3" name="Content Placeholder 2">
            <a:extLst>
              <a:ext uri="{FF2B5EF4-FFF2-40B4-BE49-F238E27FC236}">
                <a16:creationId xmlns:a16="http://schemas.microsoft.com/office/drawing/2014/main" id="{2137BCF5-BEF1-4731-9D0E-AC2C9733B0AF}"/>
              </a:ext>
            </a:extLst>
          </p:cNvPr>
          <p:cNvSpPr>
            <a:spLocks noGrp="1"/>
          </p:cNvSpPr>
          <p:nvPr>
            <p:ph idx="1"/>
          </p:nvPr>
        </p:nvSpPr>
        <p:spPr>
          <a:xfrm>
            <a:off x="838201" y="2022601"/>
            <a:ext cx="10515598" cy="4154361"/>
          </a:xfrm>
        </p:spPr>
        <p:txBody>
          <a:bodyPr>
            <a:normAutofit/>
          </a:bodyPr>
          <a:lstStyle/>
          <a:p>
            <a:r>
              <a:rPr lang="en-US" altLang="en-US" sz="2000" dirty="0">
                <a:solidFill>
                  <a:srgbClr val="FFFFFF"/>
                </a:solidFill>
              </a:rPr>
              <a:t>What contribution did technology have on Americans during the 1950s?</a:t>
            </a:r>
          </a:p>
          <a:p>
            <a:endParaRPr lang="en-US" sz="2000" dirty="0">
              <a:solidFill>
                <a:srgbClr val="FFFFFF"/>
              </a:solidFill>
            </a:endParaRPr>
          </a:p>
        </p:txBody>
      </p:sp>
    </p:spTree>
    <p:extLst>
      <p:ext uri="{BB962C8B-B14F-4D97-AF65-F5344CB8AC3E}">
        <p14:creationId xmlns:p14="http://schemas.microsoft.com/office/powerpoint/2010/main" val="598654751"/>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49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a:extLst>
              <a:ext uri="{FF2B5EF4-FFF2-40B4-BE49-F238E27FC236}">
                <a16:creationId xmlns:a16="http://schemas.microsoft.com/office/drawing/2014/main" id="{920A3BB7-79EB-434C-A049-2004B00483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2373" r="1" b="4332"/>
          <a:stretch/>
        </p:blipFill>
        <p:spPr bwMode="auto">
          <a:xfrm>
            <a:off x="94476" y="81023"/>
            <a:ext cx="7291377" cy="446570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7579696" y="420013"/>
            <a:ext cx="4245530" cy="5593267"/>
          </a:xfrm>
        </p:spPr>
        <p:txBody>
          <a:bodyPr anchor="ctr">
            <a:noAutofit/>
          </a:bodyPr>
          <a:lstStyle/>
          <a:p>
            <a:pPr marL="0" indent="0">
              <a:buNone/>
            </a:pPr>
            <a:r>
              <a:rPr lang="en-US" sz="3200" dirty="0">
                <a:solidFill>
                  <a:srgbClr val="FFFFFF"/>
                </a:solidFill>
              </a:rPr>
              <a:t>This is a cross-sectional diagram of a major operation ordered by President Harry S. Truman in 1948. The flight pattern illustrated in the diagram was designed to allow an airplane to land every three minutes. Why was this operation undertaken? </a:t>
            </a:r>
          </a:p>
        </p:txBody>
      </p:sp>
      <p:sp>
        <p:nvSpPr>
          <p:cNvPr id="2" name="TextBox 1">
            <a:extLst>
              <a:ext uri="{FF2B5EF4-FFF2-40B4-BE49-F238E27FC236}">
                <a16:creationId xmlns:a16="http://schemas.microsoft.com/office/drawing/2014/main" id="{D4D60E1E-B6F1-4AEA-8E58-D4A6026C77B5}"/>
              </a:ext>
            </a:extLst>
          </p:cNvPr>
          <p:cNvSpPr txBox="1"/>
          <p:nvPr/>
        </p:nvSpPr>
        <p:spPr>
          <a:xfrm>
            <a:off x="243278" y="4572000"/>
            <a:ext cx="7291377" cy="1938992"/>
          </a:xfrm>
          <a:prstGeom prst="rect">
            <a:avLst/>
          </a:prstGeom>
          <a:noFill/>
        </p:spPr>
        <p:txBody>
          <a:bodyPr wrap="square" rtlCol="0">
            <a:spAutoFit/>
          </a:bodyPr>
          <a:lstStyle/>
          <a:p>
            <a:pPr marL="514350" indent="-514350">
              <a:buAutoNum type="alphaUcParenR"/>
            </a:pPr>
            <a:r>
              <a:rPr lang="en-US" sz="2400" dirty="0">
                <a:solidFill>
                  <a:srgbClr val="FFFFFF"/>
                </a:solidFill>
              </a:rPr>
              <a:t>To enable a rapid withdraw of troops from a war town city</a:t>
            </a:r>
          </a:p>
          <a:p>
            <a:pPr marL="514350" indent="-514350">
              <a:buAutoNum type="alphaUcParenR"/>
            </a:pPr>
            <a:r>
              <a:rPr lang="en-US" sz="2400" dirty="0">
                <a:solidFill>
                  <a:srgbClr val="FFFFFF"/>
                </a:solidFill>
              </a:rPr>
              <a:t>To deploy a substantial invasion forces</a:t>
            </a:r>
          </a:p>
          <a:p>
            <a:pPr marL="514350" indent="-514350">
              <a:buAutoNum type="alphaUcParenR"/>
            </a:pPr>
            <a:r>
              <a:rPr lang="en-US" sz="2400" dirty="0">
                <a:solidFill>
                  <a:srgbClr val="FFFFFF"/>
                </a:solidFill>
              </a:rPr>
              <a:t>To provide supplies to a blockade city</a:t>
            </a:r>
          </a:p>
          <a:p>
            <a:pPr marL="514350" indent="-514350">
              <a:buAutoNum type="alphaUcParenR"/>
            </a:pPr>
            <a:r>
              <a:rPr lang="en-US" sz="2400" dirty="0">
                <a:solidFill>
                  <a:srgbClr val="FFFFFF"/>
                </a:solidFill>
              </a:rPr>
              <a:t>To rescue thousands of imprisoned political prisoners</a:t>
            </a:r>
          </a:p>
        </p:txBody>
      </p:sp>
    </p:spTree>
    <p:extLst>
      <p:ext uri="{BB962C8B-B14F-4D97-AF65-F5344CB8AC3E}">
        <p14:creationId xmlns:p14="http://schemas.microsoft.com/office/powerpoint/2010/main" val="370184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045"/>
            <a:ext cx="10515600" cy="893356"/>
          </a:xfrm>
        </p:spPr>
        <p:txBody>
          <a:bodyPr>
            <a:normAutofit fontScale="90000"/>
          </a:bodyPr>
          <a:lstStyle/>
          <a:p>
            <a:pPr algn="ctr"/>
            <a:r>
              <a:rPr lang="en-US" sz="6000" u="sng" dirty="0"/>
              <a:t>John F. Kennedy</a:t>
            </a:r>
          </a:p>
        </p:txBody>
      </p:sp>
      <p:sp>
        <p:nvSpPr>
          <p:cNvPr id="3" name="Content Placeholder 2"/>
          <p:cNvSpPr>
            <a:spLocks noGrp="1"/>
          </p:cNvSpPr>
          <p:nvPr>
            <p:ph idx="1"/>
          </p:nvPr>
        </p:nvSpPr>
        <p:spPr>
          <a:xfrm>
            <a:off x="0" y="914400"/>
            <a:ext cx="12192000" cy="4040371"/>
          </a:xfrm>
        </p:spPr>
        <p:txBody>
          <a:bodyPr>
            <a:normAutofit/>
          </a:bodyPr>
          <a:lstStyle/>
          <a:p>
            <a:r>
              <a:rPr lang="en-US" dirty="0">
                <a:solidFill>
                  <a:srgbClr val="FF0000"/>
                </a:solidFill>
              </a:rPr>
              <a:t>Democratic party, became youngest president ever elected </a:t>
            </a:r>
            <a:r>
              <a:rPr lang="en-US" dirty="0"/>
              <a:t>as he defeated Richard Nixon. Held first ever </a:t>
            </a:r>
            <a:r>
              <a:rPr lang="en-US" dirty="0">
                <a:solidFill>
                  <a:srgbClr val="FF0000"/>
                </a:solidFill>
              </a:rPr>
              <a:t>televised debate, which propelled him past Nixon as he spoke and looked better than Nixon.  </a:t>
            </a:r>
          </a:p>
          <a:p>
            <a:r>
              <a:rPr lang="en-US" dirty="0"/>
              <a:t>Attained a </a:t>
            </a:r>
            <a:r>
              <a:rPr lang="en-US" dirty="0">
                <a:solidFill>
                  <a:srgbClr val="FF0000"/>
                </a:solidFill>
              </a:rPr>
              <a:t>majority of the African American vote, this aided him to win election</a:t>
            </a:r>
            <a:r>
              <a:rPr lang="en-US" dirty="0"/>
              <a:t>.  </a:t>
            </a:r>
          </a:p>
          <a:p>
            <a:r>
              <a:rPr lang="en-US" dirty="0"/>
              <a:t>“Ask not what your country can do for you but what you can do for your country”; Sought to ignite the spirit of American idealism. </a:t>
            </a:r>
            <a:r>
              <a:rPr lang="en-US" dirty="0">
                <a:solidFill>
                  <a:srgbClr val="FF0000"/>
                </a:solidFill>
              </a:rPr>
              <a:t>Critics worried of his Catholic background. </a:t>
            </a:r>
          </a:p>
          <a:p>
            <a:pPr marL="0" indent="0">
              <a:buNone/>
            </a:pPr>
            <a:r>
              <a:rPr lang="en-US" sz="1800" dirty="0">
                <a:hlinkClick r:id="rId2"/>
              </a:rPr>
              <a:t>https://www.youtube.com/watch?v=GMWQnoDA0o8</a:t>
            </a:r>
            <a:r>
              <a:rPr lang="en-US" sz="1800" dirty="0">
                <a:solidFill>
                  <a:srgbClr val="FFFFFF"/>
                </a:solidFill>
              </a:rPr>
              <a:t> </a:t>
            </a:r>
          </a:p>
          <a:p>
            <a:endParaRPr lang="en-US" dirty="0"/>
          </a:p>
          <a:p>
            <a:endParaRPr lang="en-US" dirty="0"/>
          </a:p>
        </p:txBody>
      </p:sp>
      <p:pic>
        <p:nvPicPr>
          <p:cNvPr id="4" name="Picture 3">
            <a:extLst>
              <a:ext uri="{FF2B5EF4-FFF2-40B4-BE49-F238E27FC236}">
                <a16:creationId xmlns:a16="http://schemas.microsoft.com/office/drawing/2014/main" id="{ECB53CB6-3030-4FFE-83E5-0A2B1B5E4F23}"/>
              </a:ext>
            </a:extLst>
          </p:cNvPr>
          <p:cNvPicPr>
            <a:picLocks noChangeAspect="1"/>
          </p:cNvPicPr>
          <p:nvPr/>
        </p:nvPicPr>
        <p:blipFill>
          <a:blip r:embed="rId3"/>
          <a:stretch>
            <a:fillRect/>
          </a:stretch>
        </p:blipFill>
        <p:spPr>
          <a:xfrm>
            <a:off x="5393881" y="3657600"/>
            <a:ext cx="6798120" cy="3200400"/>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Tree>
    <p:extLst>
      <p:ext uri="{BB962C8B-B14F-4D97-AF65-F5344CB8AC3E}">
        <p14:creationId xmlns:p14="http://schemas.microsoft.com/office/powerpoint/2010/main" val="3860679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2F50-0E6A-4655-A27F-920CD47BC452}"/>
              </a:ext>
            </a:extLst>
          </p:cNvPr>
          <p:cNvSpPr>
            <a:spLocks noGrp="1"/>
          </p:cNvSpPr>
          <p:nvPr>
            <p:ph type="title"/>
          </p:nvPr>
        </p:nvSpPr>
        <p:spPr>
          <a:xfrm>
            <a:off x="6391903" y="204893"/>
            <a:ext cx="5221266" cy="783935"/>
          </a:xfrm>
        </p:spPr>
        <p:txBody>
          <a:bodyPr>
            <a:normAutofit fontScale="90000"/>
          </a:bodyPr>
          <a:lstStyle/>
          <a:p>
            <a:pPr algn="ctr"/>
            <a:r>
              <a:rPr lang="en-US" sz="6000" u="sng" dirty="0"/>
              <a:t>Space Race</a:t>
            </a:r>
            <a:endParaRPr lang="en-US" sz="6000" dirty="0"/>
          </a:p>
        </p:txBody>
      </p:sp>
      <p:pic>
        <p:nvPicPr>
          <p:cNvPr id="4" name="Picture 3">
            <a:extLst>
              <a:ext uri="{FF2B5EF4-FFF2-40B4-BE49-F238E27FC236}">
                <a16:creationId xmlns:a16="http://schemas.microsoft.com/office/drawing/2014/main" id="{84690159-0828-42A6-8119-C5A71FF9C458}"/>
              </a:ext>
            </a:extLst>
          </p:cNvPr>
          <p:cNvPicPr>
            <a:picLocks noChangeAspect="1"/>
          </p:cNvPicPr>
          <p:nvPr/>
        </p:nvPicPr>
        <p:blipFill>
          <a:blip r:embed="rId2"/>
          <a:stretch>
            <a:fillRect/>
          </a:stretch>
        </p:blipFill>
        <p:spPr>
          <a:xfrm>
            <a:off x="114150" y="204893"/>
            <a:ext cx="5763429" cy="6408558"/>
          </a:xfrm>
          <a:prstGeom prst="rect">
            <a:avLst/>
          </a:prstGeom>
        </p:spPr>
      </p:pic>
      <p:sp>
        <p:nvSpPr>
          <p:cNvPr id="3" name="Content Placeholder 2">
            <a:extLst>
              <a:ext uri="{FF2B5EF4-FFF2-40B4-BE49-F238E27FC236}">
                <a16:creationId xmlns:a16="http://schemas.microsoft.com/office/drawing/2014/main" id="{2209EBEA-A5F2-4641-9529-DCB3F0FDA7FE}"/>
              </a:ext>
            </a:extLst>
          </p:cNvPr>
          <p:cNvSpPr>
            <a:spLocks noGrp="1"/>
          </p:cNvSpPr>
          <p:nvPr>
            <p:ph idx="1"/>
          </p:nvPr>
        </p:nvSpPr>
        <p:spPr>
          <a:xfrm>
            <a:off x="6134678" y="988829"/>
            <a:ext cx="5646196" cy="5310204"/>
          </a:xfrm>
        </p:spPr>
        <p:txBody>
          <a:bodyPr>
            <a:normAutofit fontScale="92500" lnSpcReduction="20000"/>
          </a:bodyPr>
          <a:lstStyle/>
          <a:p>
            <a:r>
              <a:rPr lang="en-US" sz="2000" dirty="0">
                <a:hlinkClick r:id="rId3"/>
              </a:rPr>
              <a:t>https://www.youtube.com/watch?v=kwFvJog2dMw</a:t>
            </a:r>
            <a:r>
              <a:rPr lang="en-US" sz="2000" dirty="0"/>
              <a:t> </a:t>
            </a:r>
          </a:p>
          <a:p>
            <a:r>
              <a:rPr lang="en-US" sz="3200" dirty="0"/>
              <a:t>To counter Soviet’s Kennedy </a:t>
            </a:r>
            <a:r>
              <a:rPr lang="en-US" sz="3200" dirty="0">
                <a:solidFill>
                  <a:srgbClr val="FF0000"/>
                </a:solidFill>
              </a:rPr>
              <a:t>authorized the formation of NASA/Apollo Program. He Challenged America to be first to the moon. </a:t>
            </a:r>
          </a:p>
          <a:p>
            <a:r>
              <a:rPr lang="en-US" sz="3200" dirty="0"/>
              <a:t>1962 John Glenn was first American to orbit space.</a:t>
            </a:r>
          </a:p>
          <a:p>
            <a:r>
              <a:rPr lang="en-US" sz="3200" dirty="0">
                <a:solidFill>
                  <a:srgbClr val="FF0000"/>
                </a:solidFill>
              </a:rPr>
              <a:t>1969 America landed the first two men on the moon </a:t>
            </a:r>
            <a:r>
              <a:rPr lang="en-US" sz="3200" dirty="0"/>
              <a:t>Neil Armstrong and Buzz Aldrin.</a:t>
            </a:r>
          </a:p>
          <a:p>
            <a:r>
              <a:rPr lang="en-US" sz="3200" dirty="0">
                <a:solidFill>
                  <a:srgbClr val="FF0000"/>
                </a:solidFill>
              </a:rPr>
              <a:t>Space program has led to advancements in technology that has led to improvements in the quality of life.</a:t>
            </a:r>
          </a:p>
          <a:p>
            <a:endParaRPr lang="en-US" sz="2000" dirty="0"/>
          </a:p>
        </p:txBody>
      </p:sp>
    </p:spTree>
    <p:extLst>
      <p:ext uri="{BB962C8B-B14F-4D97-AF65-F5344CB8AC3E}">
        <p14:creationId xmlns:p14="http://schemas.microsoft.com/office/powerpoint/2010/main" val="3637430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1034F-D003-402D-8900-F5AA523D9347}"/>
              </a:ext>
            </a:extLst>
          </p:cNvPr>
          <p:cNvSpPr>
            <a:spLocks noGrp="1"/>
          </p:cNvSpPr>
          <p:nvPr>
            <p:ph type="title"/>
          </p:nvPr>
        </p:nvSpPr>
        <p:spPr>
          <a:xfrm>
            <a:off x="425894" y="420860"/>
            <a:ext cx="6996223" cy="1012259"/>
          </a:xfrm>
        </p:spPr>
        <p:txBody>
          <a:bodyPr>
            <a:noAutofit/>
          </a:bodyPr>
          <a:lstStyle/>
          <a:p>
            <a:pPr algn="ctr"/>
            <a:r>
              <a:rPr lang="en-US" altLang="en-US" sz="6000" u="sng" dirty="0"/>
              <a:t>Communist Expansion</a:t>
            </a:r>
            <a:endParaRPr lang="en-US" sz="6000" dirty="0"/>
          </a:p>
        </p:txBody>
      </p:sp>
      <p:sp>
        <p:nvSpPr>
          <p:cNvPr id="3" name="Content Placeholder 2">
            <a:extLst>
              <a:ext uri="{FF2B5EF4-FFF2-40B4-BE49-F238E27FC236}">
                <a16:creationId xmlns:a16="http://schemas.microsoft.com/office/drawing/2014/main" id="{16382271-3A08-414B-A991-8E883EF3421D}"/>
              </a:ext>
            </a:extLst>
          </p:cNvPr>
          <p:cNvSpPr>
            <a:spLocks noGrp="1"/>
          </p:cNvSpPr>
          <p:nvPr>
            <p:ph idx="1"/>
          </p:nvPr>
        </p:nvSpPr>
        <p:spPr>
          <a:xfrm>
            <a:off x="425894" y="1361198"/>
            <a:ext cx="6996222" cy="4856721"/>
          </a:xfrm>
        </p:spPr>
        <p:txBody>
          <a:bodyPr>
            <a:normAutofit fontScale="92500" lnSpcReduction="10000"/>
          </a:bodyPr>
          <a:lstStyle/>
          <a:p>
            <a:pPr>
              <a:defRPr/>
            </a:pPr>
            <a:r>
              <a:rPr lang="en-US" altLang="en-US" sz="3200" dirty="0">
                <a:solidFill>
                  <a:srgbClr val="FF0000"/>
                </a:solidFill>
              </a:rPr>
              <a:t>Countries in Europe liberated </a:t>
            </a:r>
            <a:r>
              <a:rPr lang="en-US" altLang="en-US" sz="3200" dirty="0"/>
              <a:t>by the Soviet Union during WWII </a:t>
            </a:r>
            <a:r>
              <a:rPr lang="en-US" altLang="en-US" sz="3200" dirty="0">
                <a:solidFill>
                  <a:srgbClr val="FF0000"/>
                </a:solidFill>
              </a:rPr>
              <a:t>remained under Soviet occupation</a:t>
            </a:r>
            <a:r>
              <a:rPr lang="en-US" altLang="en-US" sz="3200" dirty="0"/>
              <a:t> and </a:t>
            </a:r>
            <a:r>
              <a:rPr lang="en-US" altLang="en-US" sz="3200" dirty="0">
                <a:solidFill>
                  <a:srgbClr val="FF0000"/>
                </a:solidFill>
              </a:rPr>
              <a:t>Communist governments were put into power.</a:t>
            </a:r>
          </a:p>
          <a:p>
            <a:pPr>
              <a:defRPr/>
            </a:pPr>
            <a:r>
              <a:rPr lang="en-US" altLang="en-US" sz="3200" dirty="0">
                <a:solidFill>
                  <a:srgbClr val="FF0000"/>
                </a:solidFill>
              </a:rPr>
              <a:t>These countries turned to satellite states </a:t>
            </a:r>
            <a:r>
              <a:rPr lang="en-US" altLang="en-US" sz="3200" dirty="0"/>
              <a:t>meaning they’re not under direct Soviet control, but </a:t>
            </a:r>
            <a:r>
              <a:rPr lang="en-US" altLang="en-US" sz="3200" dirty="0">
                <a:solidFill>
                  <a:srgbClr val="FF0000"/>
                </a:solidFill>
              </a:rPr>
              <a:t>had to remain Communist and friendly to the Soviet Union. </a:t>
            </a:r>
          </a:p>
          <a:p>
            <a:pPr>
              <a:defRPr/>
            </a:pPr>
            <a:r>
              <a:rPr lang="en-US" altLang="en-US" sz="3200" dirty="0"/>
              <a:t>The </a:t>
            </a:r>
            <a:r>
              <a:rPr lang="en-US" altLang="en-US" sz="3200" dirty="0">
                <a:solidFill>
                  <a:srgbClr val="FF0000"/>
                </a:solidFill>
              </a:rPr>
              <a:t>“Iron Curtain” </a:t>
            </a:r>
            <a:r>
              <a:rPr lang="en-US" altLang="en-US" sz="3200" dirty="0"/>
              <a:t>the satellite states separating Eastern Europe from the West. </a:t>
            </a:r>
          </a:p>
          <a:p>
            <a:r>
              <a:rPr lang="en-US" sz="2200" dirty="0">
                <a:hlinkClick r:id="rId2"/>
              </a:rPr>
              <a:t>https://www.youtube.com/watch?v=qAyXXepUgrE</a:t>
            </a:r>
            <a:r>
              <a:rPr lang="en-US" sz="2200" dirty="0"/>
              <a:t> </a:t>
            </a:r>
          </a:p>
        </p:txBody>
      </p:sp>
      <p:pic>
        <p:nvPicPr>
          <p:cNvPr id="5" name="Picture 11" descr="http://t3.gstatic.com/images?q=tbn:ANd9GcSTAjRRIMpB63eJPe93oKqz1unjP-3sMRR7RZ22Qoqy8eUasaT8:www.mrgallagherstudentsites.com/1950s/wp-content/uploads/2011/04/iron-curtain1.jpg">
            <a:extLst>
              <a:ext uri="{FF2B5EF4-FFF2-40B4-BE49-F238E27FC236}">
                <a16:creationId xmlns:a16="http://schemas.microsoft.com/office/drawing/2014/main" id="{C4EAEA07-EDE4-4471-BA3A-98E6E36C4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4451" y="83625"/>
            <a:ext cx="4277175" cy="29269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A close up of text on a black background&#10;&#10;Description generated with high confidence">
            <a:extLst>
              <a:ext uri="{FF2B5EF4-FFF2-40B4-BE49-F238E27FC236}">
                <a16:creationId xmlns:a16="http://schemas.microsoft.com/office/drawing/2014/main" id="{35545810-B647-44C2-A8C8-37AC7EB06C02}"/>
              </a:ext>
            </a:extLst>
          </p:cNvPr>
          <p:cNvPicPr>
            <a:picLocks noChangeAspect="1"/>
          </p:cNvPicPr>
          <p:nvPr/>
        </p:nvPicPr>
        <p:blipFill>
          <a:blip r:embed="rId4">
            <a:extLst>
              <a:ext uri="{28A0092B-C50C-407E-A947-70E740481C1C}">
                <a14:useLocalDpi xmlns:a14="http://schemas.microsoft.com/office/drawing/2010/main" val="0"/>
              </a:ext>
            </a:extLst>
          </a:blip>
          <a:srcRect l="2174" t="2666" r="2934" b="1332"/>
          <a:stretch>
            <a:fillRect/>
          </a:stretch>
        </p:blipFill>
        <p:spPr bwMode="auto">
          <a:xfrm>
            <a:off x="7684452" y="3162097"/>
            <a:ext cx="4277175" cy="33889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41097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EB3D1-4EC9-4719-8033-78370B30AA07}"/>
              </a:ext>
            </a:extLst>
          </p:cNvPr>
          <p:cNvSpPr>
            <a:spLocks noGrp="1"/>
          </p:cNvSpPr>
          <p:nvPr>
            <p:ph type="title"/>
          </p:nvPr>
        </p:nvSpPr>
        <p:spPr>
          <a:xfrm>
            <a:off x="0" y="20963"/>
            <a:ext cx="7707882" cy="896639"/>
          </a:xfrm>
        </p:spPr>
        <p:txBody>
          <a:bodyPr>
            <a:normAutofit/>
          </a:bodyPr>
          <a:lstStyle/>
          <a:p>
            <a:pPr algn="ctr"/>
            <a:r>
              <a:rPr lang="en-US" altLang="en-US" sz="5200" u="sng" dirty="0">
                <a:latin typeface="Cochin" charset="0"/>
              </a:rPr>
              <a:t>Kennedys Foreign Policy</a:t>
            </a:r>
            <a:endParaRPr lang="en-US" sz="5200" dirty="0"/>
          </a:p>
        </p:txBody>
      </p:sp>
      <p:sp>
        <p:nvSpPr>
          <p:cNvPr id="3" name="Content Placeholder 2">
            <a:extLst>
              <a:ext uri="{FF2B5EF4-FFF2-40B4-BE49-F238E27FC236}">
                <a16:creationId xmlns:a16="http://schemas.microsoft.com/office/drawing/2014/main" id="{C4A5AB09-DBA5-4BF4-A160-D7F8229F3A93}"/>
              </a:ext>
            </a:extLst>
          </p:cNvPr>
          <p:cNvSpPr>
            <a:spLocks noGrp="1"/>
          </p:cNvSpPr>
          <p:nvPr>
            <p:ph idx="1"/>
          </p:nvPr>
        </p:nvSpPr>
        <p:spPr>
          <a:xfrm>
            <a:off x="0" y="917602"/>
            <a:ext cx="7534655" cy="5919426"/>
          </a:xfrm>
        </p:spPr>
        <p:txBody>
          <a:bodyPr anchor="t">
            <a:normAutofit lnSpcReduction="10000"/>
          </a:bodyPr>
          <a:lstStyle/>
          <a:p>
            <a:r>
              <a:rPr lang="en-US" altLang="en-US" sz="3200" dirty="0"/>
              <a:t>1959 Fidel Castro overthrew the brutal Cuban dictator General Batista. </a:t>
            </a:r>
          </a:p>
          <a:p>
            <a:r>
              <a:rPr lang="en-US" altLang="en-US" sz="3200" dirty="0">
                <a:solidFill>
                  <a:srgbClr val="FF0000"/>
                </a:solidFill>
              </a:rPr>
              <a:t>Castro soon made agreements with the Soviet Union which led to American embargos. </a:t>
            </a:r>
            <a:r>
              <a:rPr lang="en-US" altLang="en-US" sz="3200" dirty="0"/>
              <a:t>Any opponents to Castro were thrown in jail or exiled. </a:t>
            </a:r>
          </a:p>
          <a:p>
            <a:pPr>
              <a:defRPr/>
            </a:pPr>
            <a:r>
              <a:rPr lang="en-US" altLang="en-US" sz="3200" dirty="0">
                <a:solidFill>
                  <a:srgbClr val="FF0000"/>
                </a:solidFill>
              </a:rPr>
              <a:t>1961 Bay of Pigs - exiled Cubans landed in Cuba to overthrow Castro. </a:t>
            </a:r>
            <a:r>
              <a:rPr lang="en-US" altLang="en-US" sz="3200" dirty="0"/>
              <a:t>The rebels were </a:t>
            </a:r>
            <a:r>
              <a:rPr lang="en-US" altLang="en-US" sz="3200" dirty="0">
                <a:solidFill>
                  <a:srgbClr val="FF0000"/>
                </a:solidFill>
              </a:rPr>
              <a:t>secretly backed by U.S. government</a:t>
            </a:r>
            <a:r>
              <a:rPr lang="en-US" altLang="en-US" sz="3200" dirty="0"/>
              <a:t>; JFK failed to provide air support, the invasion was a disaster and a </a:t>
            </a:r>
            <a:r>
              <a:rPr lang="en-US" altLang="en-US" sz="3200" dirty="0">
                <a:solidFill>
                  <a:srgbClr val="FF0000"/>
                </a:solidFill>
              </a:rPr>
              <a:t>embarrassing foreign policy failure for Kennedy. </a:t>
            </a:r>
          </a:p>
          <a:p>
            <a:r>
              <a:rPr lang="en-US" sz="1800" dirty="0">
                <a:hlinkClick r:id="rId2"/>
              </a:rPr>
              <a:t>https://www.youtube.com/watch?v=fsQMwtOlNPw</a:t>
            </a:r>
            <a:r>
              <a:rPr lang="en-US" sz="1800" dirty="0"/>
              <a:t> </a:t>
            </a:r>
          </a:p>
        </p:txBody>
      </p:sp>
      <p:pic>
        <p:nvPicPr>
          <p:cNvPr id="4" name="Picture 2">
            <a:extLst>
              <a:ext uri="{FF2B5EF4-FFF2-40B4-BE49-F238E27FC236}">
                <a16:creationId xmlns:a16="http://schemas.microsoft.com/office/drawing/2014/main" id="{9BB9E4AB-BF8F-4075-93D5-FB980571BD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07882" y="188585"/>
            <a:ext cx="4328173" cy="3022440"/>
          </a:xfrm>
          <a:prstGeom prst="rect">
            <a:avLst/>
          </a:prstGeom>
          <a:noFill/>
          <a:extLst>
            <a:ext uri="{909E8E84-426E-40DD-AFC4-6F175D3DCCD1}">
              <a14:hiddenFill xmlns:a14="http://schemas.microsoft.com/office/drawing/2010/main">
                <a:solidFill>
                  <a:srgbClr val="163859">
                    <a:alpha val="34509"/>
                  </a:srgbClr>
                </a:solidFill>
              </a14:hiddenFill>
            </a:ext>
            <a:ext uri="{91240B29-F687-4F45-9708-019B960494DF}">
              <a14:hiddenLine xmlns:a14="http://schemas.microsoft.com/office/drawing/2010/main" w="25400">
                <a:solidFill>
                  <a:srgbClr val="6E7A8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D0D9DE3C-C332-47FC-B7B9-821DB4ABE416}"/>
              </a:ext>
            </a:extLst>
          </p:cNvPr>
          <p:cNvPicPr>
            <a:picLocks noChangeAspect="1"/>
          </p:cNvPicPr>
          <p:nvPr/>
        </p:nvPicPr>
        <p:blipFill rotWithShape="1">
          <a:blip r:embed="rId4">
            <a:extLst>
              <a:ext uri="{28A0092B-C50C-407E-A947-70E740481C1C}">
                <a14:useLocalDpi xmlns:a14="http://schemas.microsoft.com/office/drawing/2010/main" val="0"/>
              </a:ext>
            </a:extLst>
          </a:blip>
          <a:srcRect l="2229" t="4717" r="2841" b="8010"/>
          <a:stretch/>
        </p:blipFill>
        <p:spPr bwMode="auto">
          <a:xfrm>
            <a:off x="7707882" y="3646965"/>
            <a:ext cx="4328173" cy="3022440"/>
          </a:xfrm>
          <a:prstGeom prst="rect">
            <a:avLst/>
          </a:prstGeom>
          <a:noFill/>
          <a:extLst>
            <a:ext uri="{909E8E84-426E-40DD-AFC4-6F175D3DCCD1}">
              <a14:hiddenFill xmlns:a14="http://schemas.microsoft.com/office/drawing/2010/main">
                <a:solidFill>
                  <a:srgbClr val="163859">
                    <a:alpha val="34509"/>
                  </a:srgbClr>
                </a:solidFill>
              </a14:hiddenFill>
            </a:ext>
            <a:ext uri="{91240B29-F687-4F45-9708-019B960494DF}">
              <a14:hiddenLine xmlns:a14="http://schemas.microsoft.com/office/drawing/2010/main" w="25400">
                <a:solidFill>
                  <a:srgbClr val="6E7A8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29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CE61A-FE34-48BA-B091-EA3A7DBA07B5}"/>
              </a:ext>
            </a:extLst>
          </p:cNvPr>
          <p:cNvSpPr>
            <a:spLocks noGrp="1"/>
          </p:cNvSpPr>
          <p:nvPr>
            <p:ph type="title"/>
          </p:nvPr>
        </p:nvSpPr>
        <p:spPr>
          <a:xfrm>
            <a:off x="832564" y="99473"/>
            <a:ext cx="5767566" cy="803293"/>
          </a:xfrm>
        </p:spPr>
        <p:txBody>
          <a:bodyPr anchor="ctr">
            <a:normAutofit/>
          </a:bodyPr>
          <a:lstStyle/>
          <a:p>
            <a:pPr algn="ctr"/>
            <a:r>
              <a:rPr lang="en-US" altLang="en-US" sz="3600" u="sng" dirty="0">
                <a:solidFill>
                  <a:srgbClr val="FF0000"/>
                </a:solidFill>
                <a:latin typeface="Cochin" charset="0"/>
              </a:rPr>
              <a:t>Kennedys Foreign Policy</a:t>
            </a:r>
            <a:endParaRPr lang="en-US" sz="3600" dirty="0">
              <a:solidFill>
                <a:srgbClr val="FF0000"/>
              </a:solidFill>
            </a:endParaRPr>
          </a:p>
        </p:txBody>
      </p:sp>
      <p:sp>
        <p:nvSpPr>
          <p:cNvPr id="3" name="Content Placeholder 2">
            <a:extLst>
              <a:ext uri="{FF2B5EF4-FFF2-40B4-BE49-F238E27FC236}">
                <a16:creationId xmlns:a16="http://schemas.microsoft.com/office/drawing/2014/main" id="{84149BCB-6601-4091-B2A7-252597B83FC3}"/>
              </a:ext>
            </a:extLst>
          </p:cNvPr>
          <p:cNvSpPr>
            <a:spLocks noGrp="1"/>
          </p:cNvSpPr>
          <p:nvPr>
            <p:ph idx="1"/>
          </p:nvPr>
        </p:nvSpPr>
        <p:spPr>
          <a:xfrm>
            <a:off x="213928" y="902766"/>
            <a:ext cx="7218230" cy="4753755"/>
          </a:xfrm>
        </p:spPr>
        <p:txBody>
          <a:bodyPr anchor="ctr">
            <a:normAutofit fontScale="92500" lnSpcReduction="10000"/>
          </a:bodyPr>
          <a:lstStyle/>
          <a:p>
            <a:r>
              <a:rPr lang="en-US" sz="3200" dirty="0">
                <a:solidFill>
                  <a:srgbClr val="FF0000"/>
                </a:solidFill>
              </a:rPr>
              <a:t>1961 Alliance for Progress, to meet Communist challenge in Latin America</a:t>
            </a:r>
            <a:r>
              <a:rPr lang="en-US" sz="3200" dirty="0">
                <a:solidFill>
                  <a:srgbClr val="FFFFFE"/>
                </a:solidFill>
              </a:rPr>
              <a:t>; </a:t>
            </a:r>
            <a:r>
              <a:rPr lang="en-US" sz="3200" dirty="0">
                <a:solidFill>
                  <a:srgbClr val="FF0000"/>
                </a:solidFill>
              </a:rPr>
              <a:t>Kennedy created a program of grants and loans to promote economic progress, land reform and trade. </a:t>
            </a:r>
          </a:p>
          <a:p>
            <a:r>
              <a:rPr lang="en-US" sz="3200" dirty="0">
                <a:solidFill>
                  <a:srgbClr val="FF0000"/>
                </a:solidFill>
              </a:rPr>
              <a:t>After the failure of the Bay of Pigs </a:t>
            </a:r>
            <a:r>
              <a:rPr lang="en-US" sz="3200" dirty="0"/>
              <a:t>and meeting with Soviet Premier Nikita </a:t>
            </a:r>
            <a:r>
              <a:rPr lang="en-US" sz="3200" dirty="0" err="1"/>
              <a:t>Krushchev</a:t>
            </a:r>
            <a:r>
              <a:rPr lang="en-US" sz="3200" dirty="0"/>
              <a:t> the </a:t>
            </a:r>
            <a:r>
              <a:rPr lang="en-US" sz="3200" dirty="0">
                <a:solidFill>
                  <a:srgbClr val="FF0000"/>
                </a:solidFill>
              </a:rPr>
              <a:t>Soviets began construction of the Berlin Wall. Cutting off access to the West for East Berliners. </a:t>
            </a:r>
          </a:p>
          <a:p>
            <a:r>
              <a:rPr lang="en-US" dirty="0">
                <a:solidFill>
                  <a:srgbClr val="FF0000"/>
                </a:solidFill>
              </a:rPr>
              <a:t>Greene </a:t>
            </a:r>
            <a:r>
              <a:rPr lang="en-US" dirty="0" err="1">
                <a:solidFill>
                  <a:srgbClr val="FF0000"/>
                </a:solidFill>
              </a:rPr>
              <a:t>Barets</a:t>
            </a:r>
            <a:r>
              <a:rPr lang="en-US" dirty="0">
                <a:solidFill>
                  <a:srgbClr val="FF0000"/>
                </a:solidFill>
              </a:rPr>
              <a:t> were special units formed that worked for the CIA. </a:t>
            </a:r>
          </a:p>
        </p:txBody>
      </p:sp>
      <p:pic>
        <p:nvPicPr>
          <p:cNvPr id="4" name="Picture 3">
            <a:extLst>
              <a:ext uri="{FF2B5EF4-FFF2-40B4-BE49-F238E27FC236}">
                <a16:creationId xmlns:a16="http://schemas.microsoft.com/office/drawing/2014/main" id="{CA915FC2-1EA0-4F92-AECB-0065B5C2CB3C}"/>
              </a:ext>
            </a:extLst>
          </p:cNvPr>
          <p:cNvPicPr>
            <a:picLocks noChangeAspect="1"/>
          </p:cNvPicPr>
          <p:nvPr/>
        </p:nvPicPr>
        <p:blipFill>
          <a:blip r:embed="rId2"/>
          <a:stretch>
            <a:fillRect/>
          </a:stretch>
        </p:blipFill>
        <p:spPr>
          <a:xfrm>
            <a:off x="7893448" y="192881"/>
            <a:ext cx="3953015" cy="2954879"/>
          </a:xfrm>
          <a:prstGeom prst="rect">
            <a:avLst/>
          </a:prstGeom>
          <a:ln>
            <a:solidFill>
              <a:schemeClr val="bg1"/>
            </a:solidFill>
          </a:ln>
        </p:spPr>
      </p:pic>
      <p:sp>
        <p:nvSpPr>
          <p:cNvPr id="6" name="TextBox 5">
            <a:extLst>
              <a:ext uri="{FF2B5EF4-FFF2-40B4-BE49-F238E27FC236}">
                <a16:creationId xmlns:a16="http://schemas.microsoft.com/office/drawing/2014/main" id="{7EFD0B0F-96B1-4C81-B682-9F9F588C5CA4}"/>
              </a:ext>
            </a:extLst>
          </p:cNvPr>
          <p:cNvSpPr txBox="1"/>
          <p:nvPr/>
        </p:nvSpPr>
        <p:spPr>
          <a:xfrm>
            <a:off x="26791" y="5681309"/>
            <a:ext cx="7866657" cy="523220"/>
          </a:xfrm>
          <a:prstGeom prst="rect">
            <a:avLst/>
          </a:prstGeom>
          <a:noFill/>
        </p:spPr>
        <p:txBody>
          <a:bodyPr wrap="square" rtlCol="0">
            <a:spAutoFit/>
          </a:bodyPr>
          <a:lstStyle/>
          <a:p>
            <a:pPr algn="ctr"/>
            <a:r>
              <a:rPr lang="en-US" sz="2800" dirty="0">
                <a:hlinkClick r:id="rId3">
                  <a:extLst>
                    <a:ext uri="{A12FA001-AC4F-418D-AE19-62706E023703}">
                      <ahyp:hlinkClr xmlns:ahyp="http://schemas.microsoft.com/office/drawing/2018/hyperlinkcolor" val="tx"/>
                    </a:ext>
                  </a:extLst>
                </a:hlinkClick>
              </a:rPr>
              <a:t>https://www.youtube.com/watch?v=ExOYvW5vCj4</a:t>
            </a:r>
            <a:r>
              <a:rPr lang="en-US" sz="2800" dirty="0"/>
              <a:t>  </a:t>
            </a:r>
          </a:p>
        </p:txBody>
      </p:sp>
      <p:pic>
        <p:nvPicPr>
          <p:cNvPr id="7" name="Picture 6"/>
          <p:cNvPicPr>
            <a:picLocks noChangeAspect="1"/>
          </p:cNvPicPr>
          <p:nvPr/>
        </p:nvPicPr>
        <p:blipFill>
          <a:blip r:embed="rId4"/>
          <a:stretch>
            <a:fillRect/>
          </a:stretch>
        </p:blipFill>
        <p:spPr>
          <a:xfrm>
            <a:off x="7866657" y="3543048"/>
            <a:ext cx="4070904" cy="3097036"/>
          </a:xfrm>
          <a:prstGeom prst="rect">
            <a:avLst/>
          </a:prstGeom>
        </p:spPr>
      </p:pic>
    </p:spTree>
    <p:extLst>
      <p:ext uri="{BB962C8B-B14F-4D97-AF65-F5344CB8AC3E}">
        <p14:creationId xmlns:p14="http://schemas.microsoft.com/office/powerpoint/2010/main" val="3681635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975498" cy="6858000"/>
          </a:xfrm>
          <a:prstGeom prst="rect">
            <a:avLst/>
          </a:prstGeom>
        </p:spPr>
      </p:pic>
      <p:pic>
        <p:nvPicPr>
          <p:cNvPr id="3" name="Picture 2">
            <a:extLst>
              <a:ext uri="{FF2B5EF4-FFF2-40B4-BE49-F238E27FC236}">
                <a16:creationId xmlns:a16="http://schemas.microsoft.com/office/drawing/2014/main" id="{C70DD15F-D310-461C-B599-063FE08FE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498" y="0"/>
            <a:ext cx="6216502" cy="6858000"/>
          </a:xfrm>
          <a:prstGeom prst="rect">
            <a:avLst/>
          </a:prstGeom>
          <a:ln>
            <a:solidFill>
              <a:schemeClr val="bg1"/>
            </a:solidFill>
          </a:ln>
        </p:spPr>
      </p:pic>
    </p:spTree>
    <p:extLst>
      <p:ext uri="{BB962C8B-B14F-4D97-AF65-F5344CB8AC3E}">
        <p14:creationId xmlns:p14="http://schemas.microsoft.com/office/powerpoint/2010/main" val="1437805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FB8F8-5D66-45C8-AC49-0C2B4356FB9C}"/>
              </a:ext>
            </a:extLst>
          </p:cNvPr>
          <p:cNvSpPr>
            <a:spLocks noGrp="1"/>
          </p:cNvSpPr>
          <p:nvPr>
            <p:ph type="title"/>
          </p:nvPr>
        </p:nvSpPr>
        <p:spPr>
          <a:xfrm>
            <a:off x="596033" y="330645"/>
            <a:ext cx="6655945" cy="672572"/>
          </a:xfrm>
        </p:spPr>
        <p:txBody>
          <a:bodyPr>
            <a:noAutofit/>
          </a:bodyPr>
          <a:lstStyle/>
          <a:p>
            <a:pPr algn="ctr"/>
            <a:r>
              <a:rPr lang="en-US" altLang="en-US" sz="4600" u="sng" dirty="0">
                <a:latin typeface="Cochin" charset="0"/>
              </a:rPr>
              <a:t>Kennedys Foreign Policy</a:t>
            </a:r>
            <a:endParaRPr lang="en-US" sz="4600" dirty="0"/>
          </a:p>
        </p:txBody>
      </p:sp>
      <p:sp>
        <p:nvSpPr>
          <p:cNvPr id="3" name="Content Placeholder 2">
            <a:extLst>
              <a:ext uri="{FF2B5EF4-FFF2-40B4-BE49-F238E27FC236}">
                <a16:creationId xmlns:a16="http://schemas.microsoft.com/office/drawing/2014/main" id="{26B44D29-171A-4252-9089-F248897A0C2D}"/>
              </a:ext>
            </a:extLst>
          </p:cNvPr>
          <p:cNvSpPr>
            <a:spLocks noGrp="1"/>
          </p:cNvSpPr>
          <p:nvPr>
            <p:ph idx="1"/>
          </p:nvPr>
        </p:nvSpPr>
        <p:spPr>
          <a:xfrm>
            <a:off x="336883" y="1003216"/>
            <a:ext cx="7029705" cy="5214703"/>
          </a:xfrm>
        </p:spPr>
        <p:txBody>
          <a:bodyPr>
            <a:normAutofit lnSpcReduction="10000"/>
          </a:bodyPr>
          <a:lstStyle/>
          <a:p>
            <a:r>
              <a:rPr lang="en-US" altLang="en-US" sz="3200" dirty="0">
                <a:solidFill>
                  <a:srgbClr val="FF0000"/>
                </a:solidFill>
              </a:rPr>
              <a:t>1962 Cuban Missile Crisis- Soviets placed medium range (</a:t>
            </a:r>
            <a:r>
              <a:rPr lang="en-US" altLang="en-US" sz="3200" u="sng" dirty="0">
                <a:solidFill>
                  <a:srgbClr val="FF0000"/>
                </a:solidFill>
              </a:rPr>
              <a:t>missile sites</a:t>
            </a:r>
            <a:r>
              <a:rPr lang="en-US" altLang="en-US" sz="3200" dirty="0">
                <a:solidFill>
                  <a:srgbClr val="FF0000"/>
                </a:solidFill>
              </a:rPr>
              <a:t>) in Cuba in response to Bay of Pigs and U.S. missiles in Turkey. </a:t>
            </a:r>
          </a:p>
          <a:p>
            <a:r>
              <a:rPr lang="en-US" altLang="en-US" sz="3200" dirty="0">
                <a:solidFill>
                  <a:srgbClr val="FF0000"/>
                </a:solidFill>
              </a:rPr>
              <a:t>Kennedy ordered a (</a:t>
            </a:r>
            <a:r>
              <a:rPr lang="en-US" altLang="en-US" sz="3200" u="sng" dirty="0">
                <a:solidFill>
                  <a:srgbClr val="FF0000"/>
                </a:solidFill>
              </a:rPr>
              <a:t>naval blockade</a:t>
            </a:r>
            <a:r>
              <a:rPr lang="en-US" altLang="en-US" sz="3200" dirty="0">
                <a:solidFill>
                  <a:srgbClr val="FF0000"/>
                </a:solidFill>
              </a:rPr>
              <a:t>)</a:t>
            </a:r>
          </a:p>
          <a:p>
            <a:r>
              <a:rPr lang="en-US" altLang="en-US" sz="3200" dirty="0"/>
              <a:t>It was resolved when the U.S. and Soviets agreed to remove their missiles and America promised not to invade Cuba.</a:t>
            </a:r>
          </a:p>
          <a:p>
            <a:r>
              <a:rPr lang="en-US" altLang="en-US" sz="3200" dirty="0">
                <a:solidFill>
                  <a:srgbClr val="FF0000"/>
                </a:solidFill>
              </a:rPr>
              <a:t>Marked closest the world has ever been to nuclear war. </a:t>
            </a:r>
          </a:p>
          <a:p>
            <a:r>
              <a:rPr lang="en-US" sz="2200" dirty="0">
                <a:hlinkClick r:id="rId2"/>
              </a:rPr>
              <a:t>https://www.youtube.com/watch?v=sp6FQvVLUos</a:t>
            </a:r>
            <a:r>
              <a:rPr lang="en-US" sz="2200" dirty="0"/>
              <a:t> </a:t>
            </a:r>
          </a:p>
          <a:p>
            <a:endParaRPr lang="en-US" sz="2200" dirty="0"/>
          </a:p>
        </p:txBody>
      </p:sp>
      <p:pic>
        <p:nvPicPr>
          <p:cNvPr id="4" name="Picture 3">
            <a:extLst>
              <a:ext uri="{FF2B5EF4-FFF2-40B4-BE49-F238E27FC236}">
                <a16:creationId xmlns:a16="http://schemas.microsoft.com/office/drawing/2014/main" id="{3D6B05BC-19FC-4226-8B92-1D2B531E2E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588" y="138223"/>
            <a:ext cx="4413365" cy="2594344"/>
          </a:xfrm>
          <a:prstGeom prst="rect">
            <a:avLst/>
          </a:prstGeom>
        </p:spPr>
      </p:pic>
      <p:pic>
        <p:nvPicPr>
          <p:cNvPr id="5" name="Picture 4">
            <a:extLst>
              <a:ext uri="{FF2B5EF4-FFF2-40B4-BE49-F238E27FC236}">
                <a16:creationId xmlns:a16="http://schemas.microsoft.com/office/drawing/2014/main" id="{69FF0D9A-A3A7-471C-BA04-9EBEFFAA2551}"/>
              </a:ext>
            </a:extLst>
          </p:cNvPr>
          <p:cNvPicPr>
            <a:picLocks noChangeAspect="1"/>
          </p:cNvPicPr>
          <p:nvPr/>
        </p:nvPicPr>
        <p:blipFill>
          <a:blip r:embed="rId4"/>
          <a:stretch>
            <a:fillRect/>
          </a:stretch>
        </p:blipFill>
        <p:spPr>
          <a:xfrm>
            <a:off x="7880066" y="2828925"/>
            <a:ext cx="3941379" cy="3890852"/>
          </a:xfrm>
          <a:prstGeom prst="rect">
            <a:avLst/>
          </a:prstGeom>
        </p:spPr>
      </p:pic>
    </p:spTree>
    <p:extLst>
      <p:ext uri="{BB962C8B-B14F-4D97-AF65-F5344CB8AC3E}">
        <p14:creationId xmlns:p14="http://schemas.microsoft.com/office/powerpoint/2010/main" val="2754546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1FBACC-3FDF-4FCF-8398-CCF71D7E0928}"/>
              </a:ext>
            </a:extLst>
          </p:cNvPr>
          <p:cNvSpPr>
            <a:spLocks noGrp="1"/>
          </p:cNvSpPr>
          <p:nvPr>
            <p:ph type="title"/>
          </p:nvPr>
        </p:nvSpPr>
        <p:spPr>
          <a:xfrm>
            <a:off x="5297762" y="681572"/>
            <a:ext cx="5638994" cy="1424446"/>
          </a:xfrm>
        </p:spPr>
        <p:txBody>
          <a:bodyPr>
            <a:noAutofit/>
          </a:bodyPr>
          <a:lstStyle/>
          <a:p>
            <a:pPr algn="ctr"/>
            <a:r>
              <a:rPr lang="en-US" sz="6000" dirty="0">
                <a:solidFill>
                  <a:srgbClr val="FFFFFF"/>
                </a:solidFill>
              </a:rPr>
              <a:t>Foreign Policy of Containment</a:t>
            </a:r>
          </a:p>
        </p:txBody>
      </p:sp>
      <p:pic>
        <p:nvPicPr>
          <p:cNvPr id="4" name="Picture 3">
            <a:extLst>
              <a:ext uri="{FF2B5EF4-FFF2-40B4-BE49-F238E27FC236}">
                <a16:creationId xmlns:a16="http://schemas.microsoft.com/office/drawing/2014/main" id="{3367203E-B42C-4C6E-BCF5-12ECF75D64FA}"/>
              </a:ext>
            </a:extLst>
          </p:cNvPr>
          <p:cNvPicPr>
            <a:picLocks noChangeAspect="1"/>
          </p:cNvPicPr>
          <p:nvPr/>
        </p:nvPicPr>
        <p:blipFill>
          <a:blip r:embed="rId2"/>
          <a:stretch>
            <a:fillRect/>
          </a:stretch>
        </p:blipFill>
        <p:spPr>
          <a:xfrm>
            <a:off x="72948" y="102583"/>
            <a:ext cx="4442675" cy="3076552"/>
          </a:xfrm>
          <a:prstGeom prst="rect">
            <a:avLst/>
          </a:prstGeom>
        </p:spPr>
      </p:pic>
      <p:cxnSp>
        <p:nvCxnSpPr>
          <p:cNvPr id="12" name="Straight Connector 11">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EF908C0-6489-4CE1-BBDF-09837423CF70}"/>
              </a:ext>
            </a:extLst>
          </p:cNvPr>
          <p:cNvPicPr>
            <a:picLocks noChangeAspect="1"/>
          </p:cNvPicPr>
          <p:nvPr/>
        </p:nvPicPr>
        <p:blipFill>
          <a:blip r:embed="rId3"/>
          <a:stretch>
            <a:fillRect/>
          </a:stretch>
        </p:blipFill>
        <p:spPr>
          <a:xfrm>
            <a:off x="72947" y="3460411"/>
            <a:ext cx="4444079" cy="3076551"/>
          </a:xfrm>
          <a:prstGeom prst="rect">
            <a:avLst/>
          </a:prstGeom>
        </p:spPr>
      </p:pic>
      <p:sp>
        <p:nvSpPr>
          <p:cNvPr id="3" name="Content Placeholder 2">
            <a:extLst>
              <a:ext uri="{FF2B5EF4-FFF2-40B4-BE49-F238E27FC236}">
                <a16:creationId xmlns:a16="http://schemas.microsoft.com/office/drawing/2014/main" id="{C01E33C6-1C2D-455C-B697-2948E22F53C6}"/>
              </a:ext>
            </a:extLst>
          </p:cNvPr>
          <p:cNvSpPr>
            <a:spLocks noGrp="1"/>
          </p:cNvSpPr>
          <p:nvPr>
            <p:ph idx="1"/>
          </p:nvPr>
        </p:nvSpPr>
        <p:spPr>
          <a:xfrm>
            <a:off x="4755502" y="2725205"/>
            <a:ext cx="6812721" cy="3654555"/>
          </a:xfrm>
        </p:spPr>
        <p:txBody>
          <a:bodyPr anchor="t">
            <a:normAutofit fontScale="92500" lnSpcReduction="20000"/>
          </a:bodyPr>
          <a:lstStyle/>
          <a:p>
            <a:r>
              <a:rPr lang="en-US" sz="3200" dirty="0">
                <a:solidFill>
                  <a:srgbClr val="FF0000"/>
                </a:solidFill>
              </a:rPr>
              <a:t>Americas foreign policy response </a:t>
            </a:r>
            <a:r>
              <a:rPr lang="en-US" sz="3200" dirty="0">
                <a:solidFill>
                  <a:srgbClr val="FFFFFF"/>
                </a:solidFill>
              </a:rPr>
              <a:t>to Soviet controlled Eastern Europe, wanted to </a:t>
            </a:r>
            <a:r>
              <a:rPr lang="en-US" sz="3200" dirty="0">
                <a:solidFill>
                  <a:srgbClr val="FF0000"/>
                </a:solidFill>
              </a:rPr>
              <a:t>stop the “spread” of Communism. </a:t>
            </a:r>
          </a:p>
          <a:p>
            <a:r>
              <a:rPr lang="en-US" sz="3200" dirty="0">
                <a:solidFill>
                  <a:srgbClr val="FF0000"/>
                </a:solidFill>
              </a:rPr>
              <a:t>Truman Doctrine: Provided economic and military support for Greece and Turkey to resist communism and any other country resisting communism</a:t>
            </a:r>
          </a:p>
          <a:p>
            <a:r>
              <a:rPr lang="en-US" sz="3200" dirty="0">
                <a:solidFill>
                  <a:srgbClr val="FF0000"/>
                </a:solidFill>
              </a:rPr>
              <a:t>Message: U.S. is committed to a policy of “containment” </a:t>
            </a:r>
            <a:r>
              <a:rPr lang="en-US" sz="3200" dirty="0">
                <a:solidFill>
                  <a:srgbClr val="FFFFFF"/>
                </a:solidFill>
              </a:rPr>
              <a:t>by resisting the global spread of communism. </a:t>
            </a:r>
          </a:p>
          <a:p>
            <a:endParaRPr lang="en-US" sz="1900" dirty="0">
              <a:solidFill>
                <a:srgbClr val="FFFFFF"/>
              </a:solidFill>
            </a:endParaRPr>
          </a:p>
        </p:txBody>
      </p:sp>
    </p:spTree>
    <p:extLst>
      <p:ext uri="{BB962C8B-B14F-4D97-AF65-F5344CB8AC3E}">
        <p14:creationId xmlns:p14="http://schemas.microsoft.com/office/powerpoint/2010/main" val="470763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7563D-A549-49B6-A644-39C70908D74D}"/>
              </a:ext>
            </a:extLst>
          </p:cNvPr>
          <p:cNvSpPr>
            <a:spLocks noGrp="1"/>
          </p:cNvSpPr>
          <p:nvPr>
            <p:ph type="title"/>
          </p:nvPr>
        </p:nvSpPr>
        <p:spPr>
          <a:xfrm>
            <a:off x="679752" y="20963"/>
            <a:ext cx="6387102" cy="1123627"/>
          </a:xfrm>
        </p:spPr>
        <p:txBody>
          <a:bodyPr>
            <a:normAutofit/>
          </a:bodyPr>
          <a:lstStyle/>
          <a:p>
            <a:pPr algn="ctr"/>
            <a:r>
              <a:rPr lang="en-US" sz="6000" u="sng" dirty="0"/>
              <a:t>Marshall Plan</a:t>
            </a:r>
          </a:p>
        </p:txBody>
      </p:sp>
      <p:sp>
        <p:nvSpPr>
          <p:cNvPr id="3" name="Content Placeholder 2">
            <a:extLst>
              <a:ext uri="{FF2B5EF4-FFF2-40B4-BE49-F238E27FC236}">
                <a16:creationId xmlns:a16="http://schemas.microsoft.com/office/drawing/2014/main" id="{4CDE854B-0460-418D-9B1F-9C0C401FCC64}"/>
              </a:ext>
            </a:extLst>
          </p:cNvPr>
          <p:cNvSpPr>
            <a:spLocks noGrp="1"/>
          </p:cNvSpPr>
          <p:nvPr>
            <p:ph idx="1"/>
          </p:nvPr>
        </p:nvSpPr>
        <p:spPr>
          <a:xfrm>
            <a:off x="211951" y="1144590"/>
            <a:ext cx="6887984" cy="5564554"/>
          </a:xfrm>
        </p:spPr>
        <p:txBody>
          <a:bodyPr anchor="t">
            <a:normAutofit/>
          </a:bodyPr>
          <a:lstStyle/>
          <a:p>
            <a:r>
              <a:rPr lang="en-US" sz="3200" dirty="0">
                <a:solidFill>
                  <a:srgbClr val="FF0000"/>
                </a:solidFill>
              </a:rPr>
              <a:t>Purpose to provide aid to war torn countries in Europe to rebuild their economies. </a:t>
            </a:r>
            <a:r>
              <a:rPr lang="en-US" sz="3200" u="sng" dirty="0">
                <a:solidFill>
                  <a:srgbClr val="FF0000"/>
                </a:solidFill>
              </a:rPr>
              <a:t>Cause:</a:t>
            </a:r>
            <a:r>
              <a:rPr lang="en-US" sz="3200" dirty="0"/>
              <a:t> </a:t>
            </a:r>
            <a:r>
              <a:rPr lang="en-US" sz="3200" dirty="0">
                <a:solidFill>
                  <a:srgbClr val="FF0000"/>
                </a:solidFill>
              </a:rPr>
              <a:t>People who were desperate and miserable were often attracted to communism. </a:t>
            </a:r>
          </a:p>
          <a:p>
            <a:r>
              <a:rPr lang="en-US" sz="3200" dirty="0">
                <a:solidFill>
                  <a:srgbClr val="FF0000"/>
                </a:solidFill>
              </a:rPr>
              <a:t>Was a success that benefited American economy and sped up European economic recovery after WWII. </a:t>
            </a:r>
          </a:p>
          <a:p>
            <a:endParaRPr lang="en-US" sz="1800" dirty="0"/>
          </a:p>
        </p:txBody>
      </p:sp>
      <p:sp>
        <p:nvSpPr>
          <p:cNvPr id="73" name="Rectangle 72">
            <a:extLst>
              <a:ext uri="{FF2B5EF4-FFF2-40B4-BE49-F238E27FC236}">
                <a16:creationId xmlns:a16="http://schemas.microsoft.com/office/drawing/2014/main" id="{61445B8C-D724-4F73-AB77-3CCE4E822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20963"/>
            <a:ext cx="4657345" cy="6816065"/>
          </a:xfrm>
          <a:prstGeom prst="rect">
            <a:avLst/>
          </a:prstGeom>
          <a:solidFill>
            <a:schemeClr val="bg1">
              <a:lumMod val="95000"/>
              <a:lumOff val="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https://s-media-cache-ak0.pinimg.com/236x/f2/c5/75/f2c5756bdc5533f05a151769db5cf047.jpg">
            <a:extLst>
              <a:ext uri="{FF2B5EF4-FFF2-40B4-BE49-F238E27FC236}">
                <a16:creationId xmlns:a16="http://schemas.microsoft.com/office/drawing/2014/main" id="{95EA3435-DF6F-44E4-B0F0-108EFBCF2A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7875" y="20963"/>
            <a:ext cx="4222173" cy="3336625"/>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99905336-A7CD-4C75-9E77-C704674F40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73347" y="3429000"/>
            <a:ext cx="1597456" cy="0"/>
          </a:xfrm>
          <a:prstGeom prst="line">
            <a:avLst/>
          </a:prstGeom>
          <a:ln w="50800">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https://efisherhistory12.weebly.com/uploads/2/3/5/2/23527216/9696913_orig.jpg">
            <a:extLst>
              <a:ext uri="{FF2B5EF4-FFF2-40B4-BE49-F238E27FC236}">
                <a16:creationId xmlns:a16="http://schemas.microsoft.com/office/drawing/2014/main" id="{6AA5D1BF-83A6-4482-A754-3B60A5EFC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7875" y="3500412"/>
            <a:ext cx="4222173" cy="333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08632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E7B62F-43EF-4E70-A20C-59D0721A1F4A}"/>
              </a:ext>
            </a:extLst>
          </p:cNvPr>
          <p:cNvPicPr>
            <a:picLocks noChangeAspect="1"/>
          </p:cNvPicPr>
          <p:nvPr/>
        </p:nvPicPr>
        <p:blipFill>
          <a:blip r:embed="rId2"/>
          <a:stretch>
            <a:fillRect/>
          </a:stretch>
        </p:blipFill>
        <p:spPr>
          <a:xfrm>
            <a:off x="150933" y="-1"/>
            <a:ext cx="8302332" cy="6843183"/>
          </a:xfrm>
          <a:prstGeom prst="rect">
            <a:avLst/>
          </a:prstGeom>
        </p:spPr>
      </p:pic>
      <p:cxnSp>
        <p:nvCxnSpPr>
          <p:cNvPr id="15" name="Straight Connector 8">
            <a:extLst>
              <a:ext uri="{FF2B5EF4-FFF2-40B4-BE49-F238E27FC236}">
                <a16:creationId xmlns:a16="http://schemas.microsoft.com/office/drawing/2014/main" id="{E12350F3-DB83-413A-980B-1CEB92498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53265"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506112F-6E28-407E-A936-D53280BB21C6}"/>
              </a:ext>
            </a:extLst>
          </p:cNvPr>
          <p:cNvSpPr txBox="1"/>
          <p:nvPr/>
        </p:nvSpPr>
        <p:spPr>
          <a:xfrm>
            <a:off x="8931349" y="1052623"/>
            <a:ext cx="2785730" cy="2062103"/>
          </a:xfrm>
          <a:prstGeom prst="rect">
            <a:avLst/>
          </a:prstGeom>
          <a:noFill/>
        </p:spPr>
        <p:txBody>
          <a:bodyPr wrap="square" rtlCol="0">
            <a:spAutoFit/>
          </a:bodyPr>
          <a:lstStyle/>
          <a:p>
            <a:pPr algn="ctr"/>
            <a:r>
              <a:rPr lang="en-US" sz="3200" dirty="0"/>
              <a:t>Political Cartoon about the Marshall Plan</a:t>
            </a:r>
          </a:p>
        </p:txBody>
      </p:sp>
    </p:spTree>
    <p:extLst>
      <p:ext uri="{BB962C8B-B14F-4D97-AF65-F5344CB8AC3E}">
        <p14:creationId xmlns:p14="http://schemas.microsoft.com/office/powerpoint/2010/main" val="2985373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1DF939-2362-4164-8E96-A085842E94B7}"/>
              </a:ext>
            </a:extLst>
          </p:cNvPr>
          <p:cNvSpPr>
            <a:spLocks noGrp="1"/>
          </p:cNvSpPr>
          <p:nvPr>
            <p:ph type="title"/>
          </p:nvPr>
        </p:nvSpPr>
        <p:spPr>
          <a:xfrm>
            <a:off x="821515" y="436833"/>
            <a:ext cx="6204984" cy="1344975"/>
          </a:xfrm>
        </p:spPr>
        <p:txBody>
          <a:bodyPr>
            <a:noAutofit/>
          </a:bodyPr>
          <a:lstStyle/>
          <a:p>
            <a:pPr algn="ctr"/>
            <a:r>
              <a:rPr lang="en-US" sz="5000" u="sng" dirty="0"/>
              <a:t>Divided Germany and </a:t>
            </a:r>
            <a:r>
              <a:rPr lang="en-US" sz="5000" u="sng" dirty="0">
                <a:solidFill>
                  <a:srgbClr val="FF0000"/>
                </a:solidFill>
              </a:rPr>
              <a:t>Berlin Airlift </a:t>
            </a:r>
          </a:p>
        </p:txBody>
      </p:sp>
      <p:sp>
        <p:nvSpPr>
          <p:cNvPr id="3" name="Content Placeholder 2">
            <a:extLst>
              <a:ext uri="{FF2B5EF4-FFF2-40B4-BE49-F238E27FC236}">
                <a16:creationId xmlns:a16="http://schemas.microsoft.com/office/drawing/2014/main" id="{077A4CB8-2BA0-45E1-A53B-D8ECF5B4EDD0}"/>
              </a:ext>
            </a:extLst>
          </p:cNvPr>
          <p:cNvSpPr>
            <a:spLocks noGrp="1"/>
          </p:cNvSpPr>
          <p:nvPr>
            <p:ph idx="1"/>
          </p:nvPr>
        </p:nvSpPr>
        <p:spPr>
          <a:xfrm>
            <a:off x="336882" y="1781808"/>
            <a:ext cx="7174247" cy="4436111"/>
          </a:xfrm>
        </p:spPr>
        <p:txBody>
          <a:bodyPr>
            <a:normAutofit lnSpcReduction="10000"/>
          </a:bodyPr>
          <a:lstStyle/>
          <a:p>
            <a:r>
              <a:rPr lang="en-US" sz="3200" dirty="0"/>
              <a:t>Germany and capital city Berlin split in 4 occupation zones. </a:t>
            </a:r>
          </a:p>
          <a:p>
            <a:r>
              <a:rPr lang="en-US" sz="3200" dirty="0">
                <a:solidFill>
                  <a:srgbClr val="FF0000"/>
                </a:solidFill>
              </a:rPr>
              <a:t>When Democratic sides joined zones, the Soviets blockaded all roads and railways into West Berlin. </a:t>
            </a:r>
          </a:p>
          <a:p>
            <a:r>
              <a:rPr lang="en-US" sz="3200" dirty="0">
                <a:solidFill>
                  <a:srgbClr val="FF0000"/>
                </a:solidFill>
              </a:rPr>
              <a:t>Resulting in 11 months of supplies airlifted into West Berlin. Showed Allies will not retreat out of Berlin or against Soviet aggression.</a:t>
            </a:r>
          </a:p>
          <a:p>
            <a:r>
              <a:rPr lang="en-US" sz="2200" dirty="0">
                <a:hlinkClick r:id="rId2"/>
              </a:rPr>
              <a:t>https://www.youtube.com/watch?v=OLnFntYkrwg</a:t>
            </a:r>
            <a:r>
              <a:rPr lang="en-US" sz="2200" dirty="0"/>
              <a:t> </a:t>
            </a:r>
          </a:p>
          <a:p>
            <a:endParaRPr lang="en-US" sz="2200" dirty="0"/>
          </a:p>
        </p:txBody>
      </p:sp>
      <p:pic>
        <p:nvPicPr>
          <p:cNvPr id="4" name="Picture 3">
            <a:extLst>
              <a:ext uri="{FF2B5EF4-FFF2-40B4-BE49-F238E27FC236}">
                <a16:creationId xmlns:a16="http://schemas.microsoft.com/office/drawing/2014/main" id="{69839E30-82F3-49C6-986A-90AD4774C951}"/>
              </a:ext>
            </a:extLst>
          </p:cNvPr>
          <p:cNvPicPr>
            <a:picLocks noChangeAspect="1"/>
          </p:cNvPicPr>
          <p:nvPr/>
        </p:nvPicPr>
        <p:blipFill rotWithShape="1">
          <a:blip r:embed="rId3"/>
          <a:srcRect l="1156" t="2117" b="1943"/>
          <a:stretch/>
        </p:blipFill>
        <p:spPr>
          <a:xfrm>
            <a:off x="7995761" y="106325"/>
            <a:ext cx="3678788" cy="2775098"/>
          </a:xfrm>
          <a:prstGeom prst="rect">
            <a:avLst/>
          </a:prstGeom>
        </p:spPr>
      </p:pic>
      <p:pic>
        <p:nvPicPr>
          <p:cNvPr id="5" name="Picture 4">
            <a:extLst>
              <a:ext uri="{FF2B5EF4-FFF2-40B4-BE49-F238E27FC236}">
                <a16:creationId xmlns:a16="http://schemas.microsoft.com/office/drawing/2014/main" id="{98A0AC78-791B-4F3C-AC62-2C0CB3A77284}"/>
              </a:ext>
            </a:extLst>
          </p:cNvPr>
          <p:cNvPicPr>
            <a:picLocks noChangeAspect="1"/>
          </p:cNvPicPr>
          <p:nvPr/>
        </p:nvPicPr>
        <p:blipFill>
          <a:blip r:embed="rId4"/>
          <a:stretch>
            <a:fillRect/>
          </a:stretch>
        </p:blipFill>
        <p:spPr>
          <a:xfrm>
            <a:off x="7723728" y="2988414"/>
            <a:ext cx="4312328" cy="3763260"/>
          </a:xfrm>
          <a:prstGeom prst="rect">
            <a:avLst/>
          </a:prstGeom>
        </p:spPr>
      </p:pic>
    </p:spTree>
    <p:extLst>
      <p:ext uri="{BB962C8B-B14F-4D97-AF65-F5344CB8AC3E}">
        <p14:creationId xmlns:p14="http://schemas.microsoft.com/office/powerpoint/2010/main" val="691985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D74B5A-361D-429D-A842-AE56EF77C679}"/>
              </a:ext>
            </a:extLst>
          </p:cNvPr>
          <p:cNvSpPr>
            <a:spLocks noGrp="1"/>
          </p:cNvSpPr>
          <p:nvPr>
            <p:ph type="title"/>
          </p:nvPr>
        </p:nvSpPr>
        <p:spPr>
          <a:xfrm>
            <a:off x="640079" y="2053641"/>
            <a:ext cx="3669161" cy="2760098"/>
          </a:xfrm>
        </p:spPr>
        <p:txBody>
          <a:bodyPr>
            <a:normAutofit/>
          </a:bodyPr>
          <a:lstStyle/>
          <a:p>
            <a:r>
              <a:rPr lang="en-US" altLang="en-US">
                <a:solidFill>
                  <a:srgbClr val="FFFFFF"/>
                </a:solidFill>
              </a:rPr>
              <a:t>Checking Understanding </a:t>
            </a:r>
            <a:endParaRPr lang="en-US">
              <a:solidFill>
                <a:srgbClr val="FFFFFF"/>
              </a:solidFill>
            </a:endParaRPr>
          </a:p>
        </p:txBody>
      </p:sp>
      <p:sp>
        <p:nvSpPr>
          <p:cNvPr id="3" name="Content Placeholder 2">
            <a:extLst>
              <a:ext uri="{FF2B5EF4-FFF2-40B4-BE49-F238E27FC236}">
                <a16:creationId xmlns:a16="http://schemas.microsoft.com/office/drawing/2014/main" id="{8BDF25E3-A249-4E66-9EA4-E2800962E65F}"/>
              </a:ext>
            </a:extLst>
          </p:cNvPr>
          <p:cNvSpPr>
            <a:spLocks noGrp="1"/>
          </p:cNvSpPr>
          <p:nvPr>
            <p:ph idx="1"/>
          </p:nvPr>
        </p:nvSpPr>
        <p:spPr>
          <a:xfrm>
            <a:off x="6090574" y="801866"/>
            <a:ext cx="5306084" cy="5230634"/>
          </a:xfrm>
        </p:spPr>
        <p:txBody>
          <a:bodyPr anchor="ctr">
            <a:normAutofit/>
          </a:bodyPr>
          <a:lstStyle/>
          <a:p>
            <a:r>
              <a:rPr lang="en-US" altLang="en-US" sz="2400" dirty="0">
                <a:solidFill>
                  <a:srgbClr val="000000"/>
                </a:solidFill>
              </a:rPr>
              <a:t>How did U.S. Foreign policy change from pre-WWII to post WWII?</a:t>
            </a:r>
          </a:p>
          <a:p>
            <a:endParaRPr lang="en-US" sz="2400" dirty="0">
              <a:solidFill>
                <a:srgbClr val="000000"/>
              </a:solidFill>
            </a:endParaRPr>
          </a:p>
        </p:txBody>
      </p:sp>
    </p:spTree>
    <p:extLst>
      <p:ext uri="{BB962C8B-B14F-4D97-AF65-F5344CB8AC3E}">
        <p14:creationId xmlns:p14="http://schemas.microsoft.com/office/powerpoint/2010/main" val="14347270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2144</Words>
  <Application>Microsoft Office PowerPoint</Application>
  <PresentationFormat>Widescreen</PresentationFormat>
  <Paragraphs>140</Paragraphs>
  <Slides>43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Cochin</vt:lpstr>
      <vt:lpstr>Office Theme</vt:lpstr>
      <vt:lpstr>Early Cold War</vt:lpstr>
      <vt:lpstr>Early Cold War https://www.youtube.com/watch?v=ByvXINerE_k </vt:lpstr>
      <vt:lpstr>Cold War Begins</vt:lpstr>
      <vt:lpstr>Communist Expansion</vt:lpstr>
      <vt:lpstr>Foreign Policy of Containment</vt:lpstr>
      <vt:lpstr>Marshall Plan</vt:lpstr>
      <vt:lpstr>PowerPoint Presentation</vt:lpstr>
      <vt:lpstr>Divided Germany and Berlin Airlift </vt:lpstr>
      <vt:lpstr>Checking Understanding </vt:lpstr>
      <vt:lpstr>Communist China</vt:lpstr>
      <vt:lpstr>North Atlantic Treaty Organization (NATO)</vt:lpstr>
      <vt:lpstr>PowerPoint Presentation</vt:lpstr>
      <vt:lpstr>Korean War 1950-1953</vt:lpstr>
      <vt:lpstr>Vietnam </vt:lpstr>
      <vt:lpstr>Checking Understanding </vt:lpstr>
      <vt:lpstr>Separating Ideals</vt:lpstr>
      <vt:lpstr>Arms Race</vt:lpstr>
      <vt:lpstr>PowerPoint Presentation</vt:lpstr>
      <vt:lpstr>PowerPoint Presentation</vt:lpstr>
      <vt:lpstr>PowerPoint Presentation</vt:lpstr>
      <vt:lpstr>Space Race</vt:lpstr>
      <vt:lpstr>Second Red Scare</vt:lpstr>
      <vt:lpstr>PowerPoint Presentation</vt:lpstr>
      <vt:lpstr>McCarthyism and the Rosenberg’s</vt:lpstr>
      <vt:lpstr>PowerPoint Presentation</vt:lpstr>
      <vt:lpstr>Checking Understanding </vt:lpstr>
      <vt:lpstr>Eisenhower Administration 53’-60’</vt:lpstr>
      <vt:lpstr>PowerPoint Presentation</vt:lpstr>
      <vt:lpstr>Eisenhower's Domestic Policy </vt:lpstr>
      <vt:lpstr>1950’s (Prosperity)</vt:lpstr>
      <vt:lpstr>PowerPoint Presentation</vt:lpstr>
      <vt:lpstr>PowerPoint Presentation</vt:lpstr>
      <vt:lpstr>Technology and Medicine</vt:lpstr>
      <vt:lpstr>Effects of Prosperity</vt:lpstr>
      <vt:lpstr>The Arts</vt:lpstr>
      <vt:lpstr>Checking Understanding </vt:lpstr>
      <vt:lpstr>PowerPoint Presentation</vt:lpstr>
      <vt:lpstr>John F. Kennedy</vt:lpstr>
      <vt:lpstr>Space Race</vt:lpstr>
      <vt:lpstr>Kennedys Foreign Policy</vt:lpstr>
      <vt:lpstr>Kennedys Foreign Policy</vt:lpstr>
      <vt:lpstr>PowerPoint Presentation</vt:lpstr>
      <vt:lpstr>Kennedys Foreign Policy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Cold War</dc:title>
  <dc:creator>User</dc:creator>
  <cp:lastModifiedBy>User</cp:lastModifiedBy>
  <cp:revision>9</cp:revision>
  <dcterms:created xsi:type="dcterms:W3CDTF">2019-10-28T01:21:05Z</dcterms:created>
  <dcterms:modified xsi:type="dcterms:W3CDTF">2020-03-23T14:04:56Z</dcterms:modified>
</cp:coreProperties>
</file>