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1"/>
  </p:notesMasterIdLst>
  <p:handoutMasterIdLst>
    <p:handoutMasterId r:id="rId22"/>
  </p:handoutMasterIdLst>
  <p:sldIdLst>
    <p:sldId id="285" r:id="rId2"/>
    <p:sldId id="256" r:id="rId3"/>
    <p:sldId id="292" r:id="rId4"/>
    <p:sldId id="293" r:id="rId5"/>
    <p:sldId id="294" r:id="rId6"/>
    <p:sldId id="300" r:id="rId7"/>
    <p:sldId id="298" r:id="rId8"/>
    <p:sldId id="283" r:id="rId9"/>
    <p:sldId id="284" r:id="rId10"/>
    <p:sldId id="286" r:id="rId11"/>
    <p:sldId id="302" r:id="rId12"/>
    <p:sldId id="287" r:id="rId13"/>
    <p:sldId id="303" r:id="rId14"/>
    <p:sldId id="288" r:id="rId15"/>
    <p:sldId id="289" r:id="rId16"/>
    <p:sldId id="299" r:id="rId17"/>
    <p:sldId id="305" r:id="rId18"/>
    <p:sldId id="304" r:id="rId19"/>
    <p:sldId id="291" r:id="rId20"/>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2" userDrawn="1">
          <p15:clr>
            <a:srgbClr val="A4A3A4"/>
          </p15:clr>
        </p15:guide>
        <p15:guide id="2" pos="293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sha Guerrero" initials="TG" lastIdx="1" clrIdx="0">
    <p:extLst>
      <p:ext uri="{19B8F6BF-5375-455C-9EA6-DF929625EA0E}">
        <p15:presenceInfo xmlns:p15="http://schemas.microsoft.com/office/powerpoint/2012/main" userId="Trisha Guerrer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8D3F"/>
    <a:srgbClr val="50B655"/>
    <a:srgbClr val="5BB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45" autoAdjust="0"/>
    <p:restoredTop sz="94737" autoAdjust="0"/>
  </p:normalViewPr>
  <p:slideViewPr>
    <p:cSldViewPr>
      <p:cViewPr varScale="1">
        <p:scale>
          <a:sx n="68" d="100"/>
          <a:sy n="68" d="100"/>
        </p:scale>
        <p:origin x="150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864" y="-96"/>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4" cy="351155"/>
          </a:xfrm>
          <a:prstGeom prst="rect">
            <a:avLst/>
          </a:prstGeom>
        </p:spPr>
        <p:txBody>
          <a:bodyPr vert="horz" lIns="93306" tIns="46653" rIns="93306" bIns="46653" rtlCol="0"/>
          <a:lstStyle>
            <a:lvl1pPr algn="l">
              <a:defRPr sz="1200"/>
            </a:lvl1pPr>
          </a:lstStyle>
          <a:p>
            <a:endParaRPr lang="en-US"/>
          </a:p>
        </p:txBody>
      </p:sp>
      <p:sp>
        <p:nvSpPr>
          <p:cNvPr id="3" name="Date Placeholder 2"/>
          <p:cNvSpPr>
            <a:spLocks noGrp="1"/>
          </p:cNvSpPr>
          <p:nvPr>
            <p:ph type="dt" sz="quarter" idx="1"/>
          </p:nvPr>
        </p:nvSpPr>
        <p:spPr>
          <a:xfrm>
            <a:off x="5273002" y="1"/>
            <a:ext cx="4033944" cy="351155"/>
          </a:xfrm>
          <a:prstGeom prst="rect">
            <a:avLst/>
          </a:prstGeom>
        </p:spPr>
        <p:txBody>
          <a:bodyPr vert="horz" lIns="93306" tIns="46653" rIns="93306" bIns="46653" rtlCol="0"/>
          <a:lstStyle>
            <a:lvl1pPr algn="r">
              <a:defRPr sz="1200"/>
            </a:lvl1pPr>
          </a:lstStyle>
          <a:p>
            <a:fld id="{AD865E13-6F8A-4BCA-AD06-CFC8149F158E}" type="datetimeFigureOut">
              <a:rPr lang="en-US" smtClean="0"/>
              <a:pPr/>
              <a:t>1/28/2021</a:t>
            </a:fld>
            <a:endParaRPr lang="en-US"/>
          </a:p>
        </p:txBody>
      </p:sp>
      <p:sp>
        <p:nvSpPr>
          <p:cNvPr id="4" name="Footer Placeholder 3"/>
          <p:cNvSpPr>
            <a:spLocks noGrp="1"/>
          </p:cNvSpPr>
          <p:nvPr>
            <p:ph type="ftr" sz="quarter" idx="2"/>
          </p:nvPr>
        </p:nvSpPr>
        <p:spPr>
          <a:xfrm>
            <a:off x="0" y="6670728"/>
            <a:ext cx="4033944" cy="351155"/>
          </a:xfrm>
          <a:prstGeom prst="rect">
            <a:avLst/>
          </a:prstGeom>
        </p:spPr>
        <p:txBody>
          <a:bodyPr vert="horz" lIns="93306" tIns="46653" rIns="93306" bIns="46653" rtlCol="0" anchor="b"/>
          <a:lstStyle>
            <a:lvl1pPr algn="l">
              <a:defRPr sz="1200"/>
            </a:lvl1pPr>
          </a:lstStyle>
          <a:p>
            <a:endParaRPr lang="en-US"/>
          </a:p>
        </p:txBody>
      </p:sp>
      <p:sp>
        <p:nvSpPr>
          <p:cNvPr id="5" name="Slide Number Placeholder 4"/>
          <p:cNvSpPr>
            <a:spLocks noGrp="1"/>
          </p:cNvSpPr>
          <p:nvPr>
            <p:ph type="sldNum" sz="quarter" idx="3"/>
          </p:nvPr>
        </p:nvSpPr>
        <p:spPr>
          <a:xfrm>
            <a:off x="5273002" y="6670728"/>
            <a:ext cx="4033944" cy="351155"/>
          </a:xfrm>
          <a:prstGeom prst="rect">
            <a:avLst/>
          </a:prstGeom>
        </p:spPr>
        <p:txBody>
          <a:bodyPr vert="horz" lIns="93306" tIns="46653" rIns="93306" bIns="46653" rtlCol="0" anchor="b"/>
          <a:lstStyle>
            <a:lvl1pPr algn="r">
              <a:defRPr sz="1200"/>
            </a:lvl1pPr>
          </a:lstStyle>
          <a:p>
            <a:fld id="{97FA65E2-C905-4C42-9CBF-F53229D37C47}" type="slidenum">
              <a:rPr lang="en-US" smtClean="0"/>
              <a:pPr/>
              <a:t>‹#›</a:t>
            </a:fld>
            <a:endParaRPr lang="en-US"/>
          </a:p>
        </p:txBody>
      </p:sp>
    </p:spTree>
    <p:extLst>
      <p:ext uri="{BB962C8B-B14F-4D97-AF65-F5344CB8AC3E}">
        <p14:creationId xmlns:p14="http://schemas.microsoft.com/office/powerpoint/2010/main" val="2572254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4" cy="351155"/>
          </a:xfrm>
          <a:prstGeom prst="rect">
            <a:avLst/>
          </a:prstGeom>
        </p:spPr>
        <p:txBody>
          <a:bodyPr vert="horz" lIns="93306" tIns="46653" rIns="93306" bIns="46653" rtlCol="0"/>
          <a:lstStyle>
            <a:lvl1pPr algn="l">
              <a:defRPr sz="1200"/>
            </a:lvl1pPr>
          </a:lstStyle>
          <a:p>
            <a:endParaRPr lang="en-US"/>
          </a:p>
        </p:txBody>
      </p:sp>
      <p:sp>
        <p:nvSpPr>
          <p:cNvPr id="3" name="Date Placeholder 2"/>
          <p:cNvSpPr>
            <a:spLocks noGrp="1"/>
          </p:cNvSpPr>
          <p:nvPr>
            <p:ph type="dt" idx="1"/>
          </p:nvPr>
        </p:nvSpPr>
        <p:spPr>
          <a:xfrm>
            <a:off x="5273002" y="1"/>
            <a:ext cx="4033944" cy="351155"/>
          </a:xfrm>
          <a:prstGeom prst="rect">
            <a:avLst/>
          </a:prstGeom>
        </p:spPr>
        <p:txBody>
          <a:bodyPr vert="horz" lIns="93306" tIns="46653" rIns="93306" bIns="46653" rtlCol="0"/>
          <a:lstStyle>
            <a:lvl1pPr algn="r">
              <a:defRPr sz="1200"/>
            </a:lvl1pPr>
          </a:lstStyle>
          <a:p>
            <a:fld id="{2803286A-F344-439C-B6A0-53D0EFDACB7B}" type="datetimeFigureOut">
              <a:rPr lang="en-US" smtClean="0"/>
              <a:pPr/>
              <a:t>1/28/2021</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3306" tIns="46653" rIns="93306" bIns="46653" rtlCol="0" anchor="ctr"/>
          <a:lstStyle/>
          <a:p>
            <a:endParaRPr lang="en-US"/>
          </a:p>
        </p:txBody>
      </p:sp>
      <p:sp>
        <p:nvSpPr>
          <p:cNvPr id="5" name="Notes Placeholder 4"/>
          <p:cNvSpPr>
            <a:spLocks noGrp="1"/>
          </p:cNvSpPr>
          <p:nvPr>
            <p:ph type="body" sz="quarter" idx="3"/>
          </p:nvPr>
        </p:nvSpPr>
        <p:spPr>
          <a:xfrm>
            <a:off x="930911" y="3335973"/>
            <a:ext cx="7447280" cy="3160395"/>
          </a:xfrm>
          <a:prstGeom prst="rect">
            <a:avLst/>
          </a:prstGeom>
        </p:spPr>
        <p:txBody>
          <a:bodyPr vert="horz" lIns="93306" tIns="46653" rIns="93306" bIns="4665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728"/>
            <a:ext cx="4033944" cy="351155"/>
          </a:xfrm>
          <a:prstGeom prst="rect">
            <a:avLst/>
          </a:prstGeom>
        </p:spPr>
        <p:txBody>
          <a:bodyPr vert="horz" lIns="93306" tIns="46653" rIns="93306" bIns="46653" rtlCol="0" anchor="b"/>
          <a:lstStyle>
            <a:lvl1pPr algn="l">
              <a:defRPr sz="1200"/>
            </a:lvl1pPr>
          </a:lstStyle>
          <a:p>
            <a:endParaRPr lang="en-US"/>
          </a:p>
        </p:txBody>
      </p:sp>
      <p:sp>
        <p:nvSpPr>
          <p:cNvPr id="7" name="Slide Number Placeholder 6"/>
          <p:cNvSpPr>
            <a:spLocks noGrp="1"/>
          </p:cNvSpPr>
          <p:nvPr>
            <p:ph type="sldNum" sz="quarter" idx="5"/>
          </p:nvPr>
        </p:nvSpPr>
        <p:spPr>
          <a:xfrm>
            <a:off x="5273002" y="6670728"/>
            <a:ext cx="4033944" cy="351155"/>
          </a:xfrm>
          <a:prstGeom prst="rect">
            <a:avLst/>
          </a:prstGeom>
        </p:spPr>
        <p:txBody>
          <a:bodyPr vert="horz" lIns="93306" tIns="46653" rIns="93306" bIns="46653" rtlCol="0" anchor="b"/>
          <a:lstStyle>
            <a:lvl1pPr algn="r">
              <a:defRPr sz="1200"/>
            </a:lvl1pPr>
          </a:lstStyle>
          <a:p>
            <a:fld id="{AD663216-A372-4D3F-864A-82D559A59D24}" type="slidenum">
              <a:rPr lang="en-US" smtClean="0"/>
              <a:pPr/>
              <a:t>‹#›</a:t>
            </a:fld>
            <a:endParaRPr lang="en-US"/>
          </a:p>
        </p:txBody>
      </p:sp>
    </p:spTree>
    <p:extLst>
      <p:ext uri="{BB962C8B-B14F-4D97-AF65-F5344CB8AC3E}">
        <p14:creationId xmlns:p14="http://schemas.microsoft.com/office/powerpoint/2010/main" val="4191473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663216-A372-4D3F-864A-82D559A59D24}" type="slidenum">
              <a:rPr lang="en-US" smtClean="0"/>
              <a:pPr/>
              <a:t>2</a:t>
            </a:fld>
            <a:endParaRPr lang="en-US" dirty="0"/>
          </a:p>
        </p:txBody>
      </p:sp>
    </p:spTree>
    <p:extLst>
      <p:ext uri="{BB962C8B-B14F-4D97-AF65-F5344CB8AC3E}">
        <p14:creationId xmlns:p14="http://schemas.microsoft.com/office/powerpoint/2010/main" val="112736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663216-A372-4D3F-864A-82D559A59D24}" type="slidenum">
              <a:rPr lang="en-US" smtClean="0"/>
              <a:pPr/>
              <a:t>7</a:t>
            </a:fld>
            <a:endParaRPr lang="en-US"/>
          </a:p>
        </p:txBody>
      </p:sp>
    </p:spTree>
    <p:extLst>
      <p:ext uri="{BB962C8B-B14F-4D97-AF65-F5344CB8AC3E}">
        <p14:creationId xmlns:p14="http://schemas.microsoft.com/office/powerpoint/2010/main" val="3539989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663216-A372-4D3F-864A-82D559A59D24}" type="slidenum">
              <a:rPr lang="en-US" smtClean="0"/>
              <a:pPr/>
              <a:t>8</a:t>
            </a:fld>
            <a:endParaRPr lang="en-US"/>
          </a:p>
        </p:txBody>
      </p:sp>
    </p:spTree>
    <p:extLst>
      <p:ext uri="{BB962C8B-B14F-4D97-AF65-F5344CB8AC3E}">
        <p14:creationId xmlns:p14="http://schemas.microsoft.com/office/powerpoint/2010/main" val="3187840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663216-A372-4D3F-864A-82D559A59D24}" type="slidenum">
              <a:rPr lang="en-US" smtClean="0"/>
              <a:pPr/>
              <a:t>9</a:t>
            </a:fld>
            <a:endParaRPr lang="en-US"/>
          </a:p>
        </p:txBody>
      </p:sp>
    </p:spTree>
    <p:extLst>
      <p:ext uri="{BB962C8B-B14F-4D97-AF65-F5344CB8AC3E}">
        <p14:creationId xmlns:p14="http://schemas.microsoft.com/office/powerpoint/2010/main" val="3304137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663216-A372-4D3F-864A-82D559A59D24}" type="slidenum">
              <a:rPr lang="en-US" smtClean="0"/>
              <a:pPr/>
              <a:t>16</a:t>
            </a:fld>
            <a:endParaRPr lang="en-US"/>
          </a:p>
        </p:txBody>
      </p:sp>
    </p:spTree>
    <p:extLst>
      <p:ext uri="{BB962C8B-B14F-4D97-AF65-F5344CB8AC3E}">
        <p14:creationId xmlns:p14="http://schemas.microsoft.com/office/powerpoint/2010/main" val="3561196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FC9E2D03-8770-4013-9561-B2414CD585A4}" type="datetime1">
              <a:rPr lang="en-US" smtClean="0"/>
              <a:t>1/28/2021</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0A0D82C9-7F4F-4DD7-BCE4-C81E518F9879}"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0049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26629D-D945-4BE5-90CF-1CAE7F641AF3}" type="datetime1">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131385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C1E951-D13F-4887-8A06-BBED56A5B130}"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202164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3A3D15-42EC-4520-A333-27ED68D89DED}"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234644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15C23-A2A0-4F90-8863-24FDB573D37D}"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533319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B9112-C2E5-4413-B011-5C35BB5E3E2F}"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364173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212180-F8E1-432F-864E-06A9B7AD4D08}"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331959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613FF9-C170-4EE2-A38C-EBBF65877260}"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284272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0333AC-2136-4928-B8B5-737F1EC4BAE3}"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187210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F6624A7-C591-44B4-BFFA-FD08C133760C}" type="datetime1">
              <a:rPr lang="en-US" smtClean="0"/>
              <a:t>1/28/2021</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64616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00945A-3E6E-4089-A86F-AF471996F285}"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107739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241C96-C379-49EA-8062-971A100407DB}" type="datetime1">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1141535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FE2AA1-8A9D-4BBE-8BDF-954E0C30BABD}" type="datetime1">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210841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835800-2FDB-41D4-A58D-F2C599CAF655}" type="datetime1">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74592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C7E47-8C01-4712-9B1C-A5C9634753B5}" type="datetime1">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1920568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6CB48F-99EE-4B20-B659-341D4C1DA643}" type="datetime1">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1758355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F9FDC4-C0CD-4AD6-8221-D35E1DC7B1C4}" type="datetime1">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D82C9-7F4F-4DD7-BCE4-C81E518F9879}" type="slidenum">
              <a:rPr lang="en-US" smtClean="0"/>
              <a:pPr/>
              <a:t>‹#›</a:t>
            </a:fld>
            <a:endParaRPr lang="en-US"/>
          </a:p>
        </p:txBody>
      </p:sp>
    </p:spTree>
    <p:extLst>
      <p:ext uri="{BB962C8B-B14F-4D97-AF65-F5344CB8AC3E}">
        <p14:creationId xmlns:p14="http://schemas.microsoft.com/office/powerpoint/2010/main" val="3475088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135510-C60A-4467-B07B-40B37DC3C36C}" type="datetime1">
              <a:rPr lang="en-US" smtClean="0"/>
              <a:t>1/28/2021</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A0D82C9-7F4F-4DD7-BCE4-C81E518F9879}" type="slidenum">
              <a:rPr lang="en-US" smtClean="0"/>
              <a:pPr/>
              <a:t>‹#›</a:t>
            </a:fld>
            <a:endParaRPr lang="en-US"/>
          </a:p>
        </p:txBody>
      </p:sp>
    </p:spTree>
    <p:extLst>
      <p:ext uri="{BB962C8B-B14F-4D97-AF65-F5344CB8AC3E}">
        <p14:creationId xmlns:p14="http://schemas.microsoft.com/office/powerpoint/2010/main" val="96758008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tudentservices.southtexascollege.edu/disabili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www.southtexascollege.edu/dual/academies/index.html" TargetMode="Externa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DEMSA.pdf" TargetMode="External"/><Relationship Id="rId3" Type="http://schemas.openxmlformats.org/officeDocument/2006/relationships/slide" Target="slide7.xml"/><Relationship Id="rId7" Type="http://schemas.openxmlformats.org/officeDocument/2006/relationships/hyperlink" Target="DEEA.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15.xml"/><Relationship Id="rId4" Type="http://schemas.openxmlformats.org/officeDocument/2006/relationships/slide" Target="slide14.xml"/><Relationship Id="rId9" Type="http://schemas.openxmlformats.org/officeDocument/2006/relationships/hyperlink" Target="DECSA.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phs.sharylandisd.org/common/pages/UserFile.aspx?fileId=9528348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009829"/>
            <a:ext cx="7200900" cy="1752600"/>
          </a:xfrm>
        </p:spPr>
        <p:txBody>
          <a:bodyPr>
            <a:noAutofit/>
          </a:bodyPr>
          <a:lstStyle/>
          <a:p>
            <a:r>
              <a:rPr lang="en-US" sz="2000" b="1" dirty="0">
                <a:latin typeface="+mn-lt"/>
              </a:rPr>
              <a:t>There is a </a:t>
            </a:r>
            <a:r>
              <a:rPr lang="en-US" sz="2000" b="1" dirty="0">
                <a:latin typeface="Segoe Print" panose="02000600000000000000" pitchFamily="2" charset="0"/>
              </a:rPr>
              <a:t>significant</a:t>
            </a:r>
            <a:r>
              <a:rPr lang="en-US" sz="2000" b="1" dirty="0">
                <a:latin typeface="+mn-lt"/>
              </a:rPr>
              <a:t> association between </a:t>
            </a:r>
            <a:br>
              <a:rPr lang="en-US" sz="2000" b="1" dirty="0">
                <a:latin typeface="+mn-lt"/>
              </a:rPr>
            </a:br>
            <a:r>
              <a:rPr lang="en-US" sz="2000" b="1" dirty="0">
                <a:latin typeface="+mn-lt"/>
              </a:rPr>
              <a:t>students </a:t>
            </a:r>
            <a:r>
              <a:rPr lang="en-US" sz="2000" b="1" dirty="0">
                <a:latin typeface="Segoe Print" panose="02000600000000000000" pitchFamily="2" charset="0"/>
              </a:rPr>
              <a:t>prior</a:t>
            </a:r>
            <a:r>
              <a:rPr lang="en-US" sz="2000" b="1" dirty="0">
                <a:latin typeface="+mn-lt"/>
              </a:rPr>
              <a:t> college hours &amp; college retention…</a:t>
            </a:r>
            <a:br>
              <a:rPr lang="en-US" sz="2000" b="1" dirty="0">
                <a:latin typeface="+mn-lt"/>
              </a:rPr>
            </a:br>
            <a:r>
              <a:rPr lang="en-US" sz="2000" b="1" dirty="0">
                <a:latin typeface="+mn-lt"/>
              </a:rPr>
              <a:t>&amp; 4-year graduation rates.</a:t>
            </a:r>
            <a:br>
              <a:rPr lang="en-US" sz="2000" b="1" dirty="0">
                <a:latin typeface="+mn-lt"/>
              </a:rPr>
            </a:br>
            <a:r>
              <a:rPr lang="es-MX" sz="2000" b="1" dirty="0">
                <a:solidFill>
                  <a:srgbClr val="0070C0"/>
                </a:solidFill>
                <a:latin typeface="+mn-lt"/>
              </a:rPr>
              <a:t>Existe una asociación </a:t>
            </a:r>
            <a:r>
              <a:rPr lang="es-MX" sz="2000" b="1" dirty="0">
                <a:solidFill>
                  <a:srgbClr val="0070C0"/>
                </a:solidFill>
                <a:latin typeface="Segoe Print" panose="02000600000000000000" pitchFamily="2" charset="0"/>
              </a:rPr>
              <a:t>significativa</a:t>
            </a:r>
            <a:r>
              <a:rPr lang="es-MX" sz="2000" b="1" dirty="0">
                <a:solidFill>
                  <a:srgbClr val="0070C0"/>
                </a:solidFill>
                <a:latin typeface="+mn-lt"/>
              </a:rPr>
              <a:t> entre horas previas de colegio de los estudiantes y la retención de estudiantes en el colegio…con las tasas de graduación de 4 años</a:t>
            </a:r>
            <a:r>
              <a:rPr lang="en-US" sz="2000" b="1" dirty="0">
                <a:solidFill>
                  <a:srgbClr val="0070C0"/>
                </a:solidFill>
                <a:latin typeface="+mn-lt"/>
              </a:rPr>
              <a:t>. </a:t>
            </a:r>
            <a:br>
              <a:rPr lang="en-US" sz="2800" b="1" dirty="0">
                <a:solidFill>
                  <a:srgbClr val="0070C0"/>
                </a:solidFill>
                <a:latin typeface="+mn-lt"/>
              </a:rPr>
            </a:br>
            <a:br>
              <a:rPr lang="en-US" sz="2800" b="1" dirty="0">
                <a:latin typeface="+mn-lt"/>
              </a:rPr>
            </a:br>
            <a:endParaRPr lang="en-US" sz="2800" b="1" dirty="0">
              <a:latin typeface="+mn-lt"/>
            </a:endParaRPr>
          </a:p>
        </p:txBody>
      </p:sp>
      <p:sp>
        <p:nvSpPr>
          <p:cNvPr id="4" name="TextBox 3"/>
          <p:cNvSpPr txBox="1"/>
          <p:nvPr/>
        </p:nvSpPr>
        <p:spPr>
          <a:xfrm>
            <a:off x="3429000" y="4457343"/>
            <a:ext cx="5334000" cy="2631490"/>
          </a:xfrm>
          <a:prstGeom prst="rect">
            <a:avLst/>
          </a:prstGeom>
          <a:noFill/>
        </p:spPr>
        <p:txBody>
          <a:bodyPr wrap="square" rtlCol="0">
            <a:spAutoFit/>
          </a:bodyPr>
          <a:lstStyle/>
          <a:p>
            <a:pPr marL="342900" indent="-342900">
              <a:buFont typeface="Arial" panose="020B0604020202020204" pitchFamily="34" charset="0"/>
              <a:buChar char="•"/>
            </a:pPr>
            <a:r>
              <a:rPr lang="en-US" sz="1400" dirty="0">
                <a:latin typeface="Segoe Print" panose="02000600000000000000" pitchFamily="2" charset="0"/>
              </a:rPr>
              <a:t>Students are over 2.5 times more likely to stay in college if they have prior college hours.</a:t>
            </a:r>
          </a:p>
          <a:p>
            <a:pPr marL="342900" indent="-342900">
              <a:buFont typeface="Arial" panose="020B0604020202020204" pitchFamily="34" charset="0"/>
              <a:buChar char="•"/>
            </a:pPr>
            <a:r>
              <a:rPr lang="es-MX" sz="1400" dirty="0">
                <a:solidFill>
                  <a:srgbClr val="0070C0"/>
                </a:solidFill>
                <a:latin typeface="Segoe Print" panose="02000600000000000000" pitchFamily="2" charset="0"/>
              </a:rPr>
              <a:t>Los estudiantes son 2.5 veces más probables de permanecer en el colegio si tienen horas colegiales anteriores a entrar. </a:t>
            </a:r>
          </a:p>
          <a:p>
            <a:pPr marL="342900" indent="-342900">
              <a:buFont typeface="Arial" panose="020B0604020202020204" pitchFamily="34" charset="0"/>
              <a:buChar char="•"/>
            </a:pPr>
            <a:endParaRPr lang="en-US" sz="1400" dirty="0"/>
          </a:p>
          <a:p>
            <a:pPr marL="342900" indent="-342900">
              <a:buFont typeface="Arial" panose="020B0604020202020204" pitchFamily="34" charset="0"/>
              <a:buChar char="•"/>
            </a:pPr>
            <a:r>
              <a:rPr lang="en-US" sz="1400" dirty="0">
                <a:latin typeface="Segoe Print" panose="02000600000000000000" pitchFamily="2" charset="0"/>
              </a:rPr>
              <a:t>They are 8 times more likely to graduate in four years than students with no prior college hours.</a:t>
            </a:r>
          </a:p>
          <a:p>
            <a:pPr marL="342900" indent="-342900">
              <a:buFont typeface="Arial" panose="020B0604020202020204" pitchFamily="34" charset="0"/>
              <a:buChar char="•"/>
            </a:pPr>
            <a:r>
              <a:rPr lang="es-MX" sz="1400" dirty="0">
                <a:solidFill>
                  <a:srgbClr val="0070C0"/>
                </a:solidFill>
                <a:latin typeface="Segoe Print" panose="02000600000000000000" pitchFamily="2" charset="0"/>
              </a:rPr>
              <a:t>Son 8 veces mas probables de graduarse en cuatro años que estudiantes sin horas colegiales anteriores. </a:t>
            </a:r>
            <a:br>
              <a:rPr lang="en-US" sz="2500" dirty="0">
                <a:latin typeface="Segoe Print" panose="02000600000000000000" pitchFamily="2" charset="0"/>
              </a:rPr>
            </a:br>
            <a:endParaRPr lang="en-US" sz="2500" dirty="0">
              <a:latin typeface="Segoe Print" panose="02000600000000000000" pitchFamily="2" charset="0"/>
            </a:endParaRPr>
          </a:p>
        </p:txBody>
      </p:sp>
      <p:pic>
        <p:nvPicPr>
          <p:cNvPr id="5" name="Picture 4" descr="&lt;strong&gt;grad&lt;/strong&gt; &lt;strong&gt;cap&lt;/strong&gt; clip a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1884293"/>
            <a:ext cx="3320064" cy="2573050"/>
          </a:xfrm>
          <a:prstGeom prst="rect">
            <a:avLst/>
          </a:prstGeom>
        </p:spPr>
      </p:pic>
    </p:spTree>
    <p:extLst>
      <p:ext uri="{BB962C8B-B14F-4D97-AF65-F5344CB8AC3E}">
        <p14:creationId xmlns:p14="http://schemas.microsoft.com/office/powerpoint/2010/main" val="165167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64869829"/>
              </p:ext>
            </p:extLst>
          </p:nvPr>
        </p:nvGraphicFramePr>
        <p:xfrm>
          <a:off x="719931" y="-16398"/>
          <a:ext cx="8271669" cy="6798198"/>
        </p:xfrm>
        <a:graphic>
          <a:graphicData uri="http://schemas.openxmlformats.org/drawingml/2006/table">
            <a:tbl>
              <a:tblPr firstRow="1" bandRow="1">
                <a:tableStyleId>{5C22544A-7EE6-4342-B048-85BDC9FD1C3A}</a:tableStyleId>
              </a:tblPr>
              <a:tblGrid>
                <a:gridCol w="2757223">
                  <a:extLst>
                    <a:ext uri="{9D8B030D-6E8A-4147-A177-3AD203B41FA5}">
                      <a16:colId xmlns:a16="http://schemas.microsoft.com/office/drawing/2014/main" val="20000"/>
                    </a:ext>
                  </a:extLst>
                </a:gridCol>
                <a:gridCol w="2757223">
                  <a:extLst>
                    <a:ext uri="{9D8B030D-6E8A-4147-A177-3AD203B41FA5}">
                      <a16:colId xmlns:a16="http://schemas.microsoft.com/office/drawing/2014/main" val="18978038"/>
                    </a:ext>
                  </a:extLst>
                </a:gridCol>
                <a:gridCol w="2757223">
                  <a:extLst>
                    <a:ext uri="{9D8B030D-6E8A-4147-A177-3AD203B41FA5}">
                      <a16:colId xmlns:a16="http://schemas.microsoft.com/office/drawing/2014/main" val="20001"/>
                    </a:ext>
                  </a:extLst>
                </a:gridCol>
              </a:tblGrid>
              <a:tr h="417147">
                <a:tc>
                  <a:txBody>
                    <a:bodyPr/>
                    <a:lstStyle/>
                    <a:p>
                      <a:pPr algn="ctr"/>
                      <a:r>
                        <a:rPr lang="en-US" dirty="0"/>
                        <a:t>Questions / </a:t>
                      </a:r>
                      <a:r>
                        <a:rPr lang="es-MX" noProof="0" dirty="0"/>
                        <a:t>Preguntas</a:t>
                      </a:r>
                    </a:p>
                  </a:txBody>
                  <a:tcPr/>
                </a:tc>
                <a:tc>
                  <a:txBody>
                    <a:bodyPr/>
                    <a:lstStyle/>
                    <a:p>
                      <a:pPr algn="ctr"/>
                      <a:r>
                        <a:rPr lang="es-MX" noProof="0" dirty="0"/>
                        <a:t>DC </a:t>
                      </a:r>
                      <a:r>
                        <a:rPr lang="es-MX" noProof="0" dirty="0" err="1"/>
                        <a:t>Answers</a:t>
                      </a:r>
                      <a:r>
                        <a:rPr lang="es-MX" noProof="0" dirty="0"/>
                        <a:t>/Respuestas</a:t>
                      </a:r>
                    </a:p>
                  </a:txBody>
                  <a:tcPr/>
                </a:tc>
                <a:tc>
                  <a:txBody>
                    <a:bodyPr/>
                    <a:lstStyle/>
                    <a:p>
                      <a:pPr algn="ctr"/>
                      <a:r>
                        <a:rPr lang="en-US" dirty="0"/>
                        <a:t>AP Answers / </a:t>
                      </a:r>
                      <a:r>
                        <a:rPr lang="es-MX" noProof="0" dirty="0"/>
                        <a:t>Respuestas</a:t>
                      </a:r>
                    </a:p>
                  </a:txBody>
                  <a:tcPr/>
                </a:tc>
                <a:extLst>
                  <a:ext uri="{0D108BD9-81ED-4DB2-BD59-A6C34878D82A}">
                    <a16:rowId xmlns:a16="http://schemas.microsoft.com/office/drawing/2014/main" val="10000"/>
                  </a:ext>
                </a:extLst>
              </a:tr>
              <a:tr h="2074676">
                <a:tc>
                  <a:txBody>
                    <a:bodyPr/>
                    <a:lstStyle/>
                    <a:p>
                      <a:r>
                        <a:rPr lang="en-US" sz="1200" dirty="0"/>
                        <a:t>What</a:t>
                      </a:r>
                      <a:r>
                        <a:rPr lang="en-US" sz="1200" baseline="0" dirty="0"/>
                        <a:t> is the degree of academic difficulty?</a:t>
                      </a:r>
                    </a:p>
                    <a:p>
                      <a:endParaRPr lang="en-US" sz="1200" baseline="0" dirty="0"/>
                    </a:p>
                    <a:p>
                      <a:endParaRPr lang="en-US" sz="1200" baseline="0" dirty="0"/>
                    </a:p>
                    <a:p>
                      <a:endParaRPr lang="es-MX" sz="1200" baseline="0" noProof="0" dirty="0">
                        <a:solidFill>
                          <a:srgbClr val="0070C0"/>
                        </a:solidFill>
                      </a:endParaRPr>
                    </a:p>
                    <a:p>
                      <a:r>
                        <a:rPr lang="es-MX" sz="1200" baseline="0" noProof="0" dirty="0">
                          <a:solidFill>
                            <a:srgbClr val="0070C0"/>
                          </a:solidFill>
                        </a:rPr>
                        <a:t>¿Cual es el nivel de dificultad académica?</a:t>
                      </a:r>
                      <a:endParaRPr lang="es-MX" sz="1200" noProof="0" dirty="0">
                        <a:solidFill>
                          <a:srgbClr val="0070C0"/>
                        </a:solidFill>
                      </a:endParaRPr>
                    </a:p>
                  </a:txBody>
                  <a:tcPr/>
                </a:tc>
                <a:tc>
                  <a:txBody>
                    <a:bodyPr/>
                    <a:lstStyle/>
                    <a:p>
                      <a:r>
                        <a:rPr lang="en-US" sz="1200" dirty="0"/>
                        <a:t>Rigor depends on the requirements set by instructor (either STC or High School staff), student, perception, strength in subject and individual course.</a:t>
                      </a:r>
                    </a:p>
                    <a:p>
                      <a:endParaRPr lang="en-US" sz="1200" dirty="0"/>
                    </a:p>
                    <a:p>
                      <a:r>
                        <a:rPr lang="es-ES" sz="1200" b="0" i="0" kern="1200" dirty="0">
                          <a:solidFill>
                            <a:srgbClr val="0070C0"/>
                          </a:solidFill>
                          <a:effectLst/>
                          <a:latin typeface="+mn-lt"/>
                          <a:ea typeface="+mn-ea"/>
                          <a:cs typeface="+mn-cs"/>
                        </a:rPr>
                        <a:t>Rigor depende de los requisitos establecidos por el instructor (personal de STC o Preparatoria), el estudiante, percepción, fuerza en el tema y curso individual.</a:t>
                      </a:r>
                      <a:endParaRPr lang="en-US" sz="1200" dirty="0">
                        <a:solidFill>
                          <a:srgbClr val="0070C0"/>
                        </a:solidFill>
                      </a:endParaRPr>
                    </a:p>
                  </a:txBody>
                  <a:tcPr/>
                </a:tc>
                <a:tc>
                  <a:txBody>
                    <a:bodyPr/>
                    <a:lstStyle/>
                    <a:p>
                      <a:r>
                        <a:rPr lang="en-US" sz="1100" baseline="0" dirty="0"/>
                        <a:t>Rigorous national level program required to cover the learning objectives set by College Board.</a:t>
                      </a:r>
                    </a:p>
                    <a:p>
                      <a:endParaRPr lang="en-US" sz="1100" baseline="0" dirty="0"/>
                    </a:p>
                    <a:p>
                      <a:endParaRPr lang="en-US" sz="1100" baseline="0" dirty="0"/>
                    </a:p>
                    <a:p>
                      <a:r>
                        <a:rPr lang="es-MX" sz="1100" baseline="0" noProof="0" dirty="0">
                          <a:solidFill>
                            <a:srgbClr val="0070C0"/>
                          </a:solidFill>
                        </a:rPr>
                        <a:t>Programa nivel nacional rigoroso es requerido que cubra los objetivos de aprendizaje puesto por el Comité Universitario.</a:t>
                      </a:r>
                      <a:endParaRPr lang="es-MX" sz="1100" noProof="0" dirty="0">
                        <a:solidFill>
                          <a:srgbClr val="0070C0"/>
                        </a:solidFill>
                      </a:endParaRPr>
                    </a:p>
                  </a:txBody>
                  <a:tcPr/>
                </a:tc>
                <a:extLst>
                  <a:ext uri="{0D108BD9-81ED-4DB2-BD59-A6C34878D82A}">
                    <a16:rowId xmlns:a16="http://schemas.microsoft.com/office/drawing/2014/main" val="10001"/>
                  </a:ext>
                </a:extLst>
              </a:tr>
              <a:tr h="1871128">
                <a:tc>
                  <a:txBody>
                    <a:bodyPr/>
                    <a:lstStyle/>
                    <a:p>
                      <a:r>
                        <a:rPr lang="en-US" sz="1200" dirty="0"/>
                        <a:t>How is college credit earned?</a:t>
                      </a:r>
                    </a:p>
                    <a:p>
                      <a:endParaRPr lang="en-US" sz="1400" baseline="0" noProof="0" dirty="0">
                        <a:solidFill>
                          <a:schemeClr val="dk1"/>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r>
                        <a:rPr lang="es-MX" sz="1200" baseline="0" noProof="0" dirty="0">
                          <a:solidFill>
                            <a:srgbClr val="0070C0"/>
                          </a:solidFill>
                        </a:rPr>
                        <a:t>¿</a:t>
                      </a:r>
                      <a:r>
                        <a:rPr lang="es-MX" sz="1200" dirty="0">
                          <a:solidFill>
                            <a:srgbClr val="0070C0"/>
                          </a:solidFill>
                        </a:rPr>
                        <a:t>Como se obtiene crédito</a:t>
                      </a:r>
                      <a:r>
                        <a:rPr lang="es-MX" sz="1200" baseline="0" dirty="0">
                          <a:solidFill>
                            <a:srgbClr val="0070C0"/>
                          </a:solidFill>
                        </a:rPr>
                        <a:t> de colegio?</a:t>
                      </a:r>
                      <a:endParaRPr lang="es-MX" sz="1200" dirty="0">
                        <a:solidFill>
                          <a:srgbClr val="0070C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Successful completion of a course results</a:t>
                      </a:r>
                      <a:r>
                        <a:rPr lang="en-US" sz="1200" baseline="0" dirty="0"/>
                        <a:t> in an immediate credit received and posted on a college transcript.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MX" sz="1200" noProof="0" dirty="0">
                          <a:solidFill>
                            <a:srgbClr val="0070C0"/>
                          </a:solidFill>
                        </a:rPr>
                        <a:t>Terminación</a:t>
                      </a:r>
                      <a:r>
                        <a:rPr lang="es-MX" sz="1200" dirty="0">
                          <a:solidFill>
                            <a:srgbClr val="0070C0"/>
                          </a:solidFill>
                        </a:rPr>
                        <a:t> exitosa</a:t>
                      </a:r>
                      <a:r>
                        <a:rPr lang="es-MX" sz="1200" baseline="0" dirty="0">
                          <a:solidFill>
                            <a:srgbClr val="0070C0"/>
                          </a:solidFill>
                        </a:rPr>
                        <a:t> de un curso resulta en un crédito recibido inmediato y publicado en el Kardex del colegio. </a:t>
                      </a:r>
                      <a:endParaRPr lang="es-MX" sz="1200" dirty="0">
                        <a:solidFill>
                          <a:srgbClr val="0070C0"/>
                        </a:solidFill>
                      </a:endParaRPr>
                    </a:p>
                  </a:txBody>
                  <a:tcPr/>
                </a:tc>
                <a:tc>
                  <a:txBody>
                    <a:bodyPr/>
                    <a:lstStyle/>
                    <a:p>
                      <a:r>
                        <a:rPr lang="en-US" sz="1100" dirty="0"/>
                        <a:t>College</a:t>
                      </a:r>
                      <a:r>
                        <a:rPr lang="en-US" sz="1100" baseline="0" dirty="0"/>
                        <a:t> credit awarded is based on taking the National Advanced Placement exam for a course and meeting the score requirement based on  the individual institution</a:t>
                      </a:r>
                    </a:p>
                    <a:p>
                      <a:endParaRPr lang="en-US" sz="1100" baseline="0" dirty="0"/>
                    </a:p>
                    <a:p>
                      <a:r>
                        <a:rPr lang="es-ES" sz="1100" baseline="0" dirty="0">
                          <a:solidFill>
                            <a:srgbClr val="0070C0"/>
                          </a:solidFill>
                        </a:rPr>
                        <a:t>Los créditos universitarios concedidos se basan en la realización del examen nacional de colocación avanzada de un curso y en el cumplimiento de los requisitos de puntuación según la institución individual</a:t>
                      </a:r>
                      <a:endParaRPr lang="en-US" sz="1100" dirty="0">
                        <a:solidFill>
                          <a:srgbClr val="0070C0"/>
                        </a:solidFill>
                      </a:endParaRPr>
                    </a:p>
                  </a:txBody>
                  <a:tcPr/>
                </a:tc>
                <a:extLst>
                  <a:ext uri="{0D108BD9-81ED-4DB2-BD59-A6C34878D82A}">
                    <a16:rowId xmlns:a16="http://schemas.microsoft.com/office/drawing/2014/main" val="10002"/>
                  </a:ext>
                </a:extLst>
              </a:tr>
              <a:tr h="24352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How is the college credit</a:t>
                      </a:r>
                      <a:r>
                        <a:rPr lang="en-US" sz="1200" baseline="0" dirty="0"/>
                        <a:t> t</a:t>
                      </a:r>
                      <a:r>
                        <a:rPr lang="en-US" sz="1200" dirty="0"/>
                        <a:t>ransferred?</a:t>
                      </a:r>
                      <a:r>
                        <a:rPr lang="en-US" sz="1200" baseline="0" dirty="0"/>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aseline="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aseline="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aseline="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aseline="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MX" sz="1200" baseline="0" noProof="0" dirty="0">
                          <a:solidFill>
                            <a:srgbClr val="0070C0"/>
                          </a:solidFill>
                        </a:rPr>
                        <a:t>¿</a:t>
                      </a:r>
                      <a:r>
                        <a:rPr lang="es-MX" sz="1200" dirty="0">
                          <a:solidFill>
                            <a:srgbClr val="0070C0"/>
                          </a:solidFill>
                        </a:rPr>
                        <a:t>Como</a:t>
                      </a:r>
                      <a:r>
                        <a:rPr lang="es-MX" sz="1200" baseline="0" dirty="0">
                          <a:solidFill>
                            <a:srgbClr val="0070C0"/>
                          </a:solidFill>
                        </a:rPr>
                        <a:t> se transfiere crédito de colegio?</a:t>
                      </a:r>
                      <a:endParaRPr lang="es-MX" sz="1200" dirty="0">
                        <a:solidFill>
                          <a:srgbClr val="0070C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Transfer</a:t>
                      </a:r>
                      <a:r>
                        <a:rPr lang="en-US" sz="1200" baseline="0" dirty="0"/>
                        <a:t> of college credit  will v</a:t>
                      </a:r>
                      <a:r>
                        <a:rPr lang="en-US" sz="1200" dirty="0"/>
                        <a:t>ary depending</a:t>
                      </a:r>
                      <a:r>
                        <a:rPr lang="en-US" sz="1200" baseline="0" dirty="0"/>
                        <a:t> on the degree plan declared and the policies set by each individual institution, whether it is in-state, out-of-state, private or public.</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r>
                        <a:rPr lang="es-ES" sz="1200" b="0" i="0" kern="1200" dirty="0">
                          <a:solidFill>
                            <a:srgbClr val="0070C0"/>
                          </a:solidFill>
                          <a:effectLst/>
                          <a:latin typeface="+mn-lt"/>
                          <a:ea typeface="+mn-ea"/>
                          <a:cs typeface="+mn-cs"/>
                        </a:rPr>
                        <a:t>Transferencia de créditos varía dependiendo del plan de grado declarado y las políticas establecidas por cada institución individual, ya sea en el estado, fuera del estado, privados o públicos.</a:t>
                      </a:r>
                    </a:p>
                  </a:txBody>
                  <a:tcPr/>
                </a:tc>
                <a:tc>
                  <a:txBody>
                    <a:bodyPr/>
                    <a:lstStyle/>
                    <a:p>
                      <a:r>
                        <a:rPr lang="en-US" sz="1100" dirty="0"/>
                        <a:t>Awarding of college credit will vary</a:t>
                      </a:r>
                      <a:r>
                        <a:rPr lang="en-US" sz="1100" baseline="0" dirty="0"/>
                        <a:t> depending on the policies and AP score requirements set by  each individual institution.</a:t>
                      </a:r>
                    </a:p>
                    <a:p>
                      <a:endParaRPr lang="en-US" sz="1100" baseline="0" dirty="0"/>
                    </a:p>
                    <a:p>
                      <a:endParaRPr lang="en-US" sz="1100" baseline="0" dirty="0"/>
                    </a:p>
                    <a:p>
                      <a:r>
                        <a:rPr lang="es-ES" sz="1100" dirty="0">
                          <a:solidFill>
                            <a:srgbClr val="0070C0"/>
                          </a:solidFill>
                        </a:rPr>
                        <a:t>La concesión de créditos universitarios variará en función de las políticas y los requisitos de puntuación AP establecidos por cada institución individual </a:t>
                      </a:r>
                      <a:endParaRPr lang="en-US" sz="1100" dirty="0">
                        <a:solidFill>
                          <a:srgbClr val="0070C0"/>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8104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16CDE4D-AF92-4617-96FD-C4A50839848E}"/>
              </a:ext>
            </a:extLst>
          </p:cNvPr>
          <p:cNvGraphicFramePr>
            <a:graphicFrameLocks noGrp="1"/>
          </p:cNvGraphicFramePr>
          <p:nvPr>
            <p:extLst>
              <p:ext uri="{D42A27DB-BD31-4B8C-83A1-F6EECF244321}">
                <p14:modId xmlns:p14="http://schemas.microsoft.com/office/powerpoint/2010/main" val="2407825429"/>
              </p:ext>
            </p:extLst>
          </p:nvPr>
        </p:nvGraphicFramePr>
        <p:xfrm>
          <a:off x="609600" y="76200"/>
          <a:ext cx="8077200" cy="6629400"/>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1332243946"/>
                    </a:ext>
                  </a:extLst>
                </a:gridCol>
                <a:gridCol w="2692400">
                  <a:extLst>
                    <a:ext uri="{9D8B030D-6E8A-4147-A177-3AD203B41FA5}">
                      <a16:colId xmlns:a16="http://schemas.microsoft.com/office/drawing/2014/main" val="886189940"/>
                    </a:ext>
                  </a:extLst>
                </a:gridCol>
                <a:gridCol w="2692400">
                  <a:extLst>
                    <a:ext uri="{9D8B030D-6E8A-4147-A177-3AD203B41FA5}">
                      <a16:colId xmlns:a16="http://schemas.microsoft.com/office/drawing/2014/main" val="4253313204"/>
                    </a:ext>
                  </a:extLst>
                </a:gridCol>
              </a:tblGrid>
              <a:tr h="51995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Questions / </a:t>
                      </a:r>
                      <a:r>
                        <a:rPr lang="es-MX" noProof="0" dirty="0"/>
                        <a:t>Preguntas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DC Answers / </a:t>
                      </a:r>
                      <a:r>
                        <a:rPr lang="es-MX" noProof="0" dirty="0"/>
                        <a:t>Respuestas</a:t>
                      </a:r>
                    </a:p>
                  </a:txBody>
                  <a:tcPr/>
                </a:tc>
                <a:tc>
                  <a:txBody>
                    <a:bodyPr/>
                    <a:lstStyle/>
                    <a:p>
                      <a:pPr algn="ctr"/>
                      <a:r>
                        <a:rPr lang="en-US" dirty="0"/>
                        <a:t>AP Answers/</a:t>
                      </a:r>
                      <a:r>
                        <a:rPr lang="en-US" dirty="0" err="1"/>
                        <a:t>Respuestas</a:t>
                      </a:r>
                      <a:endParaRPr lang="en-US" dirty="0"/>
                    </a:p>
                  </a:txBody>
                  <a:tcPr/>
                </a:tc>
                <a:extLst>
                  <a:ext uri="{0D108BD9-81ED-4DB2-BD59-A6C34878D82A}">
                    <a16:rowId xmlns:a16="http://schemas.microsoft.com/office/drawing/2014/main" val="2369549773"/>
                  </a:ext>
                </a:extLst>
              </a:tr>
              <a:tr h="61094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How does this affect my high</a:t>
                      </a:r>
                      <a:r>
                        <a:rPr lang="en-US" sz="1200" baseline="0" dirty="0"/>
                        <a:t> school GPA?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aseline="0" dirty="0"/>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r>
                        <a:rPr lang="es-MX" sz="1200" baseline="0" noProof="0" dirty="0">
                          <a:solidFill>
                            <a:srgbClr val="0070C0"/>
                          </a:solidFill>
                        </a:rPr>
                        <a:t>¿</a:t>
                      </a:r>
                      <a:r>
                        <a:rPr lang="es-MX" sz="1200" dirty="0">
                          <a:solidFill>
                            <a:srgbClr val="0070C0"/>
                          </a:solidFill>
                        </a:rPr>
                        <a:t>Como afecta mi promedio de calificaciones de la preparatoria?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Only ON-CAMPUS</a:t>
                      </a:r>
                      <a:r>
                        <a:rPr lang="en-US" sz="1200" baseline="0" dirty="0"/>
                        <a:t> Dual CORE (English, Math, Science, &amp; Social Studies) courses  will be calculated in high school GPA. Core college courses taken on the STC campus or online will NOT be calculated in your high school GPA.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MX" sz="1200" b="0" i="0" kern="1200" noProof="0" dirty="0">
                          <a:solidFill>
                            <a:srgbClr val="0070C0"/>
                          </a:solidFill>
                          <a:effectLst/>
                          <a:latin typeface="+mn-lt"/>
                          <a:ea typeface="+mn-ea"/>
                          <a:cs typeface="+mn-cs"/>
                        </a:rPr>
                        <a:t>Solamente</a:t>
                      </a:r>
                      <a:r>
                        <a:rPr lang="es-MX" sz="1200" b="0" i="0" kern="1200" baseline="0" noProof="0" dirty="0">
                          <a:solidFill>
                            <a:srgbClr val="0070C0"/>
                          </a:solidFill>
                          <a:effectLst/>
                          <a:latin typeface="+mn-lt"/>
                          <a:ea typeface="+mn-ea"/>
                          <a:cs typeface="+mn-cs"/>
                        </a:rPr>
                        <a:t> c</a:t>
                      </a:r>
                      <a:r>
                        <a:rPr lang="es-MX" sz="1200" b="0" i="0" kern="1200" noProof="0" dirty="0">
                          <a:solidFill>
                            <a:srgbClr val="0070C0"/>
                          </a:solidFill>
                          <a:effectLst/>
                          <a:latin typeface="+mn-lt"/>
                          <a:ea typeface="+mn-ea"/>
                          <a:cs typeface="+mn-cs"/>
                        </a:rPr>
                        <a:t>ursos de base tomados en la preparatoria de doble crédito se calcularán en el promedio de calificaciones de la preparatoria. Cursos de base tomadas en STC o por</a:t>
                      </a:r>
                      <a:r>
                        <a:rPr lang="es-MX" sz="1200" b="0" i="0" kern="1200" baseline="0" noProof="0" dirty="0">
                          <a:solidFill>
                            <a:srgbClr val="0070C0"/>
                          </a:solidFill>
                          <a:effectLst/>
                          <a:latin typeface="+mn-lt"/>
                          <a:ea typeface="+mn-ea"/>
                          <a:cs typeface="+mn-cs"/>
                        </a:rPr>
                        <a:t> internet </a:t>
                      </a:r>
                      <a:r>
                        <a:rPr lang="es-MX" sz="1200" b="0" i="0" kern="1200" noProof="0" dirty="0">
                          <a:solidFill>
                            <a:srgbClr val="0070C0"/>
                          </a:solidFill>
                          <a:effectLst/>
                          <a:latin typeface="+mn-lt"/>
                          <a:ea typeface="+mn-ea"/>
                          <a:cs typeface="+mn-cs"/>
                        </a:rPr>
                        <a:t>no se calcularán en el promedio de calificaciones de la preparatoria.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baseline="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baseline="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baseline="0" noProof="0" dirty="0">
                        <a:solidFill>
                          <a:srgbClr val="0070C0"/>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Varies depending if the AP</a:t>
                      </a:r>
                      <a:r>
                        <a:rPr lang="en-US" sz="1200" baseline="0" dirty="0"/>
                        <a:t> course taken is a graduation requirement.   i.e., English III, US History,  Government and Economics etc. Additional AP core courses taken above and beyond the Foundation Graduation  program are optional with proper submission of GPA Exemption form by set deadline (the Friday after first semester grades are posted).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baseline="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1200" b="0" i="0" kern="1200" baseline="0" noProof="0" dirty="0">
                          <a:solidFill>
                            <a:srgbClr val="0070C0"/>
                          </a:solidFill>
                          <a:effectLst/>
                          <a:latin typeface="+mn-lt"/>
                          <a:ea typeface="+mn-ea"/>
                          <a:cs typeface="+mn-cs"/>
                        </a:rPr>
                        <a:t>Varía dependiendo de si el curso AP tomado es un requisito de graduación, por ejemplo, Inglés III, Historia de los Estados Unidos, Gobierno y Economía, etc. Cursos adicionales de AP tomados por encima y más allá del programa de graduación de la Fundación son opcionales con la presentación adecuada de la forma de exención de GPA por el plazo establecido (el viernes después de las notas del primer semestre se publican).</a:t>
                      </a:r>
                      <a:endParaRPr lang="es-MX" sz="1200" b="0" i="0" kern="1200" baseline="0" noProof="0" dirty="0">
                        <a:solidFill>
                          <a:srgbClr val="0070C0"/>
                        </a:solidFill>
                        <a:effectLst/>
                        <a:latin typeface="+mn-lt"/>
                        <a:ea typeface="+mn-ea"/>
                        <a:cs typeface="+mn-cs"/>
                      </a:endParaRPr>
                    </a:p>
                  </a:txBody>
                  <a:tcPr/>
                </a:tc>
                <a:extLst>
                  <a:ext uri="{0D108BD9-81ED-4DB2-BD59-A6C34878D82A}">
                    <a16:rowId xmlns:a16="http://schemas.microsoft.com/office/drawing/2014/main" val="3919644200"/>
                  </a:ext>
                </a:extLst>
              </a:tr>
            </a:tbl>
          </a:graphicData>
        </a:graphic>
      </p:graphicFrame>
    </p:spTree>
    <p:extLst>
      <p:ext uri="{BB962C8B-B14F-4D97-AF65-F5344CB8AC3E}">
        <p14:creationId xmlns:p14="http://schemas.microsoft.com/office/powerpoint/2010/main" val="5876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0932589"/>
              </p:ext>
            </p:extLst>
          </p:nvPr>
        </p:nvGraphicFramePr>
        <p:xfrm>
          <a:off x="493315" y="304800"/>
          <a:ext cx="8157369" cy="6004560"/>
        </p:xfrm>
        <a:graphic>
          <a:graphicData uri="http://schemas.openxmlformats.org/drawingml/2006/table">
            <a:tbl>
              <a:tblPr firstRow="1" bandRow="1">
                <a:tableStyleId>{5C22544A-7EE6-4342-B048-85BDC9FD1C3A}</a:tableStyleId>
              </a:tblPr>
              <a:tblGrid>
                <a:gridCol w="2719123">
                  <a:extLst>
                    <a:ext uri="{9D8B030D-6E8A-4147-A177-3AD203B41FA5}">
                      <a16:colId xmlns:a16="http://schemas.microsoft.com/office/drawing/2014/main" val="20000"/>
                    </a:ext>
                  </a:extLst>
                </a:gridCol>
                <a:gridCol w="2719123">
                  <a:extLst>
                    <a:ext uri="{9D8B030D-6E8A-4147-A177-3AD203B41FA5}">
                      <a16:colId xmlns:a16="http://schemas.microsoft.com/office/drawing/2014/main" val="20001"/>
                    </a:ext>
                  </a:extLst>
                </a:gridCol>
                <a:gridCol w="2719123">
                  <a:extLst>
                    <a:ext uri="{9D8B030D-6E8A-4147-A177-3AD203B41FA5}">
                      <a16:colId xmlns:a16="http://schemas.microsoft.com/office/drawing/2014/main" val="1299023988"/>
                    </a:ext>
                  </a:extLst>
                </a:gridCol>
              </a:tblGrid>
              <a:tr h="78268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Questions / </a:t>
                      </a:r>
                      <a:r>
                        <a:rPr lang="es-MX" noProof="0" dirty="0"/>
                        <a:t>Preguntas</a:t>
                      </a:r>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DC Answers / </a:t>
                      </a:r>
                      <a:r>
                        <a:rPr lang="es-MX" noProof="0" dirty="0"/>
                        <a:t>Respuestas</a:t>
                      </a:r>
                    </a:p>
                    <a:p>
                      <a:pPr algn="ctr"/>
                      <a:endParaRPr lang="en-US" dirty="0"/>
                    </a:p>
                  </a:txBody>
                  <a:tcPr/>
                </a:tc>
                <a:tc>
                  <a:txBody>
                    <a:bodyPr/>
                    <a:lstStyle/>
                    <a:p>
                      <a:pPr algn="ctr"/>
                      <a:r>
                        <a:rPr lang="en-US" dirty="0"/>
                        <a:t>AP Answers/</a:t>
                      </a:r>
                      <a:r>
                        <a:rPr lang="en-US" dirty="0" err="1"/>
                        <a:t>Respuestas</a:t>
                      </a:r>
                      <a:endParaRPr lang="en-US" dirty="0"/>
                    </a:p>
                  </a:txBody>
                  <a:tcPr/>
                </a:tc>
                <a:extLst>
                  <a:ext uri="{0D108BD9-81ED-4DB2-BD59-A6C34878D82A}">
                    <a16:rowId xmlns:a16="http://schemas.microsoft.com/office/drawing/2014/main" val="10000"/>
                  </a:ext>
                </a:extLst>
              </a:tr>
              <a:tr h="25701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How does this affect my college</a:t>
                      </a:r>
                      <a:r>
                        <a:rPr lang="en-US" sz="1200" baseline="0" dirty="0"/>
                        <a:t> GPA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aseline="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aseline="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aseline="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aseline="0" noProof="0" dirty="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MX" sz="1200" baseline="0" noProof="0" dirty="0">
                          <a:solidFill>
                            <a:srgbClr val="0070C0"/>
                          </a:solidFill>
                        </a:rPr>
                        <a:t>¿</a:t>
                      </a:r>
                      <a:r>
                        <a:rPr lang="es-MX" sz="1200" baseline="0" dirty="0">
                          <a:solidFill>
                            <a:srgbClr val="0070C0"/>
                          </a:solidFill>
                        </a:rPr>
                        <a:t>Como afecta mi promedio de calificaciones del colegio?</a:t>
                      </a:r>
                      <a:endParaRPr lang="es-MX" sz="1200" dirty="0">
                        <a:solidFill>
                          <a:srgbClr val="0070C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Grades are</a:t>
                      </a:r>
                      <a:r>
                        <a:rPr lang="en-US" sz="1200" baseline="0" dirty="0"/>
                        <a:t> posted on college transcript and travel from one institution to another.  How the grade transfers </a:t>
                      </a:r>
                      <a:r>
                        <a:rPr lang="en-US" sz="1200" dirty="0"/>
                        <a:t>depends</a:t>
                      </a:r>
                      <a:r>
                        <a:rPr lang="en-US" sz="1200" baseline="0" dirty="0"/>
                        <a:t> on the policy of  accepting institution </a:t>
                      </a:r>
                      <a:endParaRPr lang="en-US" sz="1200" dirty="0"/>
                    </a:p>
                    <a:p>
                      <a:endParaRPr lang="en-US" sz="1200" dirty="0"/>
                    </a:p>
                    <a:p>
                      <a:r>
                        <a:rPr lang="es-MX" sz="1200" noProof="0" dirty="0">
                          <a:solidFill>
                            <a:srgbClr val="0070C0"/>
                          </a:solidFill>
                        </a:rPr>
                        <a:t>Calificaciones son</a:t>
                      </a:r>
                      <a:r>
                        <a:rPr lang="es-MX" sz="1200" baseline="0" noProof="0" dirty="0">
                          <a:solidFill>
                            <a:srgbClr val="0070C0"/>
                          </a:solidFill>
                        </a:rPr>
                        <a:t> publicadas en el </a:t>
                      </a:r>
                      <a:r>
                        <a:rPr lang="es-MX" sz="1200" baseline="0" noProof="0" dirty="0" err="1">
                          <a:solidFill>
                            <a:srgbClr val="0070C0"/>
                          </a:solidFill>
                        </a:rPr>
                        <a:t>Kardex</a:t>
                      </a:r>
                      <a:r>
                        <a:rPr lang="es-MX" sz="1200" baseline="0" noProof="0" dirty="0">
                          <a:solidFill>
                            <a:srgbClr val="0070C0"/>
                          </a:solidFill>
                        </a:rPr>
                        <a:t> del colegio y viajan de un instituto a otro. Como se transfiere el crédito depende en la policía de la institución que esta aceptando el crédito.</a:t>
                      </a:r>
                      <a:endParaRPr lang="es-MX" sz="1200" noProof="0" dirty="0">
                        <a:solidFill>
                          <a:srgbClr val="0070C0"/>
                        </a:solidFill>
                      </a:endParaRPr>
                    </a:p>
                  </a:txBody>
                  <a:tcPr/>
                </a:tc>
                <a:tc>
                  <a:txBody>
                    <a:bodyPr/>
                    <a:lstStyle/>
                    <a:p>
                      <a:r>
                        <a:rPr lang="es-MX" sz="1200" noProof="0" dirty="0">
                          <a:solidFill>
                            <a:schemeClr val="tx1"/>
                          </a:solidFill>
                        </a:rPr>
                        <a:t>N/A</a:t>
                      </a:r>
                    </a:p>
                    <a:p>
                      <a:endParaRPr lang="es-MX" sz="1200" noProof="0" dirty="0">
                        <a:solidFill>
                          <a:srgbClr val="0070C0"/>
                        </a:solidFill>
                      </a:endParaRPr>
                    </a:p>
                    <a:p>
                      <a:endParaRPr lang="es-MX" sz="1200" noProof="0" dirty="0">
                        <a:solidFill>
                          <a:srgbClr val="0070C0"/>
                        </a:solidFill>
                      </a:endParaRPr>
                    </a:p>
                    <a:p>
                      <a:endParaRPr lang="es-MX" sz="1200" noProof="0" dirty="0">
                        <a:solidFill>
                          <a:srgbClr val="0070C0"/>
                        </a:solidFill>
                      </a:endParaRPr>
                    </a:p>
                    <a:p>
                      <a:endParaRPr lang="es-MX" sz="1200" noProof="0" dirty="0">
                        <a:solidFill>
                          <a:srgbClr val="0070C0"/>
                        </a:solidFill>
                      </a:endParaRPr>
                    </a:p>
                    <a:p>
                      <a:endParaRPr lang="es-MX" sz="1200" noProof="0" dirty="0">
                        <a:solidFill>
                          <a:srgbClr val="0070C0"/>
                        </a:solidFill>
                      </a:endParaRPr>
                    </a:p>
                    <a:p>
                      <a:r>
                        <a:rPr lang="es-MX" sz="1200" noProof="0" dirty="0">
                          <a:solidFill>
                            <a:srgbClr val="0070C0"/>
                          </a:solidFill>
                        </a:rPr>
                        <a:t>N/A</a:t>
                      </a:r>
                    </a:p>
                  </a:txBody>
                  <a:tcPr/>
                </a:tc>
                <a:extLst>
                  <a:ext uri="{0D108BD9-81ED-4DB2-BD59-A6C34878D82A}">
                    <a16:rowId xmlns:a16="http://schemas.microsoft.com/office/drawing/2014/main" val="2674784218"/>
                  </a:ext>
                </a:extLst>
              </a:tr>
              <a:tr h="2570119">
                <a:tc>
                  <a:txBody>
                    <a:bodyPr/>
                    <a:lstStyle/>
                    <a:p>
                      <a:r>
                        <a:rPr lang="en-US" sz="1200" noProof="0" dirty="0">
                          <a:solidFill>
                            <a:schemeClr val="tx1"/>
                          </a:solidFill>
                        </a:rPr>
                        <a:t>What if I am a Student that receives accommodations/special services for high school classes?</a:t>
                      </a:r>
                    </a:p>
                    <a:p>
                      <a:endParaRPr lang="es-MX" sz="1200" dirty="0">
                        <a:solidFill>
                          <a:srgbClr val="0070C0"/>
                        </a:solidFill>
                      </a:endParaRPr>
                    </a:p>
                    <a:p>
                      <a:endParaRPr lang="es-ES" sz="1200" dirty="0">
                        <a:solidFill>
                          <a:srgbClr val="0070C0"/>
                        </a:solidFill>
                      </a:endParaRPr>
                    </a:p>
                    <a:p>
                      <a:endParaRPr lang="es-ES" sz="1200" dirty="0">
                        <a:solidFill>
                          <a:srgbClr val="0070C0"/>
                        </a:solidFill>
                      </a:endParaRPr>
                    </a:p>
                    <a:p>
                      <a:endParaRPr lang="es-ES" sz="1200" dirty="0">
                        <a:solidFill>
                          <a:srgbClr val="0070C0"/>
                        </a:solidFill>
                      </a:endParaRPr>
                    </a:p>
                    <a:p>
                      <a:endParaRPr lang="es-ES" sz="1200" dirty="0">
                        <a:solidFill>
                          <a:srgbClr val="0070C0"/>
                        </a:solidFill>
                      </a:endParaRPr>
                    </a:p>
                    <a:p>
                      <a:r>
                        <a:rPr lang="es-ES" sz="1200" dirty="0">
                          <a:solidFill>
                            <a:srgbClr val="0070C0"/>
                          </a:solidFill>
                        </a:rPr>
                        <a:t>¿Qué pasa si soy un estudiante que recibe adaptaciones/servicios especiales para las clases de la escuela secundaria?</a:t>
                      </a:r>
                      <a:endParaRPr lang="es-MX" sz="1200" dirty="0">
                        <a:solidFill>
                          <a:srgbClr val="0070C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baseline="0" noProof="0" dirty="0">
                          <a:solidFill>
                            <a:schemeClr val="tx1"/>
                          </a:solidFill>
                          <a:effectLst/>
                          <a:latin typeface="+mn-lt"/>
                          <a:ea typeface="+mn-ea"/>
                          <a:cs typeface="+mn-cs"/>
                        </a:rPr>
                        <a:t>STUDENT (NOT parent) will need to contact the Student Accessibility Services Center. Services are NOT automatically given even if the professor is a PHS teacher.  </a:t>
                      </a:r>
                      <a:r>
                        <a:rPr lang="es-MX" sz="1200" b="0" i="0" kern="1200" baseline="0" noProof="0" dirty="0">
                          <a:solidFill>
                            <a:srgbClr val="0070C0"/>
                          </a:solidFill>
                          <a:effectLst/>
                          <a:latin typeface="+mn-lt"/>
                          <a:ea typeface="+mn-ea"/>
                          <a:cs typeface="+mn-cs"/>
                          <a:hlinkClick r:id="rId2"/>
                        </a:rPr>
                        <a:t>https://studentservices.southtexascollege.edu/disability/</a:t>
                      </a:r>
                      <a:r>
                        <a:rPr lang="es-MX" sz="1200" b="0" i="0" kern="1200" baseline="0" noProof="0" dirty="0">
                          <a:solidFill>
                            <a:srgbClr val="0070C0"/>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baseline="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1200" b="0" i="0" kern="1200" baseline="0" noProof="0" dirty="0">
                          <a:solidFill>
                            <a:srgbClr val="0070C0"/>
                          </a:solidFill>
                          <a:effectLst/>
                          <a:latin typeface="+mn-lt"/>
                          <a:ea typeface="+mn-ea"/>
                          <a:cs typeface="+mn-cs"/>
                        </a:rPr>
                        <a:t>El ESTUDIANTE (NO los padres) tendrá que ponerse en contacto con el Centro de Servicios de Accesibilidad para Estudiantes. Los servicios NO se dan automáticamente aunque el profesor sea de PHS.</a:t>
                      </a:r>
                      <a:endParaRPr lang="es-MX" sz="1200" b="0" i="0" kern="1200" baseline="0" noProof="0" dirty="0">
                        <a:solidFill>
                          <a:srgbClr val="0070C0"/>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baseline="0" noProof="0" dirty="0">
                          <a:solidFill>
                            <a:schemeClr val="tx1"/>
                          </a:solidFill>
                          <a:effectLst/>
                          <a:latin typeface="+mn-lt"/>
                          <a:ea typeface="+mn-ea"/>
                          <a:cs typeface="+mn-cs"/>
                        </a:rPr>
                        <a:t>No action required, accommodations are given to teachers by our 504 Coordinator.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baseline="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MX" sz="1200" b="0" i="0" kern="1200" baseline="0" noProof="0" dirty="0">
                        <a:solidFill>
                          <a:srgbClr val="0070C0"/>
                        </a:solidFill>
                        <a:effectLst/>
                        <a:latin typeface="+mn-lt"/>
                        <a:ea typeface="+mn-ea"/>
                        <a:cs typeface="+mn-cs"/>
                        <a:hlinkClick r:id="rId2"/>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MX" sz="1200" b="0" i="0" kern="1200" baseline="0" noProof="0" dirty="0">
                          <a:solidFill>
                            <a:srgbClr val="0070C0"/>
                          </a:solidFill>
                          <a:effectLst/>
                          <a:latin typeface="+mn-lt"/>
                          <a:ea typeface="+mn-ea"/>
                          <a:cs typeface="+mn-cs"/>
                          <a:hlinkClick r:id="rId2"/>
                        </a:rPr>
                        <a:t>https://studentservices.southtexascollege.edu/disability/</a:t>
                      </a:r>
                      <a:r>
                        <a:rPr lang="es-MX" sz="1200" b="0" i="0" kern="1200" baseline="0" noProof="0" dirty="0">
                          <a:solidFill>
                            <a:srgbClr val="0070C0"/>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ES" sz="1200" b="0" i="0" kern="1200" baseline="0" noProof="0" dirty="0">
                        <a:solidFill>
                          <a:srgbClr val="0070C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1200" b="0" i="0" kern="1200" baseline="0" noProof="0" dirty="0">
                          <a:solidFill>
                            <a:srgbClr val="0070C0"/>
                          </a:solidFill>
                          <a:effectLst/>
                          <a:latin typeface="+mn-lt"/>
                          <a:ea typeface="+mn-ea"/>
                          <a:cs typeface="+mn-cs"/>
                        </a:rPr>
                        <a:t>No se requiere ninguna acción, las adaptaciones son dadas a los profesores por nuestra Coordinadora 504 o la Diagnostica Educativa. </a:t>
                      </a:r>
                      <a:endParaRPr lang="es-MX" sz="1200" b="0" i="0" kern="1200" baseline="0" noProof="0" dirty="0">
                        <a:solidFill>
                          <a:srgbClr val="0070C0"/>
                        </a:solidFill>
                        <a:effectLst/>
                        <a:latin typeface="+mn-lt"/>
                        <a:ea typeface="+mn-ea"/>
                        <a:cs typeface="+mn-cs"/>
                      </a:endParaRPr>
                    </a:p>
                  </a:txBody>
                  <a:tcPr/>
                </a:tc>
                <a:extLst>
                  <a:ext uri="{0D108BD9-81ED-4DB2-BD59-A6C34878D82A}">
                    <a16:rowId xmlns:a16="http://schemas.microsoft.com/office/drawing/2014/main" val="2228888765"/>
                  </a:ext>
                </a:extLst>
              </a:tr>
            </a:tbl>
          </a:graphicData>
        </a:graphic>
      </p:graphicFrame>
    </p:spTree>
    <p:extLst>
      <p:ext uri="{BB962C8B-B14F-4D97-AF65-F5344CB8AC3E}">
        <p14:creationId xmlns:p14="http://schemas.microsoft.com/office/powerpoint/2010/main" val="2363377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68DA232-2913-4C69-87CA-2DF3818F8702}"/>
              </a:ext>
            </a:extLst>
          </p:cNvPr>
          <p:cNvGraphicFramePr>
            <a:graphicFrameLocks noGrp="1"/>
          </p:cNvGraphicFramePr>
          <p:nvPr>
            <p:ph idx="1"/>
            <p:extLst>
              <p:ext uri="{D42A27DB-BD31-4B8C-83A1-F6EECF244321}">
                <p14:modId xmlns:p14="http://schemas.microsoft.com/office/powerpoint/2010/main" val="701191724"/>
              </p:ext>
            </p:extLst>
          </p:nvPr>
        </p:nvGraphicFramePr>
        <p:xfrm>
          <a:off x="685800" y="609600"/>
          <a:ext cx="8157369" cy="3290757"/>
        </p:xfrm>
        <a:graphic>
          <a:graphicData uri="http://schemas.openxmlformats.org/drawingml/2006/table">
            <a:tbl>
              <a:tblPr firstRow="1" bandRow="1">
                <a:tableStyleId>{5C22544A-7EE6-4342-B048-85BDC9FD1C3A}</a:tableStyleId>
              </a:tblPr>
              <a:tblGrid>
                <a:gridCol w="2719123">
                  <a:extLst>
                    <a:ext uri="{9D8B030D-6E8A-4147-A177-3AD203B41FA5}">
                      <a16:colId xmlns:a16="http://schemas.microsoft.com/office/drawing/2014/main" val="1315937469"/>
                    </a:ext>
                  </a:extLst>
                </a:gridCol>
                <a:gridCol w="2719123">
                  <a:extLst>
                    <a:ext uri="{9D8B030D-6E8A-4147-A177-3AD203B41FA5}">
                      <a16:colId xmlns:a16="http://schemas.microsoft.com/office/drawing/2014/main" val="3206327414"/>
                    </a:ext>
                  </a:extLst>
                </a:gridCol>
                <a:gridCol w="2719123">
                  <a:extLst>
                    <a:ext uri="{9D8B030D-6E8A-4147-A177-3AD203B41FA5}">
                      <a16:colId xmlns:a16="http://schemas.microsoft.com/office/drawing/2014/main" val="31371167"/>
                    </a:ext>
                  </a:extLst>
                </a:gridCol>
              </a:tblGrid>
              <a:tr h="53340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Questions / </a:t>
                      </a:r>
                      <a:r>
                        <a:rPr lang="es-MX" noProof="0" dirty="0"/>
                        <a:t>Preguntas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DC Answers / </a:t>
                      </a:r>
                      <a:r>
                        <a:rPr lang="es-MX" noProof="0" dirty="0"/>
                        <a:t>Respuestas</a:t>
                      </a:r>
                    </a:p>
                  </a:txBody>
                  <a:tcPr/>
                </a:tc>
                <a:tc>
                  <a:txBody>
                    <a:bodyPr/>
                    <a:lstStyle/>
                    <a:p>
                      <a:pPr algn="ctr"/>
                      <a:r>
                        <a:rPr lang="en-US" dirty="0"/>
                        <a:t>AP Answers/</a:t>
                      </a:r>
                      <a:r>
                        <a:rPr lang="en-US" dirty="0" err="1"/>
                        <a:t>Respuestas</a:t>
                      </a:r>
                      <a:endParaRPr lang="en-US" dirty="0"/>
                    </a:p>
                  </a:txBody>
                  <a:tcPr/>
                </a:tc>
                <a:extLst>
                  <a:ext uri="{0D108BD9-81ED-4DB2-BD59-A6C34878D82A}">
                    <a16:rowId xmlns:a16="http://schemas.microsoft.com/office/drawing/2014/main" val="683716977"/>
                  </a:ext>
                </a:extLst>
              </a:tr>
              <a:tr h="1527430">
                <a:tc>
                  <a:txBody>
                    <a:bodyPr/>
                    <a:lstStyle/>
                    <a:p>
                      <a:r>
                        <a:rPr lang="en-US" sz="1100" dirty="0"/>
                        <a:t>Unde</a:t>
                      </a:r>
                      <a:r>
                        <a:rPr lang="en-US" sz="1100" baseline="0" dirty="0"/>
                        <a:t>r the Foundation Graduation Program, how are PERFORMANCE ACKNOWLEDGEMENTS EARNED?</a:t>
                      </a:r>
                    </a:p>
                    <a:p>
                      <a:endParaRPr lang="en-US" sz="1100" baseline="0" dirty="0"/>
                    </a:p>
                    <a:p>
                      <a:r>
                        <a:rPr lang="es-ES" sz="1100" dirty="0">
                          <a:solidFill>
                            <a:srgbClr val="0070C0"/>
                          </a:solidFill>
                        </a:rPr>
                        <a:t>Bajo el Programa de Graduación de Fundación, ¿cómo se obtienen los reconocimientos de rendimiento?</a:t>
                      </a:r>
                      <a:endParaRPr lang="en-US" sz="1100" dirty="0">
                        <a:solidFill>
                          <a:srgbClr val="0070C0"/>
                        </a:solidFill>
                      </a:endParaRPr>
                    </a:p>
                  </a:txBody>
                  <a:tcPr/>
                </a:tc>
                <a:tc>
                  <a:txBody>
                    <a:bodyPr/>
                    <a:lstStyle/>
                    <a:p>
                      <a:r>
                        <a:rPr lang="en-US" sz="1100" dirty="0"/>
                        <a:t>12 hours or more with a college GPA of 3.0/4.0 </a:t>
                      </a:r>
                    </a:p>
                    <a:p>
                      <a:endParaRPr lang="en-US" sz="1100" dirty="0"/>
                    </a:p>
                    <a:p>
                      <a:endParaRPr lang="es-ES" sz="1100" dirty="0"/>
                    </a:p>
                    <a:p>
                      <a:r>
                        <a:rPr lang="es-ES" sz="1100" dirty="0">
                          <a:solidFill>
                            <a:srgbClr val="0070C0"/>
                          </a:solidFill>
                        </a:rPr>
                        <a:t>12 horas o más con un GPA universitario de 3.0/4.0 </a:t>
                      </a:r>
                      <a:endParaRPr lang="en-US" sz="1100" dirty="0">
                        <a:solidFill>
                          <a:srgbClr val="0070C0"/>
                        </a:solidFill>
                      </a:endParaRPr>
                    </a:p>
                    <a:p>
                      <a:endParaRPr lang="en-US" sz="1100" dirty="0"/>
                    </a:p>
                  </a:txBody>
                  <a:tcPr/>
                </a:tc>
                <a:tc>
                  <a:txBody>
                    <a:bodyPr/>
                    <a:lstStyle/>
                    <a:p>
                      <a:r>
                        <a:rPr lang="en-US" sz="1100" dirty="0"/>
                        <a:t>AP</a:t>
                      </a:r>
                      <a:r>
                        <a:rPr lang="en-US" sz="1100" baseline="0" dirty="0"/>
                        <a:t> score must be a “3” or better.</a:t>
                      </a:r>
                    </a:p>
                    <a:p>
                      <a:endParaRPr lang="en-US" sz="1100" baseline="0" dirty="0"/>
                    </a:p>
                    <a:p>
                      <a:endParaRPr lang="en-US" sz="1100" baseline="0" dirty="0"/>
                    </a:p>
                    <a:p>
                      <a:endParaRPr lang="en-US" sz="1100" baseline="0" dirty="0"/>
                    </a:p>
                    <a:p>
                      <a:r>
                        <a:rPr lang="es-ES" sz="1100" dirty="0">
                          <a:solidFill>
                            <a:srgbClr val="0070C0"/>
                          </a:solidFill>
                        </a:rPr>
                        <a:t>La puntuación AP debe ser de "3" o superior.</a:t>
                      </a:r>
                      <a:endParaRPr lang="en-US" sz="1100" dirty="0">
                        <a:solidFill>
                          <a:srgbClr val="0070C0"/>
                        </a:solidFill>
                      </a:endParaRPr>
                    </a:p>
                  </a:txBody>
                  <a:tcPr/>
                </a:tc>
                <a:extLst>
                  <a:ext uri="{0D108BD9-81ED-4DB2-BD59-A6C34878D82A}">
                    <a16:rowId xmlns:a16="http://schemas.microsoft.com/office/drawing/2014/main" val="1936550438"/>
                  </a:ext>
                </a:extLst>
              </a:tr>
              <a:tr h="1229927">
                <a:tc>
                  <a:txBody>
                    <a:bodyPr/>
                    <a:lstStyle/>
                    <a:p>
                      <a:r>
                        <a:rPr lang="en-US" sz="1200" dirty="0"/>
                        <a:t>How much do I pay for each dual</a:t>
                      </a:r>
                      <a:r>
                        <a:rPr lang="en-US" sz="1200" baseline="0" dirty="0"/>
                        <a:t> credit course?</a:t>
                      </a:r>
                    </a:p>
                    <a:p>
                      <a:endParaRPr lang="en-US" sz="1200" baseline="0" dirty="0"/>
                    </a:p>
                    <a:p>
                      <a:r>
                        <a:rPr lang="es-MX" sz="1200" baseline="0" noProof="0" dirty="0">
                          <a:solidFill>
                            <a:srgbClr val="0070C0"/>
                          </a:solidFill>
                        </a:rPr>
                        <a:t>¿</a:t>
                      </a:r>
                      <a:r>
                        <a:rPr lang="es-MX" sz="1200" baseline="0" dirty="0">
                          <a:solidFill>
                            <a:srgbClr val="0070C0"/>
                          </a:solidFill>
                        </a:rPr>
                        <a:t>Cuanto se paga para cada clase de crédito dual?</a:t>
                      </a:r>
                      <a:endParaRPr lang="es-MX" sz="1200" dirty="0">
                        <a:solidFill>
                          <a:srgbClr val="0070C0"/>
                        </a:solidFill>
                      </a:endParaRPr>
                    </a:p>
                  </a:txBody>
                  <a:tcPr/>
                </a:tc>
                <a:tc>
                  <a:txBody>
                    <a:bodyPr/>
                    <a:lstStyle/>
                    <a:p>
                      <a:r>
                        <a:rPr lang="en-US" sz="1200" dirty="0"/>
                        <a:t>$50 per course, payable using My School Bucks app.</a:t>
                      </a:r>
                    </a:p>
                    <a:p>
                      <a:endParaRPr lang="es-MX" sz="1200" noProof="0" dirty="0">
                        <a:solidFill>
                          <a:srgbClr val="0070C0"/>
                        </a:solidFill>
                      </a:endParaRPr>
                    </a:p>
                    <a:p>
                      <a:r>
                        <a:rPr lang="es-MX" sz="1200" noProof="0" dirty="0">
                          <a:solidFill>
                            <a:srgbClr val="0070C0"/>
                          </a:solidFill>
                        </a:rPr>
                        <a:t>$50 dólares por curso. Pagados por el app de </a:t>
                      </a:r>
                      <a:r>
                        <a:rPr lang="es-MX" sz="1200" noProof="0" dirty="0" err="1">
                          <a:solidFill>
                            <a:srgbClr val="0070C0"/>
                          </a:solidFill>
                        </a:rPr>
                        <a:t>My</a:t>
                      </a:r>
                      <a:r>
                        <a:rPr lang="es-MX" sz="1200" noProof="0" dirty="0">
                          <a:solidFill>
                            <a:srgbClr val="0070C0"/>
                          </a:solidFill>
                        </a:rPr>
                        <a:t> </a:t>
                      </a:r>
                      <a:r>
                        <a:rPr lang="es-MX" sz="1200" noProof="0" dirty="0" err="1">
                          <a:solidFill>
                            <a:srgbClr val="0070C0"/>
                          </a:solidFill>
                        </a:rPr>
                        <a:t>School</a:t>
                      </a:r>
                      <a:r>
                        <a:rPr lang="es-MX" sz="1200" noProof="0" dirty="0">
                          <a:solidFill>
                            <a:srgbClr val="0070C0"/>
                          </a:solidFill>
                        </a:rPr>
                        <a:t> </a:t>
                      </a:r>
                      <a:r>
                        <a:rPr lang="es-MX" sz="1200" noProof="0" dirty="0" err="1">
                          <a:solidFill>
                            <a:srgbClr val="0070C0"/>
                          </a:solidFill>
                        </a:rPr>
                        <a:t>Bucks</a:t>
                      </a:r>
                      <a:r>
                        <a:rPr lang="es-MX" sz="1200" noProof="0" dirty="0">
                          <a:solidFill>
                            <a:srgbClr val="0070C0"/>
                          </a:solidFill>
                        </a:rPr>
                        <a:t>.</a:t>
                      </a:r>
                    </a:p>
                  </a:txBody>
                  <a:tcPr/>
                </a:tc>
                <a:tc>
                  <a:txBody>
                    <a:bodyPr/>
                    <a:lstStyle/>
                    <a:p>
                      <a:r>
                        <a:rPr lang="es-MX" sz="1200" noProof="0" dirty="0">
                          <a:solidFill>
                            <a:schemeClr val="tx1"/>
                          </a:solidFill>
                        </a:rPr>
                        <a:t>N/A</a:t>
                      </a:r>
                    </a:p>
                    <a:p>
                      <a:endParaRPr lang="es-MX" sz="1200" noProof="0" dirty="0">
                        <a:solidFill>
                          <a:srgbClr val="0070C0"/>
                        </a:solidFill>
                      </a:endParaRPr>
                    </a:p>
                    <a:p>
                      <a:endParaRPr lang="es-MX" sz="1200" noProof="0" dirty="0">
                        <a:solidFill>
                          <a:srgbClr val="0070C0"/>
                        </a:solidFill>
                      </a:endParaRPr>
                    </a:p>
                    <a:p>
                      <a:r>
                        <a:rPr lang="es-MX" sz="1200" noProof="0" dirty="0">
                          <a:solidFill>
                            <a:srgbClr val="0070C0"/>
                          </a:solidFill>
                        </a:rPr>
                        <a:t>N/A</a:t>
                      </a:r>
                    </a:p>
                    <a:p>
                      <a:endParaRPr lang="es-MX" sz="1200" noProof="0" dirty="0">
                        <a:solidFill>
                          <a:srgbClr val="0070C0"/>
                        </a:solidFill>
                      </a:endParaRPr>
                    </a:p>
                  </a:txBody>
                  <a:tcPr/>
                </a:tc>
                <a:extLst>
                  <a:ext uri="{0D108BD9-81ED-4DB2-BD59-A6C34878D82A}">
                    <a16:rowId xmlns:a16="http://schemas.microsoft.com/office/drawing/2014/main" val="1240016862"/>
                  </a:ext>
                </a:extLst>
              </a:tr>
            </a:tbl>
          </a:graphicData>
        </a:graphic>
      </p:graphicFrame>
    </p:spTree>
    <p:extLst>
      <p:ext uri="{BB962C8B-B14F-4D97-AF65-F5344CB8AC3E}">
        <p14:creationId xmlns:p14="http://schemas.microsoft.com/office/powerpoint/2010/main" val="292856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7478216"/>
              </p:ext>
            </p:extLst>
          </p:nvPr>
        </p:nvGraphicFramePr>
        <p:xfrm>
          <a:off x="914400" y="914400"/>
          <a:ext cx="7581900" cy="5853825"/>
        </p:xfrm>
        <a:graphic>
          <a:graphicData uri="http://schemas.openxmlformats.org/drawingml/2006/table">
            <a:tbl>
              <a:tblPr firstRow="1" bandRow="1">
                <a:tableStyleId>{5C22544A-7EE6-4342-B048-85BDC9FD1C3A}</a:tableStyleId>
              </a:tblPr>
              <a:tblGrid>
                <a:gridCol w="3790950">
                  <a:extLst>
                    <a:ext uri="{9D8B030D-6E8A-4147-A177-3AD203B41FA5}">
                      <a16:colId xmlns:a16="http://schemas.microsoft.com/office/drawing/2014/main" val="20000"/>
                    </a:ext>
                  </a:extLst>
                </a:gridCol>
                <a:gridCol w="3790950">
                  <a:extLst>
                    <a:ext uri="{9D8B030D-6E8A-4147-A177-3AD203B41FA5}">
                      <a16:colId xmlns:a16="http://schemas.microsoft.com/office/drawing/2014/main" val="20001"/>
                    </a:ext>
                  </a:extLst>
                </a:gridCol>
              </a:tblGrid>
              <a:tr h="67364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Questions / </a:t>
                      </a:r>
                      <a:r>
                        <a:rPr lang="es-MX" noProof="0" dirty="0"/>
                        <a:t>Preguntas</a:t>
                      </a:r>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Answers / </a:t>
                      </a:r>
                      <a:r>
                        <a:rPr lang="es-MX" noProof="0" dirty="0"/>
                        <a:t>Respuestas</a:t>
                      </a:r>
                    </a:p>
                    <a:p>
                      <a:pPr algn="ctr"/>
                      <a:endParaRPr lang="en-US" dirty="0"/>
                    </a:p>
                  </a:txBody>
                  <a:tcPr/>
                </a:tc>
                <a:extLst>
                  <a:ext uri="{0D108BD9-81ED-4DB2-BD59-A6C34878D82A}">
                    <a16:rowId xmlns:a16="http://schemas.microsoft.com/office/drawing/2014/main" val="10000"/>
                  </a:ext>
                </a:extLst>
              </a:tr>
              <a:tr h="673648">
                <a:tc>
                  <a:txBody>
                    <a:bodyPr/>
                    <a:lstStyle/>
                    <a:p>
                      <a:r>
                        <a:rPr lang="en-US" sz="1200" dirty="0"/>
                        <a:t>Who</a:t>
                      </a:r>
                      <a:r>
                        <a:rPr lang="en-US" sz="1200" baseline="0" dirty="0"/>
                        <a:t> can communicate with the STC professor?</a:t>
                      </a:r>
                    </a:p>
                    <a:p>
                      <a:endParaRPr lang="en-US" sz="1200" baseline="0" dirty="0"/>
                    </a:p>
                    <a:p>
                      <a:r>
                        <a:rPr lang="es-MX" sz="1200" baseline="0" noProof="0" dirty="0">
                          <a:solidFill>
                            <a:srgbClr val="0070C0"/>
                          </a:solidFill>
                        </a:rPr>
                        <a:t>¿Quien se puede comunicar con el profesor de STC?</a:t>
                      </a:r>
                      <a:endParaRPr lang="es-MX" sz="1200" noProof="0" dirty="0">
                        <a:solidFill>
                          <a:srgbClr val="0070C0"/>
                        </a:solidFill>
                      </a:endParaRPr>
                    </a:p>
                  </a:txBody>
                  <a:tcPr/>
                </a:tc>
                <a:tc>
                  <a:txBody>
                    <a:bodyPr/>
                    <a:lstStyle/>
                    <a:p>
                      <a:r>
                        <a:rPr lang="en-US" sz="1200" dirty="0"/>
                        <a:t>The</a:t>
                      </a:r>
                      <a:r>
                        <a:rPr lang="en-US" sz="1200" baseline="0" dirty="0"/>
                        <a:t> high school/college student.</a:t>
                      </a:r>
                    </a:p>
                    <a:p>
                      <a:endParaRPr lang="en-US" sz="1200" baseline="0" dirty="0"/>
                    </a:p>
                    <a:p>
                      <a:r>
                        <a:rPr lang="es-MX" sz="1200" baseline="0" noProof="0" dirty="0">
                          <a:solidFill>
                            <a:srgbClr val="0070C0"/>
                          </a:solidFill>
                        </a:rPr>
                        <a:t>El estudiante.</a:t>
                      </a:r>
                      <a:endParaRPr lang="es-MX" sz="1200" noProof="0" dirty="0">
                        <a:solidFill>
                          <a:srgbClr val="0070C0"/>
                        </a:solidFill>
                      </a:endParaRPr>
                    </a:p>
                  </a:txBody>
                  <a:tcPr/>
                </a:tc>
                <a:extLst>
                  <a:ext uri="{0D108BD9-81ED-4DB2-BD59-A6C34878D82A}">
                    <a16:rowId xmlns:a16="http://schemas.microsoft.com/office/drawing/2014/main" val="10001"/>
                  </a:ext>
                </a:extLst>
              </a:tr>
              <a:tr h="867015">
                <a:tc>
                  <a:txBody>
                    <a:bodyPr/>
                    <a:lstStyle/>
                    <a:p>
                      <a:r>
                        <a:rPr lang="en-US" sz="1200" dirty="0"/>
                        <a:t>Who can I speak to about issues</a:t>
                      </a:r>
                      <a:r>
                        <a:rPr lang="en-US" sz="1200" baseline="0" dirty="0"/>
                        <a:t> with the DC courses?</a:t>
                      </a:r>
                    </a:p>
                    <a:p>
                      <a:endParaRPr lang="en-US" sz="1200" baseline="0" dirty="0"/>
                    </a:p>
                    <a:p>
                      <a:endParaRPr lang="es-MX" sz="1200" baseline="0" noProof="0" dirty="0">
                        <a:solidFill>
                          <a:srgbClr val="0070C0"/>
                        </a:solidFill>
                      </a:endParaRPr>
                    </a:p>
                    <a:p>
                      <a:r>
                        <a:rPr lang="es-MX" sz="1200" baseline="0" noProof="0" dirty="0">
                          <a:solidFill>
                            <a:srgbClr val="0070C0"/>
                          </a:solidFill>
                        </a:rPr>
                        <a:t>¿Con quien puedo comunicarme si tengo problemas con mis clases duales?</a:t>
                      </a:r>
                      <a:endParaRPr lang="es-MX" sz="1200" noProof="0" dirty="0">
                        <a:solidFill>
                          <a:srgbClr val="0070C0"/>
                        </a:solidFill>
                      </a:endParaRPr>
                    </a:p>
                  </a:txBody>
                  <a:tcPr/>
                </a:tc>
                <a:tc>
                  <a:txBody>
                    <a:bodyPr/>
                    <a:lstStyle/>
                    <a:p>
                      <a:r>
                        <a:rPr lang="en-US" sz="1200" dirty="0"/>
                        <a:t>Professor,</a:t>
                      </a:r>
                      <a:r>
                        <a:rPr lang="en-US" sz="1200" baseline="0" dirty="0"/>
                        <a:t> Mrs. Balderas, Mrs. Zuniga, and/or STC personnel </a:t>
                      </a:r>
                    </a:p>
                    <a:p>
                      <a:endParaRPr lang="en-US" sz="1200" baseline="0" dirty="0"/>
                    </a:p>
                    <a:p>
                      <a:r>
                        <a:rPr lang="es-MX" sz="1200" baseline="0" noProof="0" dirty="0">
                          <a:solidFill>
                            <a:srgbClr val="0070C0"/>
                          </a:solidFill>
                        </a:rPr>
                        <a:t>Profesor, Señora Balderas, Señora Zuniga, y/o Personal de STC</a:t>
                      </a:r>
                      <a:endParaRPr lang="es-MX" sz="1200" noProof="0" dirty="0">
                        <a:solidFill>
                          <a:srgbClr val="0070C0"/>
                        </a:solidFill>
                      </a:endParaRPr>
                    </a:p>
                  </a:txBody>
                  <a:tcPr/>
                </a:tc>
                <a:extLst>
                  <a:ext uri="{0D108BD9-81ED-4DB2-BD59-A6C34878D82A}">
                    <a16:rowId xmlns:a16="http://schemas.microsoft.com/office/drawing/2014/main" val="10002"/>
                  </a:ext>
                </a:extLst>
              </a:tr>
              <a:tr h="3500689">
                <a:tc>
                  <a:txBody>
                    <a:bodyPr/>
                    <a:lstStyle/>
                    <a:p>
                      <a:r>
                        <a:rPr lang="en-US" sz="1200" dirty="0"/>
                        <a:t>What is the withdrawal procedure?</a:t>
                      </a:r>
                    </a:p>
                    <a:p>
                      <a:endParaRPr lang="en-US" sz="1200" dirty="0"/>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endParaRPr lang="es-MX" sz="1200" baseline="0" noProof="0" dirty="0">
                        <a:solidFill>
                          <a:srgbClr val="0070C0"/>
                        </a:solidFill>
                      </a:endParaRPr>
                    </a:p>
                    <a:p>
                      <a:r>
                        <a:rPr lang="es-MX" sz="1200" baseline="0" noProof="0" dirty="0">
                          <a:solidFill>
                            <a:srgbClr val="0070C0"/>
                          </a:solidFill>
                        </a:rPr>
                        <a:t>¿</a:t>
                      </a:r>
                      <a:r>
                        <a:rPr lang="es-MX" sz="1200" noProof="0" dirty="0">
                          <a:solidFill>
                            <a:srgbClr val="0070C0"/>
                          </a:solidFill>
                        </a:rPr>
                        <a:t>Cual es el procedimiento de dar de baja una clase?</a:t>
                      </a:r>
                    </a:p>
                  </a:txBody>
                  <a:tcPr/>
                </a:tc>
                <a:tc>
                  <a:txBody>
                    <a:bodyPr/>
                    <a:lstStyle/>
                    <a:p>
                      <a:r>
                        <a:rPr lang="en-US" sz="1200" b="0" i="0" kern="1200" dirty="0">
                          <a:solidFill>
                            <a:schemeClr val="dk1"/>
                          </a:solidFill>
                          <a:effectLst/>
                          <a:latin typeface="+mn-lt"/>
                          <a:ea typeface="+mn-ea"/>
                          <a:cs typeface="+mn-cs"/>
                        </a:rPr>
                        <a:t>-Students will still be responsible for course fees if dropping a college course after the 12th class day (Census Day).</a:t>
                      </a:r>
                    </a:p>
                    <a:p>
                      <a:r>
                        <a:rPr lang="en-US" sz="1200" b="0" i="0" kern="1200" dirty="0">
                          <a:solidFill>
                            <a:schemeClr val="dk1"/>
                          </a:solidFill>
                          <a:effectLst/>
                          <a:latin typeface="+mn-lt"/>
                          <a:ea typeface="+mn-ea"/>
                          <a:cs typeface="+mn-cs"/>
                        </a:rPr>
                        <a:t> -Students will be responsible for dropping the course using their student portal called </a:t>
                      </a:r>
                      <a:r>
                        <a:rPr lang="en-US" sz="1200" b="0" i="0" kern="1200" dirty="0" err="1">
                          <a:solidFill>
                            <a:schemeClr val="dk1"/>
                          </a:solidFill>
                          <a:effectLst/>
                          <a:latin typeface="+mn-lt"/>
                          <a:ea typeface="+mn-ea"/>
                          <a:cs typeface="+mn-cs"/>
                        </a:rPr>
                        <a:t>JagNet</a:t>
                      </a:r>
                      <a:r>
                        <a:rPr lang="en-US" sz="1200" b="0" i="0" kern="1200" dirty="0">
                          <a:solidFill>
                            <a:schemeClr val="dk1"/>
                          </a:solidFill>
                          <a:effectLst/>
                          <a:latin typeface="+mn-lt"/>
                          <a:ea typeface="+mn-ea"/>
                          <a:cs typeface="+mn-cs"/>
                        </a:rPr>
                        <a:t>.</a:t>
                      </a:r>
                    </a:p>
                    <a:p>
                      <a:r>
                        <a:rPr lang="en-US" sz="1200" b="0" i="0" kern="1200" dirty="0">
                          <a:solidFill>
                            <a:schemeClr val="dk1"/>
                          </a:solidFill>
                          <a:effectLst/>
                          <a:latin typeface="+mn-lt"/>
                          <a:ea typeface="+mn-ea"/>
                          <a:cs typeface="+mn-cs"/>
                        </a:rPr>
                        <a:t>-Withdrawals and a low college GPA may affect financial aid, scholarship possibilities, and future employment opportunities.</a:t>
                      </a:r>
                    </a:p>
                    <a:p>
                      <a:endParaRPr lang="en-US" sz="1200" dirty="0"/>
                    </a:p>
                    <a:p>
                      <a:r>
                        <a:rPr lang="en-US" sz="1200" dirty="0">
                          <a:solidFill>
                            <a:srgbClr val="0070C0"/>
                          </a:solidFill>
                        </a:rPr>
                        <a:t>-</a:t>
                      </a:r>
                      <a:r>
                        <a:rPr lang="es-ES" sz="1200" b="0" i="0" kern="1200" dirty="0">
                          <a:solidFill>
                            <a:srgbClr val="0070C0"/>
                          </a:solidFill>
                          <a:effectLst/>
                          <a:latin typeface="+mn-lt"/>
                          <a:ea typeface="+mn-ea"/>
                          <a:cs typeface="+mn-cs"/>
                        </a:rPr>
                        <a:t>Estudiantes siguen siendo responsables por el costo de sus cursos si dan de baja una clase después del 12 º día de clase (día del censo).</a:t>
                      </a:r>
                    </a:p>
                    <a:p>
                      <a:r>
                        <a:rPr lang="es-ES" sz="1200" b="0" i="0" kern="1200" dirty="0">
                          <a:solidFill>
                            <a:srgbClr val="0070C0"/>
                          </a:solidFill>
                          <a:effectLst/>
                          <a:latin typeface="+mn-lt"/>
                          <a:ea typeface="+mn-ea"/>
                          <a:cs typeface="+mn-cs"/>
                        </a:rPr>
                        <a:t>-Los estudiantes serán responsables de dar de baja la clase usando el portal de estudiantes llamado, </a:t>
                      </a:r>
                      <a:r>
                        <a:rPr lang="es-ES" sz="1200" b="0" i="0" kern="1200" dirty="0" err="1">
                          <a:solidFill>
                            <a:srgbClr val="0070C0"/>
                          </a:solidFill>
                          <a:effectLst/>
                          <a:latin typeface="+mn-lt"/>
                          <a:ea typeface="+mn-ea"/>
                          <a:cs typeface="+mn-cs"/>
                        </a:rPr>
                        <a:t>JagNet</a:t>
                      </a:r>
                      <a:r>
                        <a:rPr lang="es-ES" sz="1200" b="0" i="0" kern="1200" dirty="0">
                          <a:solidFill>
                            <a:srgbClr val="0070C0"/>
                          </a:solidFill>
                          <a:effectLst/>
                          <a:latin typeface="+mn-lt"/>
                          <a:ea typeface="+mn-ea"/>
                          <a:cs typeface="+mn-cs"/>
                        </a:rPr>
                        <a:t>.</a:t>
                      </a:r>
                    </a:p>
                    <a:p>
                      <a:r>
                        <a:rPr lang="es-ES" sz="1200" b="0" i="0" kern="1200" dirty="0">
                          <a:solidFill>
                            <a:srgbClr val="0070C0"/>
                          </a:solidFill>
                          <a:effectLst/>
                          <a:latin typeface="+mn-lt"/>
                          <a:ea typeface="+mn-ea"/>
                          <a:cs typeface="+mn-cs"/>
                        </a:rPr>
                        <a:t>-Retiros y un promedio de calificaciones</a:t>
                      </a:r>
                      <a:r>
                        <a:rPr lang="es-ES" sz="1200" b="0" i="0" kern="1200" baseline="0" dirty="0">
                          <a:solidFill>
                            <a:srgbClr val="0070C0"/>
                          </a:solidFill>
                          <a:effectLst/>
                          <a:latin typeface="+mn-lt"/>
                          <a:ea typeface="+mn-ea"/>
                          <a:cs typeface="+mn-cs"/>
                        </a:rPr>
                        <a:t> bajas </a:t>
                      </a:r>
                      <a:r>
                        <a:rPr lang="es-ES" sz="1200" b="0" i="0" kern="1200" dirty="0">
                          <a:solidFill>
                            <a:srgbClr val="0070C0"/>
                          </a:solidFill>
                          <a:effectLst/>
                          <a:latin typeface="+mn-lt"/>
                          <a:ea typeface="+mn-ea"/>
                          <a:cs typeface="+mn-cs"/>
                        </a:rPr>
                        <a:t>pueden afectar ayuda financiera, posibilidades de becas y oportunidades de empleo en el futuro.</a:t>
                      </a:r>
                    </a:p>
                  </a:txBody>
                  <a:tcPr/>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8E8705E3-93C8-4FA4-AA78-DAD2AF341FCD}"/>
              </a:ext>
            </a:extLst>
          </p:cNvPr>
          <p:cNvSpPr txBox="1"/>
          <p:nvPr/>
        </p:nvSpPr>
        <p:spPr>
          <a:xfrm>
            <a:off x="914400" y="381000"/>
            <a:ext cx="8305800" cy="384721"/>
          </a:xfrm>
          <a:prstGeom prst="rect">
            <a:avLst/>
          </a:prstGeom>
          <a:noFill/>
        </p:spPr>
        <p:txBody>
          <a:bodyPr wrap="square" rtlCol="0">
            <a:spAutoFit/>
          </a:bodyPr>
          <a:lstStyle/>
          <a:p>
            <a:r>
              <a:rPr lang="en-US" sz="1900" b="1" dirty="0"/>
              <a:t>Additional Information for Dual Credit/</a:t>
            </a:r>
            <a:r>
              <a:rPr lang="es-MX" sz="1900" b="1" dirty="0"/>
              <a:t>Información Adicional de Crédito Dual</a:t>
            </a:r>
          </a:p>
        </p:txBody>
      </p:sp>
    </p:spTree>
    <p:extLst>
      <p:ext uri="{BB962C8B-B14F-4D97-AF65-F5344CB8AC3E}">
        <p14:creationId xmlns:p14="http://schemas.microsoft.com/office/powerpoint/2010/main" val="388052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453" y="76200"/>
            <a:ext cx="6763947" cy="676394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remind 1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0953" y="3886200"/>
            <a:ext cx="3306228" cy="838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5BBDB3A-1C1D-45E2-AB5A-39679C76F05A}"/>
              </a:ext>
            </a:extLst>
          </p:cNvPr>
          <p:cNvSpPr txBox="1"/>
          <p:nvPr/>
        </p:nvSpPr>
        <p:spPr>
          <a:xfrm>
            <a:off x="2286000" y="3010585"/>
            <a:ext cx="3657600" cy="2246769"/>
          </a:xfrm>
          <a:prstGeom prst="rect">
            <a:avLst/>
          </a:prstGeom>
          <a:noFill/>
        </p:spPr>
        <p:txBody>
          <a:bodyPr wrap="square" rtlCol="0">
            <a:spAutoFit/>
          </a:bodyPr>
          <a:lstStyle/>
          <a:p>
            <a:r>
              <a:rPr lang="en-US" sz="3200" dirty="0"/>
              <a:t>        </a:t>
            </a:r>
            <a:r>
              <a:rPr lang="en-US" sz="3200" b="1" dirty="0"/>
              <a:t>81010</a:t>
            </a:r>
          </a:p>
          <a:p>
            <a:r>
              <a:rPr lang="en-US" sz="2800" dirty="0"/>
              <a:t>ENTER: </a:t>
            </a:r>
          </a:p>
          <a:p>
            <a:r>
              <a:rPr lang="en-US" sz="3200" b="1" dirty="0">
                <a:solidFill>
                  <a:srgbClr val="0070C0"/>
                </a:solidFill>
              </a:rPr>
              <a:t>@phsdc2122</a:t>
            </a:r>
          </a:p>
          <a:p>
            <a:endParaRPr lang="en-US" sz="4800" dirty="0"/>
          </a:p>
        </p:txBody>
      </p:sp>
      <p:sp>
        <p:nvSpPr>
          <p:cNvPr id="9" name="TextBox 8">
            <a:extLst>
              <a:ext uri="{FF2B5EF4-FFF2-40B4-BE49-F238E27FC236}">
                <a16:creationId xmlns:a16="http://schemas.microsoft.com/office/drawing/2014/main" id="{A85A866F-F226-4811-83CE-B90C2036A4AE}"/>
              </a:ext>
            </a:extLst>
          </p:cNvPr>
          <p:cNvSpPr txBox="1"/>
          <p:nvPr/>
        </p:nvSpPr>
        <p:spPr>
          <a:xfrm>
            <a:off x="6743700" y="3200400"/>
            <a:ext cx="2057400" cy="830997"/>
          </a:xfrm>
          <a:prstGeom prst="rect">
            <a:avLst/>
          </a:prstGeom>
          <a:noFill/>
        </p:spPr>
        <p:txBody>
          <a:bodyPr wrap="square" rtlCol="0">
            <a:spAutoFit/>
          </a:bodyPr>
          <a:lstStyle/>
          <a:p>
            <a:r>
              <a:rPr lang="en-US" sz="4800" dirty="0">
                <a:solidFill>
                  <a:srgbClr val="00B0F0"/>
                </a:solidFill>
                <a:effectLst>
                  <a:outerShdw blurRad="38100" dist="38100" dir="2700000" algn="tl">
                    <a:srgbClr val="000000">
                      <a:alpha val="43137"/>
                    </a:srgbClr>
                  </a:outerShdw>
                </a:effectLst>
              </a:rPr>
              <a:t>JOIN</a:t>
            </a:r>
          </a:p>
        </p:txBody>
      </p:sp>
      <p:sp>
        <p:nvSpPr>
          <p:cNvPr id="10" name="Arrow: Down 9">
            <a:extLst>
              <a:ext uri="{FF2B5EF4-FFF2-40B4-BE49-F238E27FC236}">
                <a16:creationId xmlns:a16="http://schemas.microsoft.com/office/drawing/2014/main" id="{92C6B00C-9044-4BDC-89BC-5E2BAAB5676D}"/>
              </a:ext>
            </a:extLst>
          </p:cNvPr>
          <p:cNvSpPr/>
          <p:nvPr/>
        </p:nvSpPr>
        <p:spPr>
          <a:xfrm rot="18842215">
            <a:off x="1321286" y="155046"/>
            <a:ext cx="685800" cy="1066800"/>
          </a:xfrm>
          <a:prstGeom prst="downArrow">
            <a:avLst/>
          </a:prstGeom>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23B1D14F-F099-48F6-8814-CE51C05802A7}"/>
              </a:ext>
            </a:extLst>
          </p:cNvPr>
          <p:cNvSpPr/>
          <p:nvPr/>
        </p:nvSpPr>
        <p:spPr>
          <a:xfrm rot="14387196">
            <a:off x="536903" y="4150330"/>
            <a:ext cx="685800" cy="1066800"/>
          </a:xfrm>
          <a:prstGeom prst="downArrow">
            <a:avLst/>
          </a:prstGeom>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BA08AEE5-5D74-4C52-BAD8-4FF4527CA9AD}"/>
              </a:ext>
            </a:extLst>
          </p:cNvPr>
          <p:cNvSpPr/>
          <p:nvPr/>
        </p:nvSpPr>
        <p:spPr>
          <a:xfrm rot="11589330">
            <a:off x="6947420" y="5364496"/>
            <a:ext cx="685800" cy="1066800"/>
          </a:xfrm>
          <a:prstGeom prst="downArrow">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90A9BBBF-0548-4C7E-9087-F3DB97A9EF3C}"/>
              </a:ext>
            </a:extLst>
          </p:cNvPr>
          <p:cNvSpPr/>
          <p:nvPr/>
        </p:nvSpPr>
        <p:spPr>
          <a:xfrm rot="3258586">
            <a:off x="7596333" y="127445"/>
            <a:ext cx="685800" cy="1066800"/>
          </a:xfrm>
          <a:prstGeom prst="downArrow">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568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ppt_x"/>
                                          </p:val>
                                        </p:tav>
                                        <p:tav tm="100000">
                                          <p:val>
                                            <p:strVal val="#ppt_x"/>
                                          </p:val>
                                        </p:tav>
                                      </p:tavLst>
                                    </p:anim>
                                    <p:anim calcmode="lin" valueType="num">
                                      <p:cBhvr additive="base">
                                        <p:cTn id="8" dur="125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125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1250" fill="hold"/>
                                        <p:tgtEl>
                                          <p:spTgt spid="15"/>
                                        </p:tgtEl>
                                        <p:attrNameLst>
                                          <p:attrName>ppt_x</p:attrName>
                                        </p:attrNameLst>
                                      </p:cBhvr>
                                      <p:tavLst>
                                        <p:tav tm="0">
                                          <p:val>
                                            <p:strVal val="#ppt_x"/>
                                          </p:val>
                                        </p:tav>
                                        <p:tav tm="100000">
                                          <p:val>
                                            <p:strVal val="#ppt_x"/>
                                          </p:val>
                                        </p:tav>
                                      </p:tavLst>
                                    </p:anim>
                                    <p:anim calcmode="lin" valueType="num">
                                      <p:cBhvr additive="base">
                                        <p:cTn id="13" dur="125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2500"/>
                            </p:stCondLst>
                            <p:childTnLst>
                              <p:par>
                                <p:cTn id="15" presetID="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250" fill="hold"/>
                                        <p:tgtEl>
                                          <p:spTgt spid="10"/>
                                        </p:tgtEl>
                                        <p:attrNameLst>
                                          <p:attrName>ppt_x</p:attrName>
                                        </p:attrNameLst>
                                      </p:cBhvr>
                                      <p:tavLst>
                                        <p:tav tm="0">
                                          <p:val>
                                            <p:strVal val="#ppt_x"/>
                                          </p:val>
                                        </p:tav>
                                        <p:tav tm="100000">
                                          <p:val>
                                            <p:strVal val="#ppt_x"/>
                                          </p:val>
                                        </p:tav>
                                      </p:tavLst>
                                    </p:anim>
                                    <p:anim calcmode="lin" valueType="num">
                                      <p:cBhvr additive="base">
                                        <p:cTn id="18" dur="125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3750"/>
                            </p:stCondLst>
                            <p:childTnLst>
                              <p:par>
                                <p:cTn id="20" presetID="2" presetClass="entr" presetSubtype="4"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1250" fill="hold"/>
                                        <p:tgtEl>
                                          <p:spTgt spid="13"/>
                                        </p:tgtEl>
                                        <p:attrNameLst>
                                          <p:attrName>ppt_x</p:attrName>
                                        </p:attrNameLst>
                                      </p:cBhvr>
                                      <p:tavLst>
                                        <p:tav tm="0">
                                          <p:val>
                                            <p:strVal val="#ppt_x"/>
                                          </p:val>
                                        </p:tav>
                                        <p:tav tm="100000">
                                          <p:val>
                                            <p:strVal val="#ppt_x"/>
                                          </p:val>
                                        </p:tav>
                                      </p:tavLst>
                                    </p:anim>
                                    <p:anim calcmode="lin" valueType="num">
                                      <p:cBhvr additive="base">
                                        <p:cTn id="23" dur="125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EF9D1D-39A7-48A2-AB50-30BFDB7CCD2E}"/>
              </a:ext>
            </a:extLst>
          </p:cNvPr>
          <p:cNvPicPr>
            <a:picLocks noChangeAspect="1"/>
          </p:cNvPicPr>
          <p:nvPr/>
        </p:nvPicPr>
        <p:blipFill>
          <a:blip r:embed="rId3"/>
          <a:stretch>
            <a:fillRect/>
          </a:stretch>
        </p:blipFill>
        <p:spPr>
          <a:xfrm>
            <a:off x="112371" y="36653"/>
            <a:ext cx="5943600" cy="3162384"/>
          </a:xfrm>
          <a:prstGeom prst="rect">
            <a:avLst/>
          </a:prstGeom>
        </p:spPr>
      </p:pic>
      <p:pic>
        <p:nvPicPr>
          <p:cNvPr id="1026" name="Picture 1" descr="image003">
            <a:extLst>
              <a:ext uri="{FF2B5EF4-FFF2-40B4-BE49-F238E27FC236}">
                <a16:creationId xmlns:a16="http://schemas.microsoft.com/office/drawing/2014/main" id="{D1847346-5989-4D6B-A218-558A9863B2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503190"/>
            <a:ext cx="5617976" cy="3162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rrow: Right 3">
            <a:extLst>
              <a:ext uri="{FF2B5EF4-FFF2-40B4-BE49-F238E27FC236}">
                <a16:creationId xmlns:a16="http://schemas.microsoft.com/office/drawing/2014/main" id="{FB9FBD77-5809-4559-AAE5-D775B4383519}"/>
              </a:ext>
            </a:extLst>
          </p:cNvPr>
          <p:cNvSpPr/>
          <p:nvPr/>
        </p:nvSpPr>
        <p:spPr>
          <a:xfrm rot="10800000">
            <a:off x="6409091" y="544340"/>
            <a:ext cx="21336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A1643783-2A4F-4A72-9BC8-81C473755A03}"/>
              </a:ext>
            </a:extLst>
          </p:cNvPr>
          <p:cNvSpPr/>
          <p:nvPr/>
        </p:nvSpPr>
        <p:spPr>
          <a:xfrm>
            <a:off x="950571" y="3675376"/>
            <a:ext cx="21336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C1C441E-E6EC-49C6-9290-7060DB86528A}"/>
              </a:ext>
            </a:extLst>
          </p:cNvPr>
          <p:cNvSpPr/>
          <p:nvPr/>
        </p:nvSpPr>
        <p:spPr>
          <a:xfrm>
            <a:off x="4018585" y="2819400"/>
            <a:ext cx="2037386" cy="338554"/>
          </a:xfrm>
          <a:prstGeom prst="rect">
            <a:avLst/>
          </a:prstGeom>
        </p:spPr>
        <p:txBody>
          <a:bodyPr wrap="square">
            <a:spAutoFit/>
          </a:bodyPr>
          <a:lstStyle/>
          <a:p>
            <a:r>
              <a:rPr lang="en-US" sz="1600" b="1" dirty="0">
                <a:hlinkClick r:id="rId5">
                  <a:extLst>
                    <a:ext uri="{A12FA001-AC4F-418D-AE19-62706E023703}">
                      <ahyp:hlinkClr xmlns:ahyp="http://schemas.microsoft.com/office/drawing/2018/hyperlinkcolor" val="tx"/>
                    </a:ext>
                  </a:extLst>
                </a:hlinkClick>
              </a:rPr>
              <a:t>Program Academies</a:t>
            </a:r>
            <a:endParaRPr lang="en-US" sz="1600" b="1" dirty="0"/>
          </a:p>
        </p:txBody>
      </p:sp>
      <p:sp>
        <p:nvSpPr>
          <p:cNvPr id="8" name="Rectangle 7">
            <a:extLst>
              <a:ext uri="{FF2B5EF4-FFF2-40B4-BE49-F238E27FC236}">
                <a16:creationId xmlns:a16="http://schemas.microsoft.com/office/drawing/2014/main" id="{34AC7D7F-A404-47EC-B8AF-3BE21122A494}"/>
              </a:ext>
            </a:extLst>
          </p:cNvPr>
          <p:cNvSpPr/>
          <p:nvPr/>
        </p:nvSpPr>
        <p:spPr>
          <a:xfrm>
            <a:off x="6553200" y="6496297"/>
            <a:ext cx="2895600" cy="338554"/>
          </a:xfrm>
          <a:prstGeom prst="rect">
            <a:avLst/>
          </a:prstGeom>
        </p:spPr>
        <p:txBody>
          <a:bodyPr wrap="square">
            <a:spAutoFit/>
          </a:bodyPr>
          <a:lstStyle/>
          <a:p>
            <a:r>
              <a:rPr lang="en-US" sz="1600" b="1" dirty="0" err="1">
                <a:hlinkClick r:id="rId5">
                  <a:extLst>
                    <a:ext uri="{A12FA001-AC4F-418D-AE19-62706E023703}">
                      <ahyp:hlinkClr xmlns:ahyp="http://schemas.microsoft.com/office/drawing/2018/hyperlinkcolor" val="tx"/>
                    </a:ext>
                  </a:extLst>
                </a:hlinkClick>
              </a:rPr>
              <a:t>Programas</a:t>
            </a:r>
            <a:r>
              <a:rPr lang="en-US" sz="1600" b="1" dirty="0">
                <a:hlinkClick r:id="rId5">
                  <a:extLst>
                    <a:ext uri="{A12FA001-AC4F-418D-AE19-62706E023703}">
                      <ahyp:hlinkClr xmlns:ahyp="http://schemas.microsoft.com/office/drawing/2018/hyperlinkcolor" val="tx"/>
                    </a:ext>
                  </a:extLst>
                </a:hlinkClick>
              </a:rPr>
              <a:t> de la Academia</a:t>
            </a:r>
            <a:endParaRPr lang="en-US" sz="1600" b="1" dirty="0"/>
          </a:p>
        </p:txBody>
      </p:sp>
      <p:sp>
        <p:nvSpPr>
          <p:cNvPr id="3" name="TextBox 2">
            <a:extLst>
              <a:ext uri="{FF2B5EF4-FFF2-40B4-BE49-F238E27FC236}">
                <a16:creationId xmlns:a16="http://schemas.microsoft.com/office/drawing/2014/main" id="{8F478A33-EF36-4091-901E-249B3134B383}"/>
              </a:ext>
            </a:extLst>
          </p:cNvPr>
          <p:cNvSpPr txBox="1"/>
          <p:nvPr/>
        </p:nvSpPr>
        <p:spPr>
          <a:xfrm>
            <a:off x="6055971" y="1906279"/>
            <a:ext cx="3034103" cy="923330"/>
          </a:xfrm>
          <a:prstGeom prst="rect">
            <a:avLst/>
          </a:prstGeom>
          <a:noFill/>
        </p:spPr>
        <p:txBody>
          <a:bodyPr wrap="square" rtlCol="0">
            <a:spAutoFit/>
          </a:bodyPr>
          <a:lstStyle/>
          <a:p>
            <a:pPr algn="ctr"/>
            <a:r>
              <a:rPr lang="es-US" b="1" dirty="0" err="1"/>
              <a:t>This</a:t>
            </a:r>
            <a:r>
              <a:rPr lang="es-US" b="1" dirty="0"/>
              <a:t> </a:t>
            </a:r>
            <a:r>
              <a:rPr lang="es-US" b="1" dirty="0" err="1"/>
              <a:t>message</a:t>
            </a:r>
            <a:r>
              <a:rPr lang="es-US" b="1" dirty="0"/>
              <a:t> </a:t>
            </a:r>
            <a:r>
              <a:rPr lang="es-US" b="1" dirty="0" err="1"/>
              <a:t>was</a:t>
            </a:r>
            <a:r>
              <a:rPr lang="es-US" b="1" dirty="0"/>
              <a:t> </a:t>
            </a:r>
            <a:r>
              <a:rPr lang="es-US" b="1" dirty="0" err="1"/>
              <a:t>posted</a:t>
            </a:r>
            <a:r>
              <a:rPr lang="es-US" b="1" dirty="0"/>
              <a:t> </a:t>
            </a:r>
            <a:r>
              <a:rPr lang="es-US" b="1" dirty="0" err="1"/>
              <a:t>for</a:t>
            </a:r>
            <a:r>
              <a:rPr lang="es-US" b="1" dirty="0"/>
              <a:t> </a:t>
            </a:r>
            <a:r>
              <a:rPr lang="es-US" b="1" dirty="0" err="1"/>
              <a:t>all</a:t>
            </a:r>
            <a:r>
              <a:rPr lang="es-US" b="1" dirty="0"/>
              <a:t> 10th </a:t>
            </a:r>
            <a:r>
              <a:rPr lang="es-US" b="1" dirty="0" err="1"/>
              <a:t>graders</a:t>
            </a:r>
            <a:r>
              <a:rPr lang="es-US" b="1" dirty="0"/>
              <a:t> in </a:t>
            </a:r>
            <a:r>
              <a:rPr lang="es-US" b="1" dirty="0" err="1"/>
              <a:t>their</a:t>
            </a:r>
            <a:r>
              <a:rPr lang="es-US" b="1" dirty="0"/>
              <a:t> </a:t>
            </a:r>
            <a:r>
              <a:rPr lang="es-US" b="1" dirty="0" err="1"/>
              <a:t>Class</a:t>
            </a:r>
            <a:r>
              <a:rPr lang="es-US" b="1" dirty="0"/>
              <a:t> of 2023 Google Classroom. </a:t>
            </a:r>
          </a:p>
        </p:txBody>
      </p:sp>
      <p:sp>
        <p:nvSpPr>
          <p:cNvPr id="9" name="TextBox 8">
            <a:extLst>
              <a:ext uri="{FF2B5EF4-FFF2-40B4-BE49-F238E27FC236}">
                <a16:creationId xmlns:a16="http://schemas.microsoft.com/office/drawing/2014/main" id="{3F46334E-AE22-4D63-A89D-90FF50BAC983}"/>
              </a:ext>
            </a:extLst>
          </p:cNvPr>
          <p:cNvSpPr txBox="1"/>
          <p:nvPr/>
        </p:nvSpPr>
        <p:spPr>
          <a:xfrm>
            <a:off x="346832" y="4866524"/>
            <a:ext cx="3034103" cy="923330"/>
          </a:xfrm>
          <a:prstGeom prst="rect">
            <a:avLst/>
          </a:prstGeom>
          <a:noFill/>
        </p:spPr>
        <p:txBody>
          <a:bodyPr wrap="square" rtlCol="0">
            <a:spAutoFit/>
          </a:bodyPr>
          <a:lstStyle/>
          <a:p>
            <a:pPr algn="ctr"/>
            <a:r>
              <a:rPr lang="es-US" b="1" dirty="0"/>
              <a:t>Este mensaje fue publicado en el Google Classroom de la clase de 2023.</a:t>
            </a:r>
          </a:p>
        </p:txBody>
      </p:sp>
    </p:spTree>
    <p:extLst>
      <p:ext uri="{BB962C8B-B14F-4D97-AF65-F5344CB8AC3E}">
        <p14:creationId xmlns:p14="http://schemas.microsoft.com/office/powerpoint/2010/main" val="210354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A23107-CCC3-4FD1-BD48-4DDDFD339DE8}"/>
              </a:ext>
            </a:extLst>
          </p:cNvPr>
          <p:cNvPicPr>
            <a:picLocks noChangeAspect="1"/>
          </p:cNvPicPr>
          <p:nvPr/>
        </p:nvPicPr>
        <p:blipFill>
          <a:blip r:embed="rId2"/>
          <a:stretch>
            <a:fillRect/>
          </a:stretch>
        </p:blipFill>
        <p:spPr>
          <a:xfrm>
            <a:off x="1543050" y="628650"/>
            <a:ext cx="6057900" cy="5600700"/>
          </a:xfrm>
          <a:prstGeom prst="rect">
            <a:avLst/>
          </a:prstGeom>
        </p:spPr>
      </p:pic>
    </p:spTree>
    <p:extLst>
      <p:ext uri="{BB962C8B-B14F-4D97-AF65-F5344CB8AC3E}">
        <p14:creationId xmlns:p14="http://schemas.microsoft.com/office/powerpoint/2010/main" val="124535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5FDC7B2-99A9-4A59-AC99-0C572FA9D491}"/>
              </a:ext>
            </a:extLst>
          </p:cNvPr>
          <p:cNvPicPr>
            <a:picLocks noChangeAspect="1"/>
          </p:cNvPicPr>
          <p:nvPr/>
        </p:nvPicPr>
        <p:blipFill>
          <a:blip r:embed="rId2"/>
          <a:stretch>
            <a:fillRect/>
          </a:stretch>
        </p:blipFill>
        <p:spPr>
          <a:xfrm>
            <a:off x="76200" y="1447800"/>
            <a:ext cx="8991600" cy="3316242"/>
          </a:xfrm>
          <a:prstGeom prst="rect">
            <a:avLst/>
          </a:prstGeom>
        </p:spPr>
      </p:pic>
    </p:spTree>
    <p:extLst>
      <p:ext uri="{BB962C8B-B14F-4D97-AF65-F5344CB8AC3E}">
        <p14:creationId xmlns:p14="http://schemas.microsoft.com/office/powerpoint/2010/main" val="1841117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305"/>
            <a:ext cx="8382000" cy="1981200"/>
          </a:xfrm>
        </p:spPr>
        <p:txBody>
          <a:bodyPr>
            <a:normAutofit/>
          </a:bodyPr>
          <a:lstStyle/>
          <a:p>
            <a:r>
              <a:rPr lang="en-US" sz="3200" dirty="0">
                <a:latin typeface="Lucida Calligraphy" panose="03010101010101010101" pitchFamily="66" charset="0"/>
              </a:rPr>
              <a:t>THANK YOU FOR ATTENDING!</a:t>
            </a:r>
            <a:br>
              <a:rPr lang="en-US" sz="3200" dirty="0">
                <a:latin typeface="Lucida Calligraphy" panose="03010101010101010101" pitchFamily="66" charset="0"/>
              </a:rPr>
            </a:br>
            <a:r>
              <a:rPr lang="es-MX" sz="3200" dirty="0">
                <a:latin typeface="Lucida Calligraphy" panose="03010101010101010101" pitchFamily="66" charset="0"/>
              </a:rPr>
              <a:t>¡GRACIAS POR ASSISTIR!</a:t>
            </a:r>
          </a:p>
        </p:txBody>
      </p:sp>
      <p:sp>
        <p:nvSpPr>
          <p:cNvPr id="4" name="AutoShape 2" descr="Image result for thank yo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0" name="Picture 2" descr="Giving Thanks and FREE Thank You Cards in Spanish - Hispanic Mama">
            <a:hlinkClick r:id="" action="ppaction://noaction">
              <a:snd r:embed="rId2" name="applause.wav"/>
            </a:hlinkClick>
            <a:extLst>
              <a:ext uri="{FF2B5EF4-FFF2-40B4-BE49-F238E27FC236}">
                <a16:creationId xmlns:a16="http://schemas.microsoft.com/office/drawing/2014/main" id="{70B5C1EA-42AE-4DF1-A1F7-5DC8B2294A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438400"/>
            <a:ext cx="5638800" cy="4025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48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1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7" name="Straight Connector 96"/>
          <p:cNvCxnSpPr>
            <a:cxnSpLocks/>
            <a:stCxn id="26" idx="2"/>
          </p:cNvCxnSpPr>
          <p:nvPr/>
        </p:nvCxnSpPr>
        <p:spPr>
          <a:xfrm>
            <a:off x="5181600" y="4515034"/>
            <a:ext cx="0" cy="910069"/>
          </a:xfrm>
          <a:prstGeom prst="line">
            <a:avLst/>
          </a:prstGeom>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6629400" y="457200"/>
            <a:ext cx="1219200" cy="762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4CADA192-A6CD-45E4-BDFA-3F5429772E36}"/>
              </a:ext>
            </a:extLst>
          </p:cNvPr>
          <p:cNvGrpSpPr/>
          <p:nvPr/>
        </p:nvGrpSpPr>
        <p:grpSpPr>
          <a:xfrm>
            <a:off x="5493887" y="1688503"/>
            <a:ext cx="1371600" cy="824805"/>
            <a:chOff x="1295400" y="1676400"/>
            <a:chExt cx="1371600" cy="824805"/>
          </a:xfrm>
        </p:grpSpPr>
        <p:sp>
          <p:nvSpPr>
            <p:cNvPr id="9" name="Rounded Rectangle 8"/>
            <p:cNvSpPr/>
            <p:nvPr/>
          </p:nvSpPr>
          <p:spPr>
            <a:xfrm>
              <a:off x="1295400" y="1676400"/>
              <a:ext cx="1143000" cy="685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hlinkClick r:id="" action="ppaction://noaction"/>
            </p:cNvPr>
            <p:cNvSpPr/>
            <p:nvPr/>
          </p:nvSpPr>
          <p:spPr>
            <a:xfrm>
              <a:off x="1447800" y="1815405"/>
              <a:ext cx="1219200" cy="685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Dual</a:t>
              </a:r>
            </a:p>
            <a:p>
              <a:pPr algn="ctr"/>
              <a:r>
                <a:rPr lang="en-US" sz="900" dirty="0">
                  <a:solidFill>
                    <a:schemeClr val="tx1"/>
                  </a:solidFill>
                </a:rPr>
                <a:t>(High School Credit </a:t>
              </a:r>
              <a:r>
                <a:rPr lang="en-US" sz="900" b="1" dirty="0">
                  <a:solidFill>
                    <a:schemeClr val="tx1"/>
                  </a:solidFill>
                </a:rPr>
                <a:t>AND</a:t>
              </a:r>
              <a:r>
                <a:rPr lang="en-US" sz="900" dirty="0">
                  <a:solidFill>
                    <a:schemeClr val="tx1"/>
                  </a:solidFill>
                </a:rPr>
                <a:t> College Credit)</a:t>
              </a:r>
            </a:p>
          </p:txBody>
        </p:sp>
      </p:grpSp>
      <p:sp>
        <p:nvSpPr>
          <p:cNvPr id="13" name="Rounded Rectangle 12"/>
          <p:cNvSpPr/>
          <p:nvPr/>
        </p:nvSpPr>
        <p:spPr>
          <a:xfrm>
            <a:off x="5867797" y="2743200"/>
            <a:ext cx="1143000" cy="46349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a:hlinkClick r:id="" action="ppaction://noaction"/>
          </p:cNvPr>
          <p:cNvSpPr/>
          <p:nvPr/>
        </p:nvSpPr>
        <p:spPr>
          <a:xfrm>
            <a:off x="6020197" y="2895600"/>
            <a:ext cx="1219200" cy="4634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On </a:t>
            </a:r>
          </a:p>
          <a:p>
            <a:pPr algn="ctr"/>
            <a:r>
              <a:rPr lang="en-US" sz="1600" b="1" dirty="0">
                <a:solidFill>
                  <a:schemeClr val="tx1"/>
                </a:solidFill>
              </a:rPr>
              <a:t>Campus</a:t>
            </a:r>
            <a:endParaRPr lang="en-US" sz="1000" dirty="0">
              <a:solidFill>
                <a:schemeClr val="tx1"/>
              </a:solidFill>
            </a:endParaRPr>
          </a:p>
        </p:txBody>
      </p:sp>
      <p:sp>
        <p:nvSpPr>
          <p:cNvPr id="15" name="Rounded Rectangle 14"/>
          <p:cNvSpPr/>
          <p:nvPr/>
        </p:nvSpPr>
        <p:spPr>
          <a:xfrm>
            <a:off x="3657600" y="2743200"/>
            <a:ext cx="1143000" cy="46349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a:hlinkClick r:id="" action="ppaction://noaction"/>
          </p:cNvPr>
          <p:cNvSpPr/>
          <p:nvPr/>
        </p:nvSpPr>
        <p:spPr>
          <a:xfrm>
            <a:off x="3810000" y="2895600"/>
            <a:ext cx="1219200" cy="4634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Off</a:t>
            </a:r>
          </a:p>
          <a:p>
            <a:pPr algn="ctr"/>
            <a:r>
              <a:rPr lang="en-US" sz="1600" b="1" dirty="0">
                <a:solidFill>
                  <a:schemeClr val="tx1"/>
                </a:solidFill>
              </a:rPr>
              <a:t>Campus</a:t>
            </a:r>
            <a:endParaRPr lang="en-US" sz="1000" b="1" dirty="0">
              <a:solidFill>
                <a:schemeClr val="tx1"/>
              </a:solidFill>
            </a:endParaRPr>
          </a:p>
        </p:txBody>
      </p:sp>
      <p:grpSp>
        <p:nvGrpSpPr>
          <p:cNvPr id="27" name="Group 26"/>
          <p:cNvGrpSpPr/>
          <p:nvPr/>
        </p:nvGrpSpPr>
        <p:grpSpPr>
          <a:xfrm>
            <a:off x="5878633" y="3684241"/>
            <a:ext cx="1371600" cy="854167"/>
            <a:chOff x="152400" y="4307419"/>
            <a:chExt cx="1371600" cy="797981"/>
          </a:xfrm>
        </p:grpSpPr>
        <p:sp>
          <p:nvSpPr>
            <p:cNvPr id="21" name="Rounded Rectangle 20"/>
            <p:cNvSpPr/>
            <p:nvPr/>
          </p:nvSpPr>
          <p:spPr>
            <a:xfrm>
              <a:off x="152400" y="4307419"/>
              <a:ext cx="1143000" cy="64558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a:hlinkClick r:id="" action="ppaction://noaction"/>
            </p:cNvPr>
            <p:cNvSpPr/>
            <p:nvPr/>
          </p:nvSpPr>
          <p:spPr>
            <a:xfrm>
              <a:off x="304800" y="4419025"/>
              <a:ext cx="1219200" cy="686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Academic Core Curriculum</a:t>
              </a:r>
            </a:p>
          </p:txBody>
        </p:sp>
      </p:grpSp>
      <p:cxnSp>
        <p:nvCxnSpPr>
          <p:cNvPr id="48" name="Straight Connector 47"/>
          <p:cNvCxnSpPr/>
          <p:nvPr/>
        </p:nvCxnSpPr>
        <p:spPr>
          <a:xfrm rot="5400000">
            <a:off x="1790700" y="14097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cxnSpLocks/>
          </p:cNvCxnSpPr>
          <p:nvPr/>
        </p:nvCxnSpPr>
        <p:spPr>
          <a:xfrm>
            <a:off x="986518" y="1524000"/>
            <a:ext cx="51094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915194" y="1600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6020594" y="15994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p:nvCxnSpPr>
        <p:spPr>
          <a:xfrm>
            <a:off x="6173348" y="2514600"/>
            <a:ext cx="0" cy="82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cxnSpLocks/>
          </p:cNvCxnSpPr>
          <p:nvPr/>
        </p:nvCxnSpPr>
        <p:spPr>
          <a:xfrm>
            <a:off x="4267200" y="2590800"/>
            <a:ext cx="21871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191574" y="2666426"/>
            <a:ext cx="152400" cy="1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6377605" y="2666426"/>
            <a:ext cx="152400" cy="1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1511872" y="2503375"/>
            <a:ext cx="283510" cy="1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0339" y="2503375"/>
            <a:ext cx="283510" cy="116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57199" y="1622461"/>
            <a:ext cx="1219200" cy="47504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a:hlinkClick r:id="rId3" action="ppaction://hlinksldjump"/>
          </p:cNvPr>
          <p:cNvSpPr/>
          <p:nvPr/>
        </p:nvSpPr>
        <p:spPr>
          <a:xfrm>
            <a:off x="609600" y="1752600"/>
            <a:ext cx="1219200" cy="4750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Concurrent</a:t>
            </a:r>
          </a:p>
          <a:p>
            <a:pPr algn="ctr"/>
            <a:r>
              <a:rPr lang="en-US" sz="900" dirty="0">
                <a:solidFill>
                  <a:schemeClr val="tx1"/>
                </a:solidFill>
              </a:rPr>
              <a:t>(College Credit only)</a:t>
            </a:r>
          </a:p>
        </p:txBody>
      </p:sp>
      <p:sp>
        <p:nvSpPr>
          <p:cNvPr id="17" name="Rounded Rectangle 16"/>
          <p:cNvSpPr/>
          <p:nvPr/>
        </p:nvSpPr>
        <p:spPr>
          <a:xfrm>
            <a:off x="151908" y="2438400"/>
            <a:ext cx="834610" cy="38969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a:hlinkClick r:id="" action="ppaction://noaction"/>
          </p:cNvPr>
          <p:cNvSpPr/>
          <p:nvPr/>
        </p:nvSpPr>
        <p:spPr>
          <a:xfrm>
            <a:off x="263189" y="2601678"/>
            <a:ext cx="890251" cy="39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STC</a:t>
            </a:r>
          </a:p>
        </p:txBody>
      </p:sp>
      <p:sp>
        <p:nvSpPr>
          <p:cNvPr id="19" name="Rounded Rectangle 18"/>
          <p:cNvSpPr/>
          <p:nvPr/>
        </p:nvSpPr>
        <p:spPr>
          <a:xfrm>
            <a:off x="1264722" y="2456053"/>
            <a:ext cx="834610" cy="38969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a:hlinkClick r:id="" action="ppaction://noaction"/>
          </p:cNvPr>
          <p:cNvSpPr/>
          <p:nvPr/>
        </p:nvSpPr>
        <p:spPr>
          <a:xfrm>
            <a:off x="1376003" y="2601681"/>
            <a:ext cx="890251" cy="39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UTRGV</a:t>
            </a:r>
          </a:p>
        </p:txBody>
      </p:sp>
      <p:cxnSp>
        <p:nvCxnSpPr>
          <p:cNvPr id="65" name="Straight Connector 64"/>
          <p:cNvCxnSpPr>
            <a:cxnSpLocks/>
          </p:cNvCxnSpPr>
          <p:nvPr/>
        </p:nvCxnSpPr>
        <p:spPr>
          <a:xfrm>
            <a:off x="1143000" y="2255883"/>
            <a:ext cx="0" cy="106317"/>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cxnSpLocks/>
          </p:cNvCxnSpPr>
          <p:nvPr/>
        </p:nvCxnSpPr>
        <p:spPr>
          <a:xfrm>
            <a:off x="652674" y="2362200"/>
            <a:ext cx="1001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5715000" y="5417186"/>
            <a:ext cx="1" cy="2898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a:cxnSpLocks/>
          </p:cNvCxnSpPr>
          <p:nvPr/>
        </p:nvCxnSpPr>
        <p:spPr>
          <a:xfrm>
            <a:off x="6642221" y="33528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63" name="Rounded Rectangle 62">
            <a:hlinkClick r:id="rId4" action="ppaction://hlinksldjump"/>
          </p:cNvPr>
          <p:cNvSpPr/>
          <p:nvPr/>
        </p:nvSpPr>
        <p:spPr>
          <a:xfrm>
            <a:off x="6781800" y="609600"/>
            <a:ext cx="13004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rPr>
              <a:t>National Advanced Placement (AP) Program</a:t>
            </a:r>
          </a:p>
        </p:txBody>
      </p:sp>
      <p:sp>
        <p:nvSpPr>
          <p:cNvPr id="74" name="Rounded Rectangle 73"/>
          <p:cNvSpPr/>
          <p:nvPr/>
        </p:nvSpPr>
        <p:spPr>
          <a:xfrm>
            <a:off x="1143000" y="381000"/>
            <a:ext cx="1219200" cy="762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ounded Rectangle 80">
            <a:hlinkClick r:id="rId4" action="ppaction://hlinksldjump"/>
          </p:cNvPr>
          <p:cNvSpPr/>
          <p:nvPr/>
        </p:nvSpPr>
        <p:spPr>
          <a:xfrm>
            <a:off x="1290320" y="533400"/>
            <a:ext cx="13004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rgbClr val="FF0000"/>
                </a:solidFill>
              </a:rPr>
              <a:t> </a:t>
            </a:r>
          </a:p>
          <a:p>
            <a:pPr algn="ctr"/>
            <a:r>
              <a:rPr lang="en-US" sz="1300" b="1" dirty="0">
                <a:solidFill>
                  <a:schemeClr val="tx1"/>
                </a:solidFill>
              </a:rPr>
              <a:t>Dual &amp;</a:t>
            </a:r>
          </a:p>
          <a:p>
            <a:pPr algn="ctr"/>
            <a:r>
              <a:rPr lang="en-US" sz="1300" b="1" dirty="0">
                <a:solidFill>
                  <a:schemeClr val="tx1"/>
                </a:solidFill>
              </a:rPr>
              <a:t>Concurrent Programs</a:t>
            </a:r>
          </a:p>
          <a:p>
            <a:pPr algn="ctr"/>
            <a:endParaRPr lang="en-US" sz="1300" b="1" dirty="0">
              <a:solidFill>
                <a:schemeClr val="tx1"/>
              </a:solidFill>
            </a:endParaRPr>
          </a:p>
        </p:txBody>
      </p:sp>
      <p:cxnSp>
        <p:nvCxnSpPr>
          <p:cNvPr id="127" name="Straight Connector 126"/>
          <p:cNvCxnSpPr>
            <a:cxnSpLocks/>
          </p:cNvCxnSpPr>
          <p:nvPr/>
        </p:nvCxnSpPr>
        <p:spPr>
          <a:xfrm>
            <a:off x="2968622" y="5403906"/>
            <a:ext cx="5622724" cy="19234"/>
          </a:xfrm>
          <a:prstGeom prst="line">
            <a:avLst/>
          </a:prstGeom>
        </p:spPr>
        <p:style>
          <a:lnRef idx="1">
            <a:schemeClr val="accent1"/>
          </a:lnRef>
          <a:fillRef idx="0">
            <a:schemeClr val="accent1"/>
          </a:fillRef>
          <a:effectRef idx="0">
            <a:schemeClr val="accent1"/>
          </a:effectRef>
          <a:fontRef idx="minor">
            <a:schemeClr val="tx1"/>
          </a:fontRef>
        </p:style>
      </p:cxnSp>
      <p:sp>
        <p:nvSpPr>
          <p:cNvPr id="173" name="Rounded Rectangle 172"/>
          <p:cNvSpPr/>
          <p:nvPr/>
        </p:nvSpPr>
        <p:spPr>
          <a:xfrm>
            <a:off x="7391400" y="1676400"/>
            <a:ext cx="1143000" cy="685800"/>
          </a:xfrm>
          <a:prstGeom prst="roundRect">
            <a:avLst/>
          </a:prstGeom>
          <a:solidFill>
            <a:srgbClr val="3B8D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ounded Rectangle 173">
            <a:hlinkClick r:id="" action="ppaction://noaction"/>
          </p:cNvPr>
          <p:cNvSpPr/>
          <p:nvPr/>
        </p:nvSpPr>
        <p:spPr>
          <a:xfrm>
            <a:off x="7543800" y="1828800"/>
            <a:ext cx="1219200" cy="685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Advanced Placement (AP) Courses</a:t>
            </a:r>
          </a:p>
        </p:txBody>
      </p:sp>
      <p:sp>
        <p:nvSpPr>
          <p:cNvPr id="179" name="Rounded Rectangle 178"/>
          <p:cNvSpPr/>
          <p:nvPr/>
        </p:nvSpPr>
        <p:spPr>
          <a:xfrm>
            <a:off x="7391400" y="2971800"/>
            <a:ext cx="1143000" cy="685800"/>
          </a:xfrm>
          <a:prstGeom prst="roundRect">
            <a:avLst/>
          </a:prstGeom>
          <a:solidFill>
            <a:srgbClr val="3B8D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ounded Rectangle 179">
            <a:hlinkClick r:id="rId5" action="ppaction://hlinksldjump"/>
          </p:cNvPr>
          <p:cNvSpPr/>
          <p:nvPr/>
        </p:nvSpPr>
        <p:spPr>
          <a:xfrm>
            <a:off x="7519144" y="3143722"/>
            <a:ext cx="1317865" cy="67603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AP Boot Camps,</a:t>
            </a:r>
          </a:p>
          <a:p>
            <a:pPr algn="ctr"/>
            <a:r>
              <a:rPr lang="en-US" sz="1100" b="1" dirty="0">
                <a:solidFill>
                  <a:schemeClr val="tx1"/>
                </a:solidFill>
              </a:rPr>
              <a:t>Summer Projects </a:t>
            </a:r>
          </a:p>
          <a:p>
            <a:pPr algn="ctr"/>
            <a:r>
              <a:rPr lang="en-US" sz="1100" b="1" dirty="0">
                <a:solidFill>
                  <a:schemeClr val="tx1"/>
                </a:solidFill>
              </a:rPr>
              <a:t>&amp; Study Groups</a:t>
            </a:r>
          </a:p>
        </p:txBody>
      </p:sp>
      <p:sp>
        <p:nvSpPr>
          <p:cNvPr id="181" name="Rounded Rectangle 180"/>
          <p:cNvSpPr/>
          <p:nvPr/>
        </p:nvSpPr>
        <p:spPr>
          <a:xfrm>
            <a:off x="7391400" y="4038600"/>
            <a:ext cx="1143000" cy="685800"/>
          </a:xfrm>
          <a:prstGeom prst="roundRect">
            <a:avLst/>
          </a:prstGeom>
          <a:solidFill>
            <a:srgbClr val="3B8D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Rounded Rectangle 181">
            <a:hlinkClick r:id="" action="ppaction://noaction"/>
          </p:cNvPr>
          <p:cNvSpPr/>
          <p:nvPr/>
        </p:nvSpPr>
        <p:spPr>
          <a:xfrm>
            <a:off x="7543800" y="4191000"/>
            <a:ext cx="1219200" cy="685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May testing </a:t>
            </a:r>
          </a:p>
        </p:txBody>
      </p:sp>
      <p:cxnSp>
        <p:nvCxnSpPr>
          <p:cNvPr id="183" name="Straight Connector 182"/>
          <p:cNvCxnSpPr/>
          <p:nvPr/>
        </p:nvCxnSpPr>
        <p:spPr>
          <a:xfrm rot="5400000">
            <a:off x="7467600" y="152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7848203" y="2742803"/>
            <a:ext cx="4572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a:cxnSpLocks/>
          </p:cNvCxnSpPr>
          <p:nvPr/>
        </p:nvCxnSpPr>
        <p:spPr>
          <a:xfrm>
            <a:off x="8077200" y="3810000"/>
            <a:ext cx="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06" name="Rounded Rectangle 205"/>
          <p:cNvSpPr/>
          <p:nvPr/>
        </p:nvSpPr>
        <p:spPr>
          <a:xfrm>
            <a:off x="3581400" y="152400"/>
            <a:ext cx="1809381" cy="90540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 name="Rounded Rectangle 206">
            <a:hlinkClick r:id="rId6" action="ppaction://hlinksldjump"/>
          </p:cNvPr>
          <p:cNvSpPr/>
          <p:nvPr/>
        </p:nvSpPr>
        <p:spPr>
          <a:xfrm>
            <a:off x="3703320" y="304800"/>
            <a:ext cx="2087880" cy="9054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College Opportunities</a:t>
            </a:r>
          </a:p>
        </p:txBody>
      </p:sp>
      <p:sp>
        <p:nvSpPr>
          <p:cNvPr id="208" name="Right Arrow 207"/>
          <p:cNvSpPr/>
          <p:nvPr/>
        </p:nvSpPr>
        <p:spPr>
          <a:xfrm>
            <a:off x="5791200" y="762000"/>
            <a:ext cx="762000" cy="3810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Right Arrow 208"/>
          <p:cNvSpPr/>
          <p:nvPr/>
        </p:nvSpPr>
        <p:spPr>
          <a:xfrm rot="10800000">
            <a:off x="2667000" y="762000"/>
            <a:ext cx="762000" cy="3810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a:extLst>
              <a:ext uri="{FF2B5EF4-FFF2-40B4-BE49-F238E27FC236}">
                <a16:creationId xmlns:a16="http://schemas.microsoft.com/office/drawing/2014/main" id="{3B1F04E9-FBC4-4219-8C1E-CD6DB2A6A183}"/>
              </a:ext>
            </a:extLst>
          </p:cNvPr>
          <p:cNvGrpSpPr/>
          <p:nvPr/>
        </p:nvGrpSpPr>
        <p:grpSpPr>
          <a:xfrm>
            <a:off x="2982942" y="3657600"/>
            <a:ext cx="2808258" cy="857434"/>
            <a:chOff x="2982942" y="4019365"/>
            <a:chExt cx="2808258" cy="857434"/>
          </a:xfrm>
        </p:grpSpPr>
        <p:sp>
          <p:nvSpPr>
            <p:cNvPr id="23" name="Rounded Rectangle 22"/>
            <p:cNvSpPr/>
            <p:nvPr/>
          </p:nvSpPr>
          <p:spPr>
            <a:xfrm>
              <a:off x="4419600" y="4038600"/>
              <a:ext cx="1143000" cy="685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p:nvSpPr>
          <p:spPr>
            <a:xfrm>
              <a:off x="2982942" y="4019365"/>
              <a:ext cx="1143000" cy="685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a:hlinkClick r:id="" action="ppaction://noaction"/>
            </p:cNvPr>
            <p:cNvSpPr/>
            <p:nvPr/>
          </p:nvSpPr>
          <p:spPr>
            <a:xfrm>
              <a:off x="4572000" y="4190999"/>
              <a:ext cx="1219200" cy="685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STC</a:t>
              </a:r>
            </a:p>
            <a:p>
              <a:pPr algn="ctr"/>
              <a:r>
                <a:rPr lang="en-US" sz="1600" b="1" dirty="0">
                  <a:solidFill>
                    <a:schemeClr val="tx1"/>
                  </a:solidFill>
                </a:rPr>
                <a:t>Academies</a:t>
              </a:r>
            </a:p>
            <a:p>
              <a:pPr algn="ctr"/>
              <a:r>
                <a:rPr lang="en-US" sz="1000" b="1" dirty="0">
                  <a:solidFill>
                    <a:srgbClr val="FF0000"/>
                  </a:solidFill>
                </a:rPr>
                <a:t>2 year programs</a:t>
              </a:r>
            </a:p>
          </p:txBody>
        </p:sp>
        <p:sp>
          <p:nvSpPr>
            <p:cNvPr id="24" name="Rounded Rectangle 23">
              <a:hlinkClick r:id="" action="ppaction://noaction"/>
            </p:cNvPr>
            <p:cNvSpPr/>
            <p:nvPr/>
          </p:nvSpPr>
          <p:spPr>
            <a:xfrm>
              <a:off x="3129348" y="4194026"/>
              <a:ext cx="1219200" cy="6812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STC</a:t>
              </a:r>
            </a:p>
            <a:p>
              <a:pPr algn="ctr"/>
              <a:r>
                <a:rPr lang="en-US" sz="1000" dirty="0">
                  <a:solidFill>
                    <a:schemeClr val="tx1"/>
                  </a:solidFill>
                </a:rPr>
                <a:t>Career and Technology</a:t>
              </a:r>
            </a:p>
          </p:txBody>
        </p:sp>
      </p:grpSp>
      <p:cxnSp>
        <p:nvCxnSpPr>
          <p:cNvPr id="93" name="Straight Connector 92"/>
          <p:cNvCxnSpPr/>
          <p:nvPr/>
        </p:nvCxnSpPr>
        <p:spPr>
          <a:xfrm>
            <a:off x="2968622" y="5409404"/>
            <a:ext cx="0" cy="306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3731813" y="5560613"/>
            <a:ext cx="305596" cy="317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4649391" y="5560613"/>
            <a:ext cx="305596" cy="3178"/>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2571037" y="5707506"/>
            <a:ext cx="872868" cy="1010829"/>
            <a:chOff x="2248757" y="5644209"/>
            <a:chExt cx="988515" cy="920590"/>
          </a:xfrm>
        </p:grpSpPr>
        <p:sp>
          <p:nvSpPr>
            <p:cNvPr id="29" name="Rounded Rectangle 28"/>
            <p:cNvSpPr/>
            <p:nvPr/>
          </p:nvSpPr>
          <p:spPr>
            <a:xfrm>
              <a:off x="2248757" y="5644209"/>
              <a:ext cx="838200"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a:hlinkClick r:id="rId7" action="ppaction://hlinkfile"/>
            </p:cNvPr>
            <p:cNvSpPr/>
            <p:nvPr/>
          </p:nvSpPr>
          <p:spPr>
            <a:xfrm>
              <a:off x="2376526" y="5791199"/>
              <a:ext cx="860746" cy="77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DEEA</a:t>
              </a:r>
            </a:p>
            <a:p>
              <a:pPr algn="ctr"/>
              <a:r>
                <a:rPr lang="en-US" sz="800" dirty="0">
                  <a:solidFill>
                    <a:schemeClr val="tx1"/>
                  </a:solidFill>
                </a:rPr>
                <a:t>Dual Enrollment</a:t>
              </a:r>
            </a:p>
            <a:p>
              <a:pPr algn="ctr"/>
              <a:r>
                <a:rPr lang="en-US" sz="800" dirty="0" err="1">
                  <a:solidFill>
                    <a:schemeClr val="tx1"/>
                  </a:solidFill>
                </a:rPr>
                <a:t>Engineerig</a:t>
              </a:r>
              <a:endParaRPr lang="en-US" sz="800" dirty="0">
                <a:solidFill>
                  <a:schemeClr val="tx1"/>
                </a:solidFill>
              </a:endParaRPr>
            </a:p>
            <a:p>
              <a:pPr algn="ctr"/>
              <a:r>
                <a:rPr lang="en-US" sz="800" dirty="0">
                  <a:solidFill>
                    <a:schemeClr val="tx1"/>
                  </a:solidFill>
                </a:rPr>
                <a:t>Academy</a:t>
              </a:r>
            </a:p>
          </p:txBody>
        </p:sp>
      </p:grpSp>
      <p:grpSp>
        <p:nvGrpSpPr>
          <p:cNvPr id="3" name="Group 2"/>
          <p:cNvGrpSpPr/>
          <p:nvPr/>
        </p:nvGrpSpPr>
        <p:grpSpPr>
          <a:xfrm>
            <a:off x="3533401" y="5707507"/>
            <a:ext cx="863035" cy="1013285"/>
            <a:chOff x="3352800" y="5644209"/>
            <a:chExt cx="1003109" cy="908989"/>
          </a:xfrm>
        </p:grpSpPr>
        <p:sp>
          <p:nvSpPr>
            <p:cNvPr id="31" name="Rounded Rectangle 30"/>
            <p:cNvSpPr/>
            <p:nvPr/>
          </p:nvSpPr>
          <p:spPr>
            <a:xfrm>
              <a:off x="3352800" y="5644209"/>
              <a:ext cx="838200"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a:hlinkClick r:id="rId8" action="ppaction://hlinkfile"/>
            </p:cNvPr>
            <p:cNvSpPr/>
            <p:nvPr/>
          </p:nvSpPr>
          <p:spPr>
            <a:xfrm>
              <a:off x="3461829" y="5791198"/>
              <a:ext cx="8940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DEMSA</a:t>
              </a:r>
            </a:p>
            <a:p>
              <a:pPr algn="ctr"/>
              <a:r>
                <a:rPr lang="en-US" sz="800" dirty="0">
                  <a:solidFill>
                    <a:schemeClr val="tx1"/>
                  </a:solidFill>
                </a:rPr>
                <a:t>Dual Enrollment</a:t>
              </a:r>
            </a:p>
            <a:p>
              <a:pPr algn="ctr"/>
              <a:r>
                <a:rPr lang="en-US" sz="800" dirty="0">
                  <a:solidFill>
                    <a:schemeClr val="tx1"/>
                  </a:solidFill>
                </a:rPr>
                <a:t>Medical Science</a:t>
              </a:r>
            </a:p>
            <a:p>
              <a:pPr algn="ctr"/>
              <a:r>
                <a:rPr lang="en-US" sz="800" dirty="0">
                  <a:solidFill>
                    <a:schemeClr val="tx1"/>
                  </a:solidFill>
                </a:rPr>
                <a:t>Academy</a:t>
              </a:r>
            </a:p>
          </p:txBody>
        </p:sp>
      </p:grpSp>
      <p:grpSp>
        <p:nvGrpSpPr>
          <p:cNvPr id="4" name="Group 3"/>
          <p:cNvGrpSpPr/>
          <p:nvPr/>
        </p:nvGrpSpPr>
        <p:grpSpPr>
          <a:xfrm>
            <a:off x="4472636" y="5707507"/>
            <a:ext cx="837950" cy="1013285"/>
            <a:chOff x="4456112" y="5638215"/>
            <a:chExt cx="1024065" cy="914985"/>
          </a:xfrm>
        </p:grpSpPr>
        <p:sp>
          <p:nvSpPr>
            <p:cNvPr id="86" name="Rounded Rectangle 85"/>
            <p:cNvSpPr/>
            <p:nvPr/>
          </p:nvSpPr>
          <p:spPr>
            <a:xfrm>
              <a:off x="4456112" y="5638215"/>
              <a:ext cx="838200"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ounded Rectangle 101">
              <a:hlinkClick r:id="rId9" action="ppaction://hlinkfile"/>
            </p:cNvPr>
            <p:cNvSpPr/>
            <p:nvPr/>
          </p:nvSpPr>
          <p:spPr>
            <a:xfrm>
              <a:off x="4586097" y="5769745"/>
              <a:ext cx="894080" cy="78345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DECSA</a:t>
              </a:r>
            </a:p>
            <a:p>
              <a:pPr algn="ctr"/>
              <a:r>
                <a:rPr lang="en-US" sz="800" dirty="0">
                  <a:solidFill>
                    <a:schemeClr val="tx1"/>
                  </a:solidFill>
                </a:rPr>
                <a:t>Dual Enrollment</a:t>
              </a:r>
            </a:p>
            <a:p>
              <a:pPr algn="ctr"/>
              <a:r>
                <a:rPr lang="en-US" sz="800" dirty="0">
                  <a:solidFill>
                    <a:schemeClr val="tx1"/>
                  </a:solidFill>
                </a:rPr>
                <a:t>Computer Science</a:t>
              </a:r>
            </a:p>
            <a:p>
              <a:pPr algn="ctr"/>
              <a:r>
                <a:rPr lang="en-US" sz="800" dirty="0">
                  <a:solidFill>
                    <a:schemeClr val="tx1"/>
                  </a:solidFill>
                </a:rPr>
                <a:t>Academy</a:t>
              </a:r>
            </a:p>
          </p:txBody>
        </p:sp>
      </p:grpSp>
      <p:grpSp>
        <p:nvGrpSpPr>
          <p:cNvPr id="5" name="Group 4"/>
          <p:cNvGrpSpPr/>
          <p:nvPr/>
        </p:nvGrpSpPr>
        <p:grpSpPr>
          <a:xfrm>
            <a:off x="5390781" y="5707508"/>
            <a:ext cx="834455" cy="998092"/>
            <a:chOff x="5542756" y="5644209"/>
            <a:chExt cx="1020128" cy="908991"/>
          </a:xfrm>
        </p:grpSpPr>
        <p:sp>
          <p:nvSpPr>
            <p:cNvPr id="101" name="Rounded Rectangle 100"/>
            <p:cNvSpPr/>
            <p:nvPr/>
          </p:nvSpPr>
          <p:spPr>
            <a:xfrm>
              <a:off x="5542756" y="5644209"/>
              <a:ext cx="838200"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a:hlinkClick r:id="rId9" action="ppaction://hlinkfile"/>
            </p:cNvPr>
            <p:cNvSpPr/>
            <p:nvPr/>
          </p:nvSpPr>
          <p:spPr>
            <a:xfrm>
              <a:off x="5668804" y="5791200"/>
              <a:ext cx="8940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DECJA</a:t>
              </a:r>
            </a:p>
            <a:p>
              <a:pPr algn="ctr"/>
              <a:r>
                <a:rPr lang="en-US" sz="800" dirty="0">
                  <a:solidFill>
                    <a:schemeClr val="tx1"/>
                  </a:solidFill>
                </a:rPr>
                <a:t>Dual Enrollment</a:t>
              </a:r>
            </a:p>
            <a:p>
              <a:pPr algn="ctr"/>
              <a:r>
                <a:rPr lang="en-US" sz="800" dirty="0">
                  <a:solidFill>
                    <a:schemeClr val="tx1"/>
                  </a:solidFill>
                </a:rPr>
                <a:t>Criminal Justice</a:t>
              </a:r>
            </a:p>
            <a:p>
              <a:pPr algn="ctr"/>
              <a:r>
                <a:rPr lang="en-US" sz="800" dirty="0">
                  <a:solidFill>
                    <a:schemeClr val="tx1"/>
                  </a:solidFill>
                </a:rPr>
                <a:t>Academy</a:t>
              </a:r>
            </a:p>
          </p:txBody>
        </p:sp>
      </p:grpSp>
      <p:grpSp>
        <p:nvGrpSpPr>
          <p:cNvPr id="6" name="Group 5"/>
          <p:cNvGrpSpPr/>
          <p:nvPr/>
        </p:nvGrpSpPr>
        <p:grpSpPr>
          <a:xfrm>
            <a:off x="6301437" y="5707508"/>
            <a:ext cx="838200" cy="998092"/>
            <a:chOff x="6629400" y="5653245"/>
            <a:chExt cx="1016191" cy="899954"/>
          </a:xfrm>
        </p:grpSpPr>
        <p:sp>
          <p:nvSpPr>
            <p:cNvPr id="70" name="Rounded Rectangle 69"/>
            <p:cNvSpPr/>
            <p:nvPr/>
          </p:nvSpPr>
          <p:spPr>
            <a:xfrm>
              <a:off x="6629400" y="5653245"/>
              <a:ext cx="838200"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ounded Rectangle 70">
              <a:hlinkClick r:id="rId9" action="ppaction://hlinkfile"/>
            </p:cNvPr>
            <p:cNvSpPr/>
            <p:nvPr/>
          </p:nvSpPr>
          <p:spPr>
            <a:xfrm>
              <a:off x="6751511" y="5791199"/>
              <a:ext cx="8940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DEBAA</a:t>
              </a:r>
            </a:p>
            <a:p>
              <a:pPr algn="ctr"/>
              <a:r>
                <a:rPr lang="en-US" sz="800" dirty="0">
                  <a:solidFill>
                    <a:schemeClr val="tx1"/>
                  </a:solidFill>
                </a:rPr>
                <a:t>Dual Enrollment</a:t>
              </a:r>
            </a:p>
            <a:p>
              <a:pPr algn="ctr"/>
              <a:r>
                <a:rPr lang="en-US" sz="800" dirty="0">
                  <a:solidFill>
                    <a:schemeClr val="tx1"/>
                  </a:solidFill>
                </a:rPr>
                <a:t>Business Admin.</a:t>
              </a:r>
            </a:p>
            <a:p>
              <a:pPr algn="ctr"/>
              <a:r>
                <a:rPr lang="en-US" sz="800" dirty="0">
                  <a:solidFill>
                    <a:schemeClr val="tx1"/>
                  </a:solidFill>
                </a:rPr>
                <a:t>Academy</a:t>
              </a:r>
            </a:p>
          </p:txBody>
        </p:sp>
      </p:grpSp>
      <p:grpSp>
        <p:nvGrpSpPr>
          <p:cNvPr id="7" name="Group 6"/>
          <p:cNvGrpSpPr/>
          <p:nvPr/>
        </p:nvGrpSpPr>
        <p:grpSpPr>
          <a:xfrm>
            <a:off x="7240361" y="5715000"/>
            <a:ext cx="836046" cy="1005792"/>
            <a:chOff x="7721134" y="5644730"/>
            <a:chExt cx="1016103" cy="908470"/>
          </a:xfrm>
        </p:grpSpPr>
        <p:sp>
          <p:nvSpPr>
            <p:cNvPr id="72" name="Rounded Rectangle 71"/>
            <p:cNvSpPr/>
            <p:nvPr/>
          </p:nvSpPr>
          <p:spPr>
            <a:xfrm>
              <a:off x="7721134" y="5644730"/>
              <a:ext cx="838200" cy="77903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ounded Rectangle 72">
              <a:hlinkClick r:id="rId9" action="ppaction://hlinkfile"/>
            </p:cNvPr>
            <p:cNvSpPr/>
            <p:nvPr/>
          </p:nvSpPr>
          <p:spPr>
            <a:xfrm>
              <a:off x="7843157" y="5791200"/>
              <a:ext cx="8940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DETA</a:t>
              </a:r>
            </a:p>
            <a:p>
              <a:pPr algn="ctr"/>
              <a:r>
                <a:rPr lang="en-US" sz="800" dirty="0">
                  <a:solidFill>
                    <a:schemeClr val="tx1"/>
                  </a:solidFill>
                </a:rPr>
                <a:t>Dual Enrollment</a:t>
              </a:r>
            </a:p>
            <a:p>
              <a:pPr algn="ctr"/>
              <a:r>
                <a:rPr lang="en-US" sz="800" dirty="0">
                  <a:solidFill>
                    <a:schemeClr val="tx1"/>
                  </a:solidFill>
                </a:rPr>
                <a:t>Teaching</a:t>
              </a:r>
            </a:p>
            <a:p>
              <a:pPr algn="ctr"/>
              <a:r>
                <a:rPr lang="en-US" sz="800" dirty="0">
                  <a:solidFill>
                    <a:schemeClr val="tx1"/>
                  </a:solidFill>
                </a:rPr>
                <a:t>Academy</a:t>
              </a:r>
            </a:p>
          </p:txBody>
        </p:sp>
      </p:grpSp>
      <p:grpSp>
        <p:nvGrpSpPr>
          <p:cNvPr id="80" name="Group 79"/>
          <p:cNvGrpSpPr/>
          <p:nvPr/>
        </p:nvGrpSpPr>
        <p:grpSpPr>
          <a:xfrm>
            <a:off x="8153862" y="5717738"/>
            <a:ext cx="821697" cy="1005792"/>
            <a:chOff x="7721134" y="5644730"/>
            <a:chExt cx="1016103" cy="908470"/>
          </a:xfrm>
        </p:grpSpPr>
        <p:sp>
          <p:nvSpPr>
            <p:cNvPr id="82" name="Rounded Rectangle 81"/>
            <p:cNvSpPr/>
            <p:nvPr/>
          </p:nvSpPr>
          <p:spPr>
            <a:xfrm>
              <a:off x="7721134" y="5644730"/>
              <a:ext cx="838200" cy="77903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ounded Rectangle 82">
              <a:hlinkClick r:id="rId9" action="ppaction://hlinkfile"/>
            </p:cNvPr>
            <p:cNvSpPr/>
            <p:nvPr/>
          </p:nvSpPr>
          <p:spPr>
            <a:xfrm>
              <a:off x="7843157" y="5791200"/>
              <a:ext cx="8940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DEPA</a:t>
              </a:r>
            </a:p>
            <a:p>
              <a:pPr algn="ctr"/>
              <a:r>
                <a:rPr lang="en-US" sz="800" dirty="0">
                  <a:solidFill>
                    <a:schemeClr val="tx1"/>
                  </a:solidFill>
                </a:rPr>
                <a:t>Dual Enrollment</a:t>
              </a:r>
            </a:p>
            <a:p>
              <a:pPr algn="ctr"/>
              <a:r>
                <a:rPr lang="en-US" sz="800" dirty="0">
                  <a:solidFill>
                    <a:schemeClr val="tx1"/>
                  </a:solidFill>
                </a:rPr>
                <a:t>Pharmacy</a:t>
              </a:r>
            </a:p>
            <a:p>
              <a:pPr algn="ctr"/>
              <a:r>
                <a:rPr lang="en-US" sz="800" dirty="0">
                  <a:solidFill>
                    <a:schemeClr val="tx1"/>
                  </a:solidFill>
                </a:rPr>
                <a:t>Academy</a:t>
              </a:r>
            </a:p>
          </p:txBody>
        </p:sp>
      </p:grpSp>
      <p:cxnSp>
        <p:nvCxnSpPr>
          <p:cNvPr id="89" name="Straight Connector 88"/>
          <p:cNvCxnSpPr/>
          <p:nvPr/>
        </p:nvCxnSpPr>
        <p:spPr>
          <a:xfrm flipH="1">
            <a:off x="8575203" y="5410200"/>
            <a:ext cx="1" cy="289897"/>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599628" y="5425103"/>
            <a:ext cx="1" cy="289897"/>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6629400" y="5410200"/>
            <a:ext cx="1" cy="289897"/>
          </a:xfrm>
          <a:prstGeom prst="line">
            <a:avLst/>
          </a:prstGeom>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32ADA3C5-635A-4E05-87BC-446FA09DB278}"/>
              </a:ext>
            </a:extLst>
          </p:cNvPr>
          <p:cNvGrpSpPr/>
          <p:nvPr/>
        </p:nvGrpSpPr>
        <p:grpSpPr>
          <a:xfrm>
            <a:off x="259072" y="4705165"/>
            <a:ext cx="902302" cy="941211"/>
            <a:chOff x="259072" y="3974669"/>
            <a:chExt cx="902302" cy="998093"/>
          </a:xfrm>
        </p:grpSpPr>
        <p:sp>
          <p:nvSpPr>
            <p:cNvPr id="99" name="Rounded Rectangle 28">
              <a:extLst>
                <a:ext uri="{FF2B5EF4-FFF2-40B4-BE49-F238E27FC236}">
                  <a16:creationId xmlns:a16="http://schemas.microsoft.com/office/drawing/2014/main" id="{178FDF7D-3A73-4B25-BC3C-0A48C7EEC655}"/>
                </a:ext>
              </a:extLst>
            </p:cNvPr>
            <p:cNvSpPr/>
            <p:nvPr/>
          </p:nvSpPr>
          <p:spPr>
            <a:xfrm>
              <a:off x="259072" y="3974669"/>
              <a:ext cx="740138" cy="83669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ounded Rectangle 29">
              <a:hlinkClick r:id="rId7" action="ppaction://hlinkfile"/>
              <a:extLst>
                <a:ext uri="{FF2B5EF4-FFF2-40B4-BE49-F238E27FC236}">
                  <a16:creationId xmlns:a16="http://schemas.microsoft.com/office/drawing/2014/main" id="{BDCF1DAA-0C8C-4E86-85BA-F72D60A662E2}"/>
                </a:ext>
              </a:extLst>
            </p:cNvPr>
            <p:cNvSpPr/>
            <p:nvPr/>
          </p:nvSpPr>
          <p:spPr>
            <a:xfrm>
              <a:off x="371893" y="4136068"/>
              <a:ext cx="789481" cy="836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MOS</a:t>
              </a:r>
            </a:p>
            <a:p>
              <a:pPr algn="ctr"/>
              <a:r>
                <a:rPr lang="en-US" sz="800" dirty="0">
                  <a:solidFill>
                    <a:schemeClr val="tx1"/>
                  </a:solidFill>
                </a:rPr>
                <a:t>Medical Office Specialist               2 Year</a:t>
              </a:r>
            </a:p>
          </p:txBody>
        </p:sp>
      </p:grpSp>
      <p:grpSp>
        <p:nvGrpSpPr>
          <p:cNvPr id="105" name="Group 104">
            <a:extLst>
              <a:ext uri="{FF2B5EF4-FFF2-40B4-BE49-F238E27FC236}">
                <a16:creationId xmlns:a16="http://schemas.microsoft.com/office/drawing/2014/main" id="{EF539BC8-F359-469C-AEBA-6CE25EC97948}"/>
              </a:ext>
            </a:extLst>
          </p:cNvPr>
          <p:cNvGrpSpPr/>
          <p:nvPr/>
        </p:nvGrpSpPr>
        <p:grpSpPr>
          <a:xfrm>
            <a:off x="1219200" y="4707217"/>
            <a:ext cx="902302" cy="941212"/>
            <a:chOff x="2248757" y="5644208"/>
            <a:chExt cx="1021849" cy="908992"/>
          </a:xfrm>
        </p:grpSpPr>
        <p:sp>
          <p:nvSpPr>
            <p:cNvPr id="106" name="Rounded Rectangle 28">
              <a:extLst>
                <a:ext uri="{FF2B5EF4-FFF2-40B4-BE49-F238E27FC236}">
                  <a16:creationId xmlns:a16="http://schemas.microsoft.com/office/drawing/2014/main" id="{BAA70AB7-7276-4826-9926-ADEA110E4891}"/>
                </a:ext>
              </a:extLst>
            </p:cNvPr>
            <p:cNvSpPr/>
            <p:nvPr/>
          </p:nvSpPr>
          <p:spPr>
            <a:xfrm>
              <a:off x="2248757" y="5644208"/>
              <a:ext cx="838200" cy="82571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ounded Rectangle 29">
              <a:hlinkClick r:id="rId7" action="ppaction://hlinkfile"/>
              <a:extLst>
                <a:ext uri="{FF2B5EF4-FFF2-40B4-BE49-F238E27FC236}">
                  <a16:creationId xmlns:a16="http://schemas.microsoft.com/office/drawing/2014/main" id="{3A39345D-D969-4100-85F0-239C08CA2A4D}"/>
                </a:ext>
              </a:extLst>
            </p:cNvPr>
            <p:cNvSpPr/>
            <p:nvPr/>
          </p:nvSpPr>
          <p:spPr>
            <a:xfrm>
              <a:off x="2376526" y="5791200"/>
              <a:ext cx="89408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PCA</a:t>
              </a:r>
            </a:p>
            <a:p>
              <a:pPr algn="ctr"/>
              <a:r>
                <a:rPr lang="en-US" sz="800" dirty="0">
                  <a:solidFill>
                    <a:schemeClr val="tx1"/>
                  </a:solidFill>
                </a:rPr>
                <a:t>Patient Care Assistant             2 Year</a:t>
              </a:r>
            </a:p>
          </p:txBody>
        </p:sp>
      </p:grpSp>
      <p:grpSp>
        <p:nvGrpSpPr>
          <p:cNvPr id="110" name="Group 109">
            <a:extLst>
              <a:ext uri="{FF2B5EF4-FFF2-40B4-BE49-F238E27FC236}">
                <a16:creationId xmlns:a16="http://schemas.microsoft.com/office/drawing/2014/main" id="{7E03A53F-1524-4BB3-8FBC-B73D5A33DA8D}"/>
              </a:ext>
            </a:extLst>
          </p:cNvPr>
          <p:cNvGrpSpPr/>
          <p:nvPr/>
        </p:nvGrpSpPr>
        <p:grpSpPr>
          <a:xfrm>
            <a:off x="316898" y="5752544"/>
            <a:ext cx="902302" cy="1031661"/>
            <a:chOff x="2248757" y="5644209"/>
            <a:chExt cx="1021849" cy="996345"/>
          </a:xfrm>
        </p:grpSpPr>
        <p:sp>
          <p:nvSpPr>
            <p:cNvPr id="111" name="Rounded Rectangle 28">
              <a:extLst>
                <a:ext uri="{FF2B5EF4-FFF2-40B4-BE49-F238E27FC236}">
                  <a16:creationId xmlns:a16="http://schemas.microsoft.com/office/drawing/2014/main" id="{DF1E55A1-9AE4-44A5-90FC-FA88DBFE3855}"/>
                </a:ext>
              </a:extLst>
            </p:cNvPr>
            <p:cNvSpPr/>
            <p:nvPr/>
          </p:nvSpPr>
          <p:spPr>
            <a:xfrm>
              <a:off x="2248757" y="5644209"/>
              <a:ext cx="838200"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ounded Rectangle 29">
              <a:hlinkClick r:id="rId7" action="ppaction://hlinkfile"/>
              <a:extLst>
                <a:ext uri="{FF2B5EF4-FFF2-40B4-BE49-F238E27FC236}">
                  <a16:creationId xmlns:a16="http://schemas.microsoft.com/office/drawing/2014/main" id="{B1760072-6B0E-4A9D-97FC-FEBEF5644A7C}"/>
                </a:ext>
              </a:extLst>
            </p:cNvPr>
            <p:cNvSpPr/>
            <p:nvPr/>
          </p:nvSpPr>
          <p:spPr>
            <a:xfrm>
              <a:off x="2376526" y="5791199"/>
              <a:ext cx="894080" cy="84935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EMT</a:t>
              </a:r>
            </a:p>
            <a:p>
              <a:pPr algn="ctr"/>
              <a:r>
                <a:rPr lang="en-US" sz="800" dirty="0">
                  <a:solidFill>
                    <a:schemeClr val="tx1"/>
                  </a:solidFill>
                </a:rPr>
                <a:t>Emergency Medical Technology 1 Year</a:t>
              </a:r>
            </a:p>
          </p:txBody>
        </p:sp>
      </p:grpSp>
      <p:grpSp>
        <p:nvGrpSpPr>
          <p:cNvPr id="51" name="Group 50">
            <a:extLst>
              <a:ext uri="{FF2B5EF4-FFF2-40B4-BE49-F238E27FC236}">
                <a16:creationId xmlns:a16="http://schemas.microsoft.com/office/drawing/2014/main" id="{DFB016AE-BC62-4EEB-8836-CE9B1062F1A2}"/>
              </a:ext>
            </a:extLst>
          </p:cNvPr>
          <p:cNvGrpSpPr/>
          <p:nvPr/>
        </p:nvGrpSpPr>
        <p:grpSpPr>
          <a:xfrm>
            <a:off x="1298386" y="5778945"/>
            <a:ext cx="967868" cy="1005263"/>
            <a:chOff x="1336919" y="5113344"/>
            <a:chExt cx="965154" cy="1066016"/>
          </a:xfrm>
        </p:grpSpPr>
        <p:sp>
          <p:nvSpPr>
            <p:cNvPr id="114" name="Rounded Rectangle 28">
              <a:extLst>
                <a:ext uri="{FF2B5EF4-FFF2-40B4-BE49-F238E27FC236}">
                  <a16:creationId xmlns:a16="http://schemas.microsoft.com/office/drawing/2014/main" id="{4EC3C346-6AF1-46D2-83EC-1B6692AB1A9F}"/>
                </a:ext>
              </a:extLst>
            </p:cNvPr>
            <p:cNvSpPr/>
            <p:nvPr/>
          </p:nvSpPr>
          <p:spPr>
            <a:xfrm>
              <a:off x="1336919" y="5113344"/>
              <a:ext cx="740138" cy="83669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ounded Rectangle 29">
              <a:hlinkClick r:id="rId7" action="ppaction://hlinkfile"/>
              <a:extLst>
                <a:ext uri="{FF2B5EF4-FFF2-40B4-BE49-F238E27FC236}">
                  <a16:creationId xmlns:a16="http://schemas.microsoft.com/office/drawing/2014/main" id="{21491D16-AD5E-43A0-9742-DA6A87324399}"/>
                </a:ext>
              </a:extLst>
            </p:cNvPr>
            <p:cNvSpPr/>
            <p:nvPr/>
          </p:nvSpPr>
          <p:spPr>
            <a:xfrm>
              <a:off x="1433864" y="5259305"/>
              <a:ext cx="868209" cy="92005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endParaRPr>
            </a:p>
            <a:p>
              <a:pPr algn="ctr"/>
              <a:r>
                <a:rPr lang="en-US" sz="1100" b="1" dirty="0">
                  <a:solidFill>
                    <a:schemeClr val="tx1"/>
                  </a:solidFill>
                </a:rPr>
                <a:t>General Medical Science Pathway </a:t>
              </a:r>
              <a:r>
                <a:rPr lang="en-US" sz="800" dirty="0">
                  <a:solidFill>
                    <a:schemeClr val="tx1"/>
                  </a:solidFill>
                </a:rPr>
                <a:t>3 Year</a:t>
              </a:r>
            </a:p>
            <a:p>
              <a:pPr algn="ctr"/>
              <a:endParaRPr lang="en-US" sz="800" dirty="0">
                <a:solidFill>
                  <a:schemeClr val="tx1"/>
                </a:solidFill>
              </a:endParaRPr>
            </a:p>
          </p:txBody>
        </p:sp>
      </p:grpSp>
      <p:grpSp>
        <p:nvGrpSpPr>
          <p:cNvPr id="69" name="Group 68">
            <a:extLst>
              <a:ext uri="{FF2B5EF4-FFF2-40B4-BE49-F238E27FC236}">
                <a16:creationId xmlns:a16="http://schemas.microsoft.com/office/drawing/2014/main" id="{D3E58F23-1A7F-46A6-A293-B67F3556911B}"/>
              </a:ext>
            </a:extLst>
          </p:cNvPr>
          <p:cNvGrpSpPr/>
          <p:nvPr/>
        </p:nvGrpSpPr>
        <p:grpSpPr>
          <a:xfrm>
            <a:off x="3657600" y="3352800"/>
            <a:ext cx="1371600" cy="295183"/>
            <a:chOff x="3581400" y="3733800"/>
            <a:chExt cx="1371600" cy="295183"/>
          </a:xfrm>
        </p:grpSpPr>
        <p:cxnSp>
          <p:nvCxnSpPr>
            <p:cNvPr id="91" name="Straight Connector 90"/>
            <p:cNvCxnSpPr>
              <a:cxnSpLocks/>
            </p:cNvCxnSpPr>
            <p:nvPr/>
          </p:nvCxnSpPr>
          <p:spPr>
            <a:xfrm>
              <a:off x="4268788" y="3733800"/>
              <a:ext cx="0" cy="142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p:cNvCxnSpPr>
            <p:nvPr/>
          </p:nvCxnSpPr>
          <p:spPr>
            <a:xfrm>
              <a:off x="3581400" y="3886200"/>
              <a:ext cx="13700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F875E64-307E-42D6-9A2F-9C096B2CA22D}"/>
                </a:ext>
              </a:extLst>
            </p:cNvPr>
            <p:cNvCxnSpPr>
              <a:cxnSpLocks/>
            </p:cNvCxnSpPr>
            <p:nvPr/>
          </p:nvCxnSpPr>
          <p:spPr>
            <a:xfrm>
              <a:off x="4953000" y="3886200"/>
              <a:ext cx="0" cy="142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C6AFC2FF-F702-4D75-9FED-43AD9D28A373}"/>
                </a:ext>
              </a:extLst>
            </p:cNvPr>
            <p:cNvCxnSpPr>
              <a:cxnSpLocks/>
            </p:cNvCxnSpPr>
            <p:nvPr/>
          </p:nvCxnSpPr>
          <p:spPr>
            <a:xfrm>
              <a:off x="3581400" y="3886200"/>
              <a:ext cx="0" cy="142783"/>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3" name="Group 122">
            <a:extLst>
              <a:ext uri="{FF2B5EF4-FFF2-40B4-BE49-F238E27FC236}">
                <a16:creationId xmlns:a16="http://schemas.microsoft.com/office/drawing/2014/main" id="{70F01C25-174C-4CF5-A45E-F005B7C42129}"/>
              </a:ext>
            </a:extLst>
          </p:cNvPr>
          <p:cNvGrpSpPr/>
          <p:nvPr/>
        </p:nvGrpSpPr>
        <p:grpSpPr>
          <a:xfrm>
            <a:off x="3810000" y="4653201"/>
            <a:ext cx="1230724" cy="676072"/>
            <a:chOff x="259072" y="3982642"/>
            <a:chExt cx="902302" cy="1078049"/>
          </a:xfrm>
        </p:grpSpPr>
        <p:sp>
          <p:nvSpPr>
            <p:cNvPr id="124" name="Rounded Rectangle 28">
              <a:extLst>
                <a:ext uri="{FF2B5EF4-FFF2-40B4-BE49-F238E27FC236}">
                  <a16:creationId xmlns:a16="http://schemas.microsoft.com/office/drawing/2014/main" id="{DF958478-AE29-4100-ADB1-75891BC4C790}"/>
                </a:ext>
              </a:extLst>
            </p:cNvPr>
            <p:cNvSpPr/>
            <p:nvPr/>
          </p:nvSpPr>
          <p:spPr>
            <a:xfrm>
              <a:off x="259072" y="3982642"/>
              <a:ext cx="740138" cy="82871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ounded Rectangle 29">
              <a:hlinkClick r:id="rId7" action="ppaction://hlinkfile"/>
              <a:extLst>
                <a:ext uri="{FF2B5EF4-FFF2-40B4-BE49-F238E27FC236}">
                  <a16:creationId xmlns:a16="http://schemas.microsoft.com/office/drawing/2014/main" id="{9AC3FACC-1ECB-44A7-A7C7-A1992A336119}"/>
                </a:ext>
              </a:extLst>
            </p:cNvPr>
            <p:cNvSpPr/>
            <p:nvPr/>
          </p:nvSpPr>
          <p:spPr>
            <a:xfrm>
              <a:off x="371893" y="4179596"/>
              <a:ext cx="789481" cy="8810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Automotive Technology        </a:t>
              </a:r>
              <a:r>
                <a:rPr lang="en-US" sz="800" dirty="0">
                  <a:solidFill>
                    <a:schemeClr val="tx1"/>
                  </a:solidFill>
                </a:rPr>
                <a:t>1</a:t>
              </a:r>
              <a:r>
                <a:rPr lang="en-US" sz="800" baseline="30000" dirty="0">
                  <a:solidFill>
                    <a:schemeClr val="tx1"/>
                  </a:solidFill>
                </a:rPr>
                <a:t>st</a:t>
              </a:r>
              <a:r>
                <a:rPr lang="en-US" sz="800" dirty="0">
                  <a:solidFill>
                    <a:schemeClr val="tx1"/>
                  </a:solidFill>
                </a:rPr>
                <a:t> Block</a:t>
              </a:r>
            </a:p>
          </p:txBody>
        </p:sp>
      </p:grpSp>
      <p:grpSp>
        <p:nvGrpSpPr>
          <p:cNvPr id="142" name="Group 141">
            <a:extLst>
              <a:ext uri="{FF2B5EF4-FFF2-40B4-BE49-F238E27FC236}">
                <a16:creationId xmlns:a16="http://schemas.microsoft.com/office/drawing/2014/main" id="{E837125D-4405-4FB1-AFE3-3739B193C70F}"/>
              </a:ext>
            </a:extLst>
          </p:cNvPr>
          <p:cNvGrpSpPr/>
          <p:nvPr/>
        </p:nvGrpSpPr>
        <p:grpSpPr>
          <a:xfrm>
            <a:off x="2346158" y="4656250"/>
            <a:ext cx="1230724" cy="660745"/>
            <a:chOff x="2346158" y="4656250"/>
            <a:chExt cx="1230724" cy="660745"/>
          </a:xfrm>
        </p:grpSpPr>
        <p:sp>
          <p:nvSpPr>
            <p:cNvPr id="128" name="Rounded Rectangle 28">
              <a:extLst>
                <a:ext uri="{FF2B5EF4-FFF2-40B4-BE49-F238E27FC236}">
                  <a16:creationId xmlns:a16="http://schemas.microsoft.com/office/drawing/2014/main" id="{C1A47928-AD46-4477-8CA0-00CCB87C3F84}"/>
                </a:ext>
              </a:extLst>
            </p:cNvPr>
            <p:cNvSpPr/>
            <p:nvPr/>
          </p:nvSpPr>
          <p:spPr>
            <a:xfrm>
              <a:off x="2346158" y="4656250"/>
              <a:ext cx="1009535" cy="55259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ounded Rectangle 29">
              <a:hlinkClick r:id="rId7" action="ppaction://hlinkfile"/>
              <a:extLst>
                <a:ext uri="{FF2B5EF4-FFF2-40B4-BE49-F238E27FC236}">
                  <a16:creationId xmlns:a16="http://schemas.microsoft.com/office/drawing/2014/main" id="{62611707-C9E7-4E12-8896-6F6489D1EE4D}"/>
                </a:ext>
              </a:extLst>
            </p:cNvPr>
            <p:cNvSpPr/>
            <p:nvPr/>
          </p:nvSpPr>
          <p:spPr>
            <a:xfrm>
              <a:off x="2500044" y="4756349"/>
              <a:ext cx="1076838" cy="5606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AEDT </a:t>
              </a:r>
              <a:r>
                <a:rPr lang="en-US" sz="800" dirty="0">
                  <a:solidFill>
                    <a:schemeClr val="tx1"/>
                  </a:solidFill>
                </a:rPr>
                <a:t>Architectural &amp; Engineering Design  1</a:t>
              </a:r>
              <a:r>
                <a:rPr lang="en-US" sz="800" baseline="30000" dirty="0">
                  <a:solidFill>
                    <a:schemeClr val="tx1"/>
                  </a:solidFill>
                </a:rPr>
                <a:t>st</a:t>
              </a:r>
              <a:r>
                <a:rPr lang="en-US" sz="800" dirty="0">
                  <a:solidFill>
                    <a:schemeClr val="tx1"/>
                  </a:solidFill>
                </a:rPr>
                <a:t> Block</a:t>
              </a:r>
            </a:p>
          </p:txBody>
        </p:sp>
      </p:grpSp>
      <p:cxnSp>
        <p:nvCxnSpPr>
          <p:cNvPr id="137" name="Straight Connector 136">
            <a:extLst>
              <a:ext uri="{FF2B5EF4-FFF2-40B4-BE49-F238E27FC236}">
                <a16:creationId xmlns:a16="http://schemas.microsoft.com/office/drawing/2014/main" id="{C089CD33-5F8C-473C-B915-FEF7DF0B3A7B}"/>
              </a:ext>
            </a:extLst>
          </p:cNvPr>
          <p:cNvCxnSpPr>
            <a:cxnSpLocks/>
          </p:cNvCxnSpPr>
          <p:nvPr/>
        </p:nvCxnSpPr>
        <p:spPr>
          <a:xfrm>
            <a:off x="1601789" y="4114800"/>
            <a:ext cx="137001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8" name="Group 147">
            <a:extLst>
              <a:ext uri="{FF2B5EF4-FFF2-40B4-BE49-F238E27FC236}">
                <a16:creationId xmlns:a16="http://schemas.microsoft.com/office/drawing/2014/main" id="{9A56050A-22C0-48EF-A422-CE2D37CEA6D0}"/>
              </a:ext>
            </a:extLst>
          </p:cNvPr>
          <p:cNvGrpSpPr/>
          <p:nvPr/>
        </p:nvGrpSpPr>
        <p:grpSpPr>
          <a:xfrm>
            <a:off x="564662" y="3718130"/>
            <a:ext cx="1230724" cy="668795"/>
            <a:chOff x="259072" y="3974669"/>
            <a:chExt cx="902302" cy="998093"/>
          </a:xfrm>
        </p:grpSpPr>
        <p:sp>
          <p:nvSpPr>
            <p:cNvPr id="149" name="Rounded Rectangle 28">
              <a:extLst>
                <a:ext uri="{FF2B5EF4-FFF2-40B4-BE49-F238E27FC236}">
                  <a16:creationId xmlns:a16="http://schemas.microsoft.com/office/drawing/2014/main" id="{B4C2EB0F-28AC-46A8-B748-4C4526ADBFB5}"/>
                </a:ext>
              </a:extLst>
            </p:cNvPr>
            <p:cNvSpPr/>
            <p:nvPr/>
          </p:nvSpPr>
          <p:spPr>
            <a:xfrm>
              <a:off x="259072" y="3974669"/>
              <a:ext cx="740138" cy="83669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ounded Rectangle 29">
              <a:hlinkClick r:id="rId7" action="ppaction://hlinkfile"/>
              <a:extLst>
                <a:ext uri="{FF2B5EF4-FFF2-40B4-BE49-F238E27FC236}">
                  <a16:creationId xmlns:a16="http://schemas.microsoft.com/office/drawing/2014/main" id="{68AF1B9A-7DD2-44F1-AEC1-8CF0AA5520FF}"/>
                </a:ext>
              </a:extLst>
            </p:cNvPr>
            <p:cNvSpPr/>
            <p:nvPr/>
          </p:nvSpPr>
          <p:spPr>
            <a:xfrm>
              <a:off x="371893" y="4136068"/>
              <a:ext cx="789481" cy="836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Health Science Institute </a:t>
              </a:r>
              <a:endParaRPr lang="en-US" sz="800" dirty="0">
                <a:solidFill>
                  <a:schemeClr val="tx1"/>
                </a:solidFill>
              </a:endParaRPr>
            </a:p>
          </p:txBody>
        </p:sp>
      </p:grpSp>
      <p:cxnSp>
        <p:nvCxnSpPr>
          <p:cNvPr id="152" name="Straight Connector 151">
            <a:extLst>
              <a:ext uri="{FF2B5EF4-FFF2-40B4-BE49-F238E27FC236}">
                <a16:creationId xmlns:a16="http://schemas.microsoft.com/office/drawing/2014/main" id="{78E2A0D8-1AD9-4C41-9E99-3F6276319E5D}"/>
              </a:ext>
            </a:extLst>
          </p:cNvPr>
          <p:cNvCxnSpPr>
            <a:cxnSpLocks/>
          </p:cNvCxnSpPr>
          <p:nvPr/>
        </p:nvCxnSpPr>
        <p:spPr>
          <a:xfrm>
            <a:off x="3506788" y="4538408"/>
            <a:ext cx="0" cy="33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3970539D-807F-404F-AE4C-BE356D5E2DB2}"/>
              </a:ext>
            </a:extLst>
          </p:cNvPr>
          <p:cNvCxnSpPr>
            <a:cxnSpLocks/>
          </p:cNvCxnSpPr>
          <p:nvPr/>
        </p:nvCxnSpPr>
        <p:spPr>
          <a:xfrm>
            <a:off x="2819400" y="4572000"/>
            <a:ext cx="1370011" cy="96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529EE22B-283E-4CD9-AA58-4440D633E13F}"/>
              </a:ext>
            </a:extLst>
          </p:cNvPr>
          <p:cNvCxnSpPr>
            <a:cxnSpLocks/>
          </p:cNvCxnSpPr>
          <p:nvPr/>
        </p:nvCxnSpPr>
        <p:spPr>
          <a:xfrm>
            <a:off x="4191000" y="4581617"/>
            <a:ext cx="0" cy="665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9A4644B6-C6E1-472A-93FA-AD6F850D1A2D}"/>
              </a:ext>
            </a:extLst>
          </p:cNvPr>
          <p:cNvCxnSpPr>
            <a:cxnSpLocks/>
          </p:cNvCxnSpPr>
          <p:nvPr/>
        </p:nvCxnSpPr>
        <p:spPr>
          <a:xfrm>
            <a:off x="2819400" y="4572000"/>
            <a:ext cx="0" cy="66583"/>
          </a:xfrm>
          <a:prstGeom prst="line">
            <a:avLst/>
          </a:prstGeom>
        </p:spPr>
        <p:style>
          <a:lnRef idx="1">
            <a:schemeClr val="accent1"/>
          </a:lnRef>
          <a:fillRef idx="0">
            <a:schemeClr val="accent1"/>
          </a:fillRef>
          <a:effectRef idx="0">
            <a:schemeClr val="accent1"/>
          </a:effectRef>
          <a:fontRef idx="minor">
            <a:schemeClr val="tx1"/>
          </a:fontRef>
        </p:style>
      </p:cxnSp>
      <p:grpSp>
        <p:nvGrpSpPr>
          <p:cNvPr id="175" name="Group 174">
            <a:extLst>
              <a:ext uri="{FF2B5EF4-FFF2-40B4-BE49-F238E27FC236}">
                <a16:creationId xmlns:a16="http://schemas.microsoft.com/office/drawing/2014/main" id="{95315155-2B0E-4076-8D89-99212DBD84D8}"/>
              </a:ext>
            </a:extLst>
          </p:cNvPr>
          <p:cNvGrpSpPr/>
          <p:nvPr/>
        </p:nvGrpSpPr>
        <p:grpSpPr>
          <a:xfrm>
            <a:off x="603414" y="4409293"/>
            <a:ext cx="1049632" cy="295183"/>
            <a:chOff x="3581400" y="3733800"/>
            <a:chExt cx="1371600" cy="295183"/>
          </a:xfrm>
        </p:grpSpPr>
        <p:cxnSp>
          <p:nvCxnSpPr>
            <p:cNvPr id="176" name="Straight Connector 175">
              <a:extLst>
                <a:ext uri="{FF2B5EF4-FFF2-40B4-BE49-F238E27FC236}">
                  <a16:creationId xmlns:a16="http://schemas.microsoft.com/office/drawing/2014/main" id="{1F84576E-D4B7-4CF8-8B53-520BD6614C5A}"/>
                </a:ext>
              </a:extLst>
            </p:cNvPr>
            <p:cNvCxnSpPr>
              <a:cxnSpLocks/>
            </p:cNvCxnSpPr>
            <p:nvPr/>
          </p:nvCxnSpPr>
          <p:spPr>
            <a:xfrm>
              <a:off x="4268788" y="3733800"/>
              <a:ext cx="0" cy="142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7F3FCEDC-831B-40AA-A179-0F3D9D52ABF0}"/>
                </a:ext>
              </a:extLst>
            </p:cNvPr>
            <p:cNvCxnSpPr>
              <a:cxnSpLocks/>
            </p:cNvCxnSpPr>
            <p:nvPr/>
          </p:nvCxnSpPr>
          <p:spPr>
            <a:xfrm>
              <a:off x="3581400" y="3886200"/>
              <a:ext cx="13700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0B7221A-A7DD-4AB0-A89C-C165AB678ED8}"/>
                </a:ext>
              </a:extLst>
            </p:cNvPr>
            <p:cNvCxnSpPr>
              <a:cxnSpLocks/>
            </p:cNvCxnSpPr>
            <p:nvPr/>
          </p:nvCxnSpPr>
          <p:spPr>
            <a:xfrm>
              <a:off x="4953000" y="3886200"/>
              <a:ext cx="0" cy="142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B0FC5C70-0B32-4B4C-A893-9CAD7658F617}"/>
                </a:ext>
              </a:extLst>
            </p:cNvPr>
            <p:cNvCxnSpPr>
              <a:cxnSpLocks/>
            </p:cNvCxnSpPr>
            <p:nvPr/>
          </p:nvCxnSpPr>
          <p:spPr>
            <a:xfrm>
              <a:off x="3581400" y="3886200"/>
              <a:ext cx="0" cy="142783"/>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77254D-3796-4061-9333-9EA38F534C79}"/>
              </a:ext>
            </a:extLst>
          </p:cNvPr>
          <p:cNvPicPr>
            <a:picLocks noChangeAspect="1"/>
          </p:cNvPicPr>
          <p:nvPr/>
        </p:nvPicPr>
        <p:blipFill>
          <a:blip r:embed="rId2"/>
          <a:stretch>
            <a:fillRect/>
          </a:stretch>
        </p:blipFill>
        <p:spPr>
          <a:xfrm>
            <a:off x="914400" y="227061"/>
            <a:ext cx="7811673" cy="6403878"/>
          </a:xfrm>
          <a:prstGeom prst="rect">
            <a:avLst/>
          </a:prstGeom>
        </p:spPr>
      </p:pic>
    </p:spTree>
    <p:extLst>
      <p:ext uri="{BB962C8B-B14F-4D97-AF65-F5344CB8AC3E}">
        <p14:creationId xmlns:p14="http://schemas.microsoft.com/office/powerpoint/2010/main" val="394463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4C9FAA5-90B2-4391-BE19-A85D910C32F3}"/>
              </a:ext>
            </a:extLst>
          </p:cNvPr>
          <p:cNvPicPr>
            <a:picLocks noChangeAspect="1"/>
          </p:cNvPicPr>
          <p:nvPr/>
        </p:nvPicPr>
        <p:blipFill>
          <a:blip r:embed="rId2"/>
          <a:stretch>
            <a:fillRect/>
          </a:stretch>
        </p:blipFill>
        <p:spPr>
          <a:xfrm>
            <a:off x="1143000" y="214753"/>
            <a:ext cx="7486650" cy="6567047"/>
          </a:xfrm>
          <a:prstGeom prst="rect">
            <a:avLst/>
          </a:prstGeom>
        </p:spPr>
      </p:pic>
    </p:spTree>
    <p:extLst>
      <p:ext uri="{BB962C8B-B14F-4D97-AF65-F5344CB8AC3E}">
        <p14:creationId xmlns:p14="http://schemas.microsoft.com/office/powerpoint/2010/main" val="4233948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A426743-8D1E-4EAC-BEFD-641FC68EBEE8}"/>
              </a:ext>
            </a:extLst>
          </p:cNvPr>
          <p:cNvPicPr>
            <a:picLocks noChangeAspect="1"/>
          </p:cNvPicPr>
          <p:nvPr/>
        </p:nvPicPr>
        <p:blipFill>
          <a:blip r:embed="rId2"/>
          <a:stretch>
            <a:fillRect/>
          </a:stretch>
        </p:blipFill>
        <p:spPr>
          <a:xfrm>
            <a:off x="1055612" y="609601"/>
            <a:ext cx="7673207" cy="4572000"/>
          </a:xfrm>
          <a:prstGeom prst="rect">
            <a:avLst/>
          </a:prstGeom>
        </p:spPr>
      </p:pic>
      <p:sp>
        <p:nvSpPr>
          <p:cNvPr id="2" name="TextBox 1">
            <a:extLst>
              <a:ext uri="{FF2B5EF4-FFF2-40B4-BE49-F238E27FC236}">
                <a16:creationId xmlns:a16="http://schemas.microsoft.com/office/drawing/2014/main" id="{C94DABCE-78ED-4845-9237-D725757A4420}"/>
              </a:ext>
            </a:extLst>
          </p:cNvPr>
          <p:cNvSpPr txBox="1"/>
          <p:nvPr/>
        </p:nvSpPr>
        <p:spPr>
          <a:xfrm>
            <a:off x="270987" y="5486400"/>
            <a:ext cx="8881219" cy="954107"/>
          </a:xfrm>
          <a:prstGeom prst="rect">
            <a:avLst/>
          </a:prstGeom>
          <a:noFill/>
        </p:spPr>
        <p:txBody>
          <a:bodyPr wrap="square" rtlCol="0">
            <a:spAutoFit/>
          </a:bodyPr>
          <a:lstStyle/>
          <a:p>
            <a:pPr algn="ctr"/>
            <a:r>
              <a:rPr lang="es-US" sz="2800" b="1" dirty="0" err="1"/>
              <a:t>This</a:t>
            </a:r>
            <a:r>
              <a:rPr lang="es-US" sz="2800" b="1" dirty="0"/>
              <a:t> timeline </a:t>
            </a:r>
            <a:r>
              <a:rPr lang="es-US" sz="2800" b="1" dirty="0" err="1"/>
              <a:t>was</a:t>
            </a:r>
            <a:r>
              <a:rPr lang="es-US" sz="2800" b="1" dirty="0"/>
              <a:t> </a:t>
            </a:r>
            <a:r>
              <a:rPr lang="es-US" sz="2800" b="1" dirty="0" err="1"/>
              <a:t>sent</a:t>
            </a:r>
            <a:r>
              <a:rPr lang="es-US" sz="2800" b="1" dirty="0"/>
              <a:t> as a </a:t>
            </a:r>
            <a:r>
              <a:rPr lang="es-US" sz="2800" b="1" dirty="0" err="1"/>
              <a:t>Skylert</a:t>
            </a:r>
            <a:r>
              <a:rPr lang="es-US" sz="2800" b="1" dirty="0"/>
              <a:t> email </a:t>
            </a:r>
            <a:r>
              <a:rPr lang="es-US" sz="2800" b="1" dirty="0" err="1"/>
              <a:t>on</a:t>
            </a:r>
            <a:r>
              <a:rPr lang="es-US" sz="2800" b="1" dirty="0"/>
              <a:t> </a:t>
            </a:r>
          </a:p>
          <a:p>
            <a:pPr algn="ctr"/>
            <a:r>
              <a:rPr lang="es-US" sz="2800" b="1" dirty="0" err="1"/>
              <a:t>Monday</a:t>
            </a:r>
            <a:r>
              <a:rPr lang="es-US" sz="2800" b="1" dirty="0"/>
              <a:t>, </a:t>
            </a:r>
            <a:r>
              <a:rPr lang="es-US" sz="2800" b="1" dirty="0" err="1"/>
              <a:t>January</a:t>
            </a:r>
            <a:r>
              <a:rPr lang="es-US" sz="2800" b="1" dirty="0"/>
              <a:t> 25t</a:t>
            </a:r>
            <a:r>
              <a:rPr lang="es-US" b="1" dirty="0"/>
              <a:t>h</a:t>
            </a:r>
            <a:r>
              <a:rPr lang="es-US" dirty="0"/>
              <a:t>.</a:t>
            </a:r>
          </a:p>
        </p:txBody>
      </p:sp>
    </p:spTree>
    <p:extLst>
      <p:ext uri="{BB962C8B-B14F-4D97-AF65-F5344CB8AC3E}">
        <p14:creationId xmlns:p14="http://schemas.microsoft.com/office/powerpoint/2010/main" val="1066996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B39E93-28BA-4E7B-93AF-942773A54B3F}"/>
              </a:ext>
            </a:extLst>
          </p:cNvPr>
          <p:cNvSpPr txBox="1"/>
          <p:nvPr/>
        </p:nvSpPr>
        <p:spPr>
          <a:xfrm>
            <a:off x="457200" y="152400"/>
            <a:ext cx="8077200" cy="1600438"/>
          </a:xfrm>
          <a:prstGeom prst="rect">
            <a:avLst/>
          </a:prstGeom>
          <a:noFill/>
        </p:spPr>
        <p:txBody>
          <a:bodyPr wrap="square" rtlCol="0">
            <a:spAutoFit/>
          </a:bodyPr>
          <a:lstStyle/>
          <a:p>
            <a:pPr algn="ctr"/>
            <a:r>
              <a:rPr lang="en-US" sz="4000" dirty="0"/>
              <a:t>Dual Credit/ College Course </a:t>
            </a:r>
          </a:p>
          <a:p>
            <a:pPr algn="ctr"/>
            <a:r>
              <a:rPr lang="en-US" sz="4000" dirty="0"/>
              <a:t>Testing Requirements</a:t>
            </a:r>
          </a:p>
          <a:p>
            <a:pPr algn="ctr"/>
            <a:endParaRPr lang="en-US" dirty="0"/>
          </a:p>
        </p:txBody>
      </p:sp>
      <p:sp>
        <p:nvSpPr>
          <p:cNvPr id="3" name="TextBox 2">
            <a:extLst>
              <a:ext uri="{FF2B5EF4-FFF2-40B4-BE49-F238E27FC236}">
                <a16:creationId xmlns:a16="http://schemas.microsoft.com/office/drawing/2014/main" id="{FFFED485-2E53-425A-AD2C-A3972C102F16}"/>
              </a:ext>
            </a:extLst>
          </p:cNvPr>
          <p:cNvSpPr txBox="1"/>
          <p:nvPr/>
        </p:nvSpPr>
        <p:spPr>
          <a:xfrm>
            <a:off x="30480" y="3048000"/>
            <a:ext cx="9448800" cy="1569660"/>
          </a:xfrm>
          <a:prstGeom prst="rect">
            <a:avLst/>
          </a:prstGeom>
          <a:noFill/>
        </p:spPr>
        <p:txBody>
          <a:bodyPr wrap="square" rtlCol="0">
            <a:spAutoFit/>
          </a:bodyPr>
          <a:lstStyle/>
          <a:p>
            <a:pPr algn="ctr"/>
            <a:r>
              <a:rPr lang="en-US" sz="3200" dirty="0"/>
              <a:t>Located on the:</a:t>
            </a:r>
          </a:p>
          <a:p>
            <a:pPr algn="ctr"/>
            <a:r>
              <a:rPr lang="en-US" sz="3200" dirty="0"/>
              <a:t>Counselor’s Corner College Course Opportunities</a:t>
            </a:r>
          </a:p>
          <a:p>
            <a:pPr algn="ctr"/>
            <a:r>
              <a:rPr lang="en-US" sz="3200" dirty="0">
                <a:hlinkClick r:id="rId2"/>
              </a:rPr>
              <a:t>Dual Credit Test Requirements</a:t>
            </a:r>
            <a:endParaRPr lang="en-US" sz="3200" dirty="0"/>
          </a:p>
        </p:txBody>
      </p:sp>
    </p:spTree>
    <p:extLst>
      <p:ext uri="{BB962C8B-B14F-4D97-AF65-F5344CB8AC3E}">
        <p14:creationId xmlns:p14="http://schemas.microsoft.com/office/powerpoint/2010/main" val="423964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FF5EC8B-ED46-4761-A870-E74B2B1147C7}"/>
              </a:ext>
            </a:extLst>
          </p:cNvPr>
          <p:cNvPicPr>
            <a:picLocks noChangeAspect="1"/>
          </p:cNvPicPr>
          <p:nvPr/>
        </p:nvPicPr>
        <p:blipFill>
          <a:blip r:embed="rId3"/>
          <a:stretch>
            <a:fillRect/>
          </a:stretch>
        </p:blipFill>
        <p:spPr>
          <a:xfrm>
            <a:off x="170798" y="914400"/>
            <a:ext cx="8820802" cy="4191000"/>
          </a:xfrm>
          <a:prstGeom prst="rect">
            <a:avLst/>
          </a:prstGeom>
        </p:spPr>
      </p:pic>
    </p:spTree>
    <p:extLst>
      <p:ext uri="{BB962C8B-B14F-4D97-AF65-F5344CB8AC3E}">
        <p14:creationId xmlns:p14="http://schemas.microsoft.com/office/powerpoint/2010/main" val="87475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10854697"/>
              </p:ext>
            </p:extLst>
          </p:nvPr>
        </p:nvGraphicFramePr>
        <p:xfrm>
          <a:off x="457200" y="189534"/>
          <a:ext cx="8534402" cy="6668466"/>
        </p:xfrm>
        <a:graphic>
          <a:graphicData uri="http://schemas.openxmlformats.org/drawingml/2006/table">
            <a:tbl>
              <a:tblPr firstRow="1" bandRow="1">
                <a:tableStyleId>{5C22544A-7EE6-4342-B048-85BDC9FD1C3A}</a:tableStyleId>
              </a:tblPr>
              <a:tblGrid>
                <a:gridCol w="1143002">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669793">
                <a:tc>
                  <a:txBody>
                    <a:bodyPr/>
                    <a:lstStyle/>
                    <a:p>
                      <a:pPr algn="ctr"/>
                      <a:r>
                        <a:rPr lang="en-US" sz="1500" dirty="0"/>
                        <a:t>Courses</a:t>
                      </a:r>
                    </a:p>
                  </a:txBody>
                  <a:tcPr/>
                </a:tc>
                <a:tc>
                  <a:txBody>
                    <a:bodyPr/>
                    <a:lstStyle/>
                    <a:p>
                      <a:pPr algn="ctr"/>
                      <a:r>
                        <a:rPr lang="en-US" sz="1500" b="1" dirty="0"/>
                        <a:t>Dual Credit</a:t>
                      </a:r>
                      <a:r>
                        <a:rPr lang="en-US" sz="1500" b="1" baseline="0" dirty="0"/>
                        <a:t> </a:t>
                      </a:r>
                      <a:endParaRPr lang="en-US" sz="1500" b="1" dirty="0"/>
                    </a:p>
                  </a:txBody>
                  <a:tcPr/>
                </a:tc>
                <a:tc>
                  <a:txBody>
                    <a:bodyPr/>
                    <a:lstStyle/>
                    <a:p>
                      <a:pPr algn="ctr"/>
                      <a:r>
                        <a:rPr lang="en-US" sz="1500" dirty="0"/>
                        <a:t>National</a:t>
                      </a:r>
                      <a:r>
                        <a:rPr lang="en-US" sz="1500" baseline="0" dirty="0"/>
                        <a:t> </a:t>
                      </a:r>
                      <a:r>
                        <a:rPr lang="en-US" sz="1500" dirty="0"/>
                        <a:t>Advanced Placement</a:t>
                      </a:r>
                      <a:r>
                        <a:rPr lang="en-US" sz="1500" baseline="0" dirty="0"/>
                        <a:t> (AP)Program</a:t>
                      </a:r>
                    </a:p>
                  </a:txBody>
                  <a:tcPr/>
                </a:tc>
                <a:extLst>
                  <a:ext uri="{0D108BD9-81ED-4DB2-BD59-A6C34878D82A}">
                    <a16:rowId xmlns:a16="http://schemas.microsoft.com/office/drawing/2014/main" val="10000"/>
                  </a:ext>
                </a:extLst>
              </a:tr>
              <a:tr h="1349280">
                <a:tc>
                  <a:txBody>
                    <a:bodyPr/>
                    <a:lstStyle/>
                    <a:p>
                      <a:r>
                        <a:rPr lang="en-US" sz="1500" b="1" baseline="0" dirty="0"/>
                        <a:t>English</a:t>
                      </a:r>
                      <a:endParaRPr lang="en-US" sz="1500" b="1" dirty="0"/>
                    </a:p>
                  </a:txBody>
                  <a:tcPr/>
                </a:tc>
                <a:tc>
                  <a:txBody>
                    <a:bodyPr/>
                    <a:lstStyle/>
                    <a:p>
                      <a:r>
                        <a:rPr lang="en-US" sz="1200" b="1" dirty="0"/>
                        <a:t>Juniors:</a:t>
                      </a:r>
                    </a:p>
                    <a:p>
                      <a:r>
                        <a:rPr lang="en-US" sz="1200" baseline="0" dirty="0"/>
                        <a:t>English 1301-Compostion  (fall) &amp; </a:t>
                      </a:r>
                    </a:p>
                    <a:p>
                      <a:r>
                        <a:rPr lang="en-US" sz="1200" baseline="0" dirty="0"/>
                        <a:t>English 1302 Composition &amp; Rhetoric (spring)</a:t>
                      </a:r>
                    </a:p>
                    <a:p>
                      <a:r>
                        <a:rPr lang="en-US" sz="1200" baseline="0" dirty="0"/>
                        <a:t>(alternates with History 1301 &amp; 1302)</a:t>
                      </a:r>
                    </a:p>
                    <a:p>
                      <a:endParaRPr lang="en-US" sz="1200" b="1" baseline="0" dirty="0"/>
                    </a:p>
                    <a:p>
                      <a:r>
                        <a:rPr lang="en-US" sz="1200" b="1" baseline="0" dirty="0"/>
                        <a:t>Seniors:</a:t>
                      </a:r>
                      <a:r>
                        <a:rPr lang="en-US" sz="1200" baseline="0" dirty="0"/>
                        <a:t> </a:t>
                      </a:r>
                    </a:p>
                    <a:p>
                      <a:r>
                        <a:rPr lang="en-US" sz="1200" baseline="0" dirty="0"/>
                        <a:t>English 2301-British Literature (prerequisite English 1301 &amp; 1302)</a:t>
                      </a:r>
                      <a:endParaRPr lang="en-US" sz="1200" dirty="0"/>
                    </a:p>
                  </a:txBody>
                  <a:tcPr/>
                </a:tc>
                <a:tc>
                  <a:txBody>
                    <a:bodyPr/>
                    <a:lstStyle/>
                    <a:p>
                      <a:r>
                        <a:rPr lang="en-US" sz="1200" b="1" dirty="0"/>
                        <a:t>Juniors:</a:t>
                      </a:r>
                      <a:r>
                        <a:rPr lang="en-US" sz="1200" dirty="0"/>
                        <a:t> </a:t>
                      </a:r>
                    </a:p>
                    <a:p>
                      <a:r>
                        <a:rPr lang="en-US" sz="1200" dirty="0"/>
                        <a:t>English</a:t>
                      </a:r>
                      <a:r>
                        <a:rPr lang="en-US" sz="1200" baseline="0" dirty="0"/>
                        <a:t> Language</a:t>
                      </a:r>
                    </a:p>
                    <a:p>
                      <a:endParaRPr lang="en-US" sz="1200" b="1" baseline="0" dirty="0"/>
                    </a:p>
                    <a:p>
                      <a:r>
                        <a:rPr lang="en-US" sz="1200" b="1" baseline="0" dirty="0"/>
                        <a:t>Seniors:</a:t>
                      </a:r>
                      <a:r>
                        <a:rPr lang="en-US" sz="1200" baseline="0" dirty="0"/>
                        <a:t> </a:t>
                      </a:r>
                    </a:p>
                    <a:p>
                      <a:r>
                        <a:rPr lang="en-US" sz="1200" baseline="0" dirty="0"/>
                        <a:t>English Literature</a:t>
                      </a:r>
                      <a:endParaRPr lang="en-US" sz="1200" dirty="0"/>
                    </a:p>
                  </a:txBody>
                  <a:tcPr/>
                </a:tc>
                <a:extLst>
                  <a:ext uri="{0D108BD9-81ED-4DB2-BD59-A6C34878D82A}">
                    <a16:rowId xmlns:a16="http://schemas.microsoft.com/office/drawing/2014/main" val="10001"/>
                  </a:ext>
                </a:extLst>
              </a:tr>
              <a:tr h="1104768">
                <a:tc>
                  <a:txBody>
                    <a:bodyPr/>
                    <a:lstStyle/>
                    <a:p>
                      <a:r>
                        <a:rPr lang="en-US" sz="1500" b="1" dirty="0"/>
                        <a:t>Math</a:t>
                      </a:r>
                    </a:p>
                  </a:txBody>
                  <a:tcPr/>
                </a:tc>
                <a:tc>
                  <a:txBody>
                    <a:bodyPr/>
                    <a:lstStyle/>
                    <a:p>
                      <a:r>
                        <a:rPr lang="en-US" sz="1200" b="1" dirty="0"/>
                        <a:t>Sophomores</a:t>
                      </a:r>
                      <a:r>
                        <a:rPr lang="en-US" sz="1200" b="1" baseline="0" dirty="0"/>
                        <a:t> and above</a:t>
                      </a:r>
                      <a:r>
                        <a:rPr lang="en-US" sz="1200" b="1" dirty="0"/>
                        <a:t>:</a:t>
                      </a:r>
                      <a:r>
                        <a:rPr lang="en-US" sz="1200" baseline="0" dirty="0"/>
                        <a:t> </a:t>
                      </a:r>
                    </a:p>
                    <a:p>
                      <a:r>
                        <a:rPr lang="en-US" sz="1200" baseline="0" dirty="0"/>
                        <a:t>Math 1414-College Algebra</a:t>
                      </a:r>
                    </a:p>
                    <a:p>
                      <a:r>
                        <a:rPr lang="en-US" sz="1200" baseline="0" dirty="0"/>
                        <a:t>(after successful completion of Algebra II)</a:t>
                      </a:r>
                    </a:p>
                    <a:p>
                      <a:endParaRPr lang="en-US" sz="800" b="1" baseline="0" dirty="0"/>
                    </a:p>
                    <a:p>
                      <a:r>
                        <a:rPr lang="en-US" sz="1200" b="1" baseline="0" dirty="0"/>
                        <a:t>Juniors and above:</a:t>
                      </a:r>
                      <a:r>
                        <a:rPr lang="en-US" sz="1200" baseline="0" dirty="0"/>
                        <a:t> </a:t>
                      </a:r>
                    </a:p>
                    <a:p>
                      <a:r>
                        <a:rPr lang="en-US" sz="1200" baseline="0" dirty="0"/>
                        <a:t>Math 1442-Elementary Statistical Methods</a:t>
                      </a:r>
                      <a:endParaRPr lang="en-US" sz="1200" dirty="0"/>
                    </a:p>
                  </a:txBody>
                  <a:tcPr/>
                </a:tc>
                <a:tc>
                  <a:txBody>
                    <a:bodyPr/>
                    <a:lstStyle/>
                    <a:p>
                      <a:r>
                        <a:rPr lang="en-US" sz="1200" b="1" baseline="0" dirty="0"/>
                        <a:t>After </a:t>
                      </a:r>
                      <a:r>
                        <a:rPr lang="en-US" sz="1200" b="1" baseline="0" dirty="0" err="1"/>
                        <a:t>PreCal</a:t>
                      </a:r>
                      <a:r>
                        <a:rPr lang="en-US" sz="1200" b="1" baseline="0" dirty="0"/>
                        <a:t> completion: </a:t>
                      </a:r>
                    </a:p>
                    <a:p>
                      <a:r>
                        <a:rPr lang="en-US" sz="1200" b="0" baseline="0" dirty="0"/>
                        <a:t>Calculus AB</a:t>
                      </a:r>
                    </a:p>
                    <a:p>
                      <a:endParaRPr lang="en-US" sz="500" b="0" baseline="0" dirty="0"/>
                    </a:p>
                    <a:p>
                      <a:r>
                        <a:rPr lang="en-US" sz="1200" b="0" baseline="0" dirty="0"/>
                        <a:t>Calculus BC</a:t>
                      </a:r>
                    </a:p>
                    <a:p>
                      <a:endParaRPr lang="en-US" sz="500" b="0" baseline="0" dirty="0"/>
                    </a:p>
                    <a:p>
                      <a:r>
                        <a:rPr lang="en-US" sz="1200" b="0" baseline="0" dirty="0"/>
                        <a:t>Statistics (AP/DC)</a:t>
                      </a:r>
                    </a:p>
                  </a:txBody>
                  <a:tcPr/>
                </a:tc>
                <a:extLst>
                  <a:ext uri="{0D108BD9-81ED-4DB2-BD59-A6C34878D82A}">
                    <a16:rowId xmlns:a16="http://schemas.microsoft.com/office/drawing/2014/main" val="10002"/>
                  </a:ext>
                </a:extLst>
              </a:tr>
              <a:tr h="1164486">
                <a:tc>
                  <a:txBody>
                    <a:bodyPr/>
                    <a:lstStyle/>
                    <a:p>
                      <a:r>
                        <a:rPr lang="en-US" sz="1500" b="1" dirty="0"/>
                        <a:t>Science</a:t>
                      </a:r>
                    </a:p>
                  </a:txBody>
                  <a:tcPr/>
                </a:tc>
                <a:tc>
                  <a:txBody>
                    <a:bodyPr/>
                    <a:lstStyle/>
                    <a:p>
                      <a:r>
                        <a:rPr lang="en-US" sz="1200" b="1" dirty="0"/>
                        <a:t>Juniors</a:t>
                      </a:r>
                      <a:r>
                        <a:rPr lang="en-US" sz="1200" b="1" baseline="0" dirty="0"/>
                        <a:t> and Seniors:</a:t>
                      </a:r>
                      <a:r>
                        <a:rPr lang="en-US" sz="1200" baseline="0" dirty="0"/>
                        <a:t> </a:t>
                      </a:r>
                    </a:p>
                    <a:p>
                      <a:r>
                        <a:rPr lang="en-US" sz="1200" baseline="0" dirty="0"/>
                        <a:t>Biology 1408-Biology for Non-Science Majors I  (fall) and</a:t>
                      </a:r>
                    </a:p>
                    <a:p>
                      <a:r>
                        <a:rPr lang="en-US" sz="1200" baseline="0" dirty="0"/>
                        <a:t>Biology 1409-Biology for Non-Science Majors II (spring)</a:t>
                      </a:r>
                      <a:endParaRPr lang="en-US" sz="1200" dirty="0"/>
                    </a:p>
                  </a:txBody>
                  <a:tcPr/>
                </a:tc>
                <a:tc>
                  <a:txBody>
                    <a:bodyPr/>
                    <a:lstStyle/>
                    <a:p>
                      <a:r>
                        <a:rPr lang="en-US" sz="1200" b="1" dirty="0"/>
                        <a:t>After</a:t>
                      </a:r>
                      <a:r>
                        <a:rPr lang="en-US" sz="1200" b="1" baseline="0" dirty="0"/>
                        <a:t> Pre-AP course : </a:t>
                      </a:r>
                    </a:p>
                    <a:p>
                      <a:r>
                        <a:rPr lang="en-US" sz="1200" b="0" dirty="0"/>
                        <a:t>Biology</a:t>
                      </a:r>
                    </a:p>
                    <a:p>
                      <a:endParaRPr lang="en-US" sz="500" b="0" dirty="0"/>
                    </a:p>
                    <a:p>
                      <a:r>
                        <a:rPr lang="en-US" sz="1200" b="0" dirty="0"/>
                        <a:t>Chemistry</a:t>
                      </a:r>
                    </a:p>
                    <a:p>
                      <a:endParaRPr lang="en-US" sz="500" b="0" dirty="0"/>
                    </a:p>
                    <a:p>
                      <a:r>
                        <a:rPr lang="en-US" sz="1200" b="0" dirty="0"/>
                        <a:t>Physics</a:t>
                      </a:r>
                    </a:p>
                    <a:p>
                      <a:endParaRPr lang="en-US" sz="500" b="0" dirty="0"/>
                    </a:p>
                    <a:p>
                      <a:r>
                        <a:rPr lang="en-US" sz="1200" b="0" dirty="0"/>
                        <a:t>Environmental</a:t>
                      </a:r>
                      <a:r>
                        <a:rPr lang="en-US" sz="1200" b="0" baseline="0" dirty="0"/>
                        <a:t> Science</a:t>
                      </a:r>
                    </a:p>
                  </a:txBody>
                  <a:tcPr/>
                </a:tc>
                <a:extLst>
                  <a:ext uri="{0D108BD9-81ED-4DB2-BD59-A6C34878D82A}">
                    <a16:rowId xmlns:a16="http://schemas.microsoft.com/office/drawing/2014/main" val="10003"/>
                  </a:ext>
                </a:extLst>
              </a:tr>
              <a:tr h="2264873">
                <a:tc>
                  <a:txBody>
                    <a:bodyPr/>
                    <a:lstStyle/>
                    <a:p>
                      <a:r>
                        <a:rPr lang="en-US" sz="1500" b="1" dirty="0"/>
                        <a:t>Social</a:t>
                      </a:r>
                      <a:r>
                        <a:rPr lang="en-US" sz="2000" b="1" baseline="0" dirty="0"/>
                        <a:t> </a:t>
                      </a:r>
                      <a:r>
                        <a:rPr lang="en-US" sz="1500" b="1" baseline="0" dirty="0"/>
                        <a:t>Studies</a:t>
                      </a:r>
                      <a:endParaRPr lang="en-US" sz="1500" b="1" dirty="0"/>
                    </a:p>
                  </a:txBody>
                  <a:tcPr/>
                </a:tc>
                <a:tc>
                  <a:txBody>
                    <a:bodyPr/>
                    <a:lstStyle/>
                    <a:p>
                      <a:r>
                        <a:rPr lang="en-US" sz="1200" b="1" dirty="0"/>
                        <a:t>Juniors:</a:t>
                      </a:r>
                      <a:r>
                        <a:rPr lang="en-US" sz="1200" baseline="0" dirty="0"/>
                        <a:t> </a:t>
                      </a:r>
                    </a:p>
                    <a:p>
                      <a:r>
                        <a:rPr lang="en-US" sz="1200" baseline="0" dirty="0"/>
                        <a:t>History 1301-History I (fall) &amp; </a:t>
                      </a:r>
                    </a:p>
                    <a:p>
                      <a:r>
                        <a:rPr lang="en-US" sz="1200" baseline="0" dirty="0"/>
                        <a:t>History 1302 –History II (spring) </a:t>
                      </a:r>
                    </a:p>
                    <a:p>
                      <a:r>
                        <a:rPr lang="en-US" sz="1200" baseline="0" dirty="0"/>
                        <a:t>(alternates with English 1301 &amp; 1302)</a:t>
                      </a:r>
                    </a:p>
                    <a:p>
                      <a:endParaRPr lang="en-US" sz="1200" b="1" baseline="0" dirty="0"/>
                    </a:p>
                    <a:p>
                      <a:r>
                        <a:rPr lang="en-US" sz="1200" b="1" baseline="0" dirty="0"/>
                        <a:t>Seniors:</a:t>
                      </a:r>
                      <a:r>
                        <a:rPr lang="en-US" sz="1200" baseline="0" dirty="0"/>
                        <a:t> </a:t>
                      </a:r>
                    </a:p>
                    <a:p>
                      <a:r>
                        <a:rPr lang="en-US" sz="1200" baseline="0" dirty="0" err="1"/>
                        <a:t>Gov</a:t>
                      </a:r>
                      <a:r>
                        <a:rPr lang="en-US" sz="1200" baseline="0" dirty="0"/>
                        <a:t> 2301-Federal Government alternating days with </a:t>
                      </a:r>
                    </a:p>
                    <a:p>
                      <a:r>
                        <a:rPr lang="en-US" sz="1200" baseline="0" dirty="0"/>
                        <a:t>Econ 2301- Economics Marco</a:t>
                      </a:r>
                    </a:p>
                    <a:p>
                      <a:endParaRPr lang="en-US" sz="1200" baseline="0" dirty="0"/>
                    </a:p>
                    <a:p>
                      <a:r>
                        <a:rPr lang="en-US" sz="1200" baseline="0" dirty="0" err="1"/>
                        <a:t>Gov</a:t>
                      </a:r>
                      <a:r>
                        <a:rPr lang="en-US" sz="1200" baseline="0" dirty="0"/>
                        <a:t> 2306-Texas Government (prerequisite </a:t>
                      </a:r>
                      <a:r>
                        <a:rPr lang="en-US" sz="1200" baseline="0" dirty="0" err="1"/>
                        <a:t>Gov</a:t>
                      </a:r>
                      <a:r>
                        <a:rPr lang="en-US" sz="1200" baseline="0" dirty="0"/>
                        <a:t> 2301) 4</a:t>
                      </a:r>
                      <a:r>
                        <a:rPr lang="en-US" sz="1200" baseline="30000" dirty="0"/>
                        <a:t>th</a:t>
                      </a:r>
                      <a:r>
                        <a:rPr lang="en-US" sz="1200" baseline="0" dirty="0"/>
                        <a:t> block </a:t>
                      </a:r>
                      <a:endParaRPr lang="en-US" sz="1200" dirty="0"/>
                    </a:p>
                    <a:p>
                      <a:endParaRPr lang="en-US" sz="1100" dirty="0"/>
                    </a:p>
                  </a:txBody>
                  <a:tcPr/>
                </a:tc>
                <a:tc>
                  <a:txBody>
                    <a:bodyPr/>
                    <a:lstStyle/>
                    <a:p>
                      <a:r>
                        <a:rPr lang="en-US" sz="1200" b="1" dirty="0"/>
                        <a:t>Freshman and above:</a:t>
                      </a:r>
                      <a:endParaRPr lang="en-US" sz="1200" b="1" baseline="0" dirty="0"/>
                    </a:p>
                    <a:p>
                      <a:r>
                        <a:rPr lang="en-US" sz="1200" b="0" baseline="0" dirty="0"/>
                        <a:t>Human Geography</a:t>
                      </a:r>
                    </a:p>
                    <a:p>
                      <a:endParaRPr lang="en-US" sz="800" b="1" dirty="0"/>
                    </a:p>
                    <a:p>
                      <a:r>
                        <a:rPr lang="en-US" sz="1200" b="1" dirty="0"/>
                        <a:t>Sophomores:</a:t>
                      </a:r>
                      <a:r>
                        <a:rPr lang="en-US" sz="1200" b="1" baseline="0" dirty="0"/>
                        <a:t> </a:t>
                      </a:r>
                    </a:p>
                    <a:p>
                      <a:r>
                        <a:rPr lang="en-US" sz="1200" b="0" baseline="0" dirty="0"/>
                        <a:t>World History</a:t>
                      </a:r>
                    </a:p>
                    <a:p>
                      <a:endParaRPr lang="en-US" sz="800" b="1" dirty="0"/>
                    </a:p>
                    <a:p>
                      <a:r>
                        <a:rPr lang="en-US" sz="1200" b="1" dirty="0"/>
                        <a:t>Juniors:</a:t>
                      </a:r>
                      <a:r>
                        <a:rPr lang="en-US" sz="1200" baseline="0" dirty="0"/>
                        <a:t> </a:t>
                      </a:r>
                    </a:p>
                    <a:p>
                      <a:r>
                        <a:rPr lang="en-US" sz="1200" baseline="0" dirty="0"/>
                        <a:t>U.S. History</a:t>
                      </a:r>
                    </a:p>
                    <a:p>
                      <a:endParaRPr lang="en-US" sz="800" b="1" baseline="0" dirty="0"/>
                    </a:p>
                    <a:p>
                      <a:r>
                        <a:rPr lang="en-US" sz="1200" b="1" baseline="0" dirty="0"/>
                        <a:t>Seniors:</a:t>
                      </a:r>
                    </a:p>
                    <a:p>
                      <a:r>
                        <a:rPr lang="en-US" sz="1200" b="0" baseline="0" dirty="0"/>
                        <a:t>U. S. Government</a:t>
                      </a:r>
                    </a:p>
                    <a:p>
                      <a:r>
                        <a:rPr lang="en-US" sz="1200" b="0" baseline="0" dirty="0"/>
                        <a:t>Macro Economics</a:t>
                      </a:r>
                      <a:endParaRPr lang="en-US" sz="1200" b="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82976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23811105"/>
              </p:ext>
            </p:extLst>
          </p:nvPr>
        </p:nvGraphicFramePr>
        <p:xfrm>
          <a:off x="533400" y="265188"/>
          <a:ext cx="8458201" cy="6327624"/>
        </p:xfrm>
        <a:graphic>
          <a:graphicData uri="http://schemas.openxmlformats.org/drawingml/2006/table">
            <a:tbl>
              <a:tblPr firstRow="1" bandRow="1">
                <a:tableStyleId>{5C22544A-7EE6-4342-B048-85BDC9FD1C3A}</a:tableStyleId>
              </a:tblPr>
              <a:tblGrid>
                <a:gridCol w="1219202">
                  <a:extLst>
                    <a:ext uri="{9D8B030D-6E8A-4147-A177-3AD203B41FA5}">
                      <a16:colId xmlns:a16="http://schemas.microsoft.com/office/drawing/2014/main" val="20000"/>
                    </a:ext>
                  </a:extLst>
                </a:gridCol>
                <a:gridCol w="3713653">
                  <a:extLst>
                    <a:ext uri="{9D8B030D-6E8A-4147-A177-3AD203B41FA5}">
                      <a16:colId xmlns:a16="http://schemas.microsoft.com/office/drawing/2014/main" val="20001"/>
                    </a:ext>
                  </a:extLst>
                </a:gridCol>
                <a:gridCol w="3525346">
                  <a:extLst>
                    <a:ext uri="{9D8B030D-6E8A-4147-A177-3AD203B41FA5}">
                      <a16:colId xmlns:a16="http://schemas.microsoft.com/office/drawing/2014/main" val="20002"/>
                    </a:ext>
                  </a:extLst>
                </a:gridCol>
              </a:tblGrid>
              <a:tr h="585397">
                <a:tc>
                  <a:txBody>
                    <a:bodyPr/>
                    <a:lstStyle/>
                    <a:p>
                      <a:pPr algn="ctr"/>
                      <a:r>
                        <a:rPr lang="en-US" sz="1500" dirty="0"/>
                        <a:t>Courses Continued</a:t>
                      </a:r>
                    </a:p>
                  </a:txBody>
                  <a:tcPr/>
                </a:tc>
                <a:tc>
                  <a:txBody>
                    <a:bodyPr/>
                    <a:lstStyle/>
                    <a:p>
                      <a:pPr algn="ctr"/>
                      <a:r>
                        <a:rPr lang="en-US" sz="1500" b="1" dirty="0"/>
                        <a:t>Dual Credit</a:t>
                      </a:r>
                      <a:r>
                        <a:rPr lang="en-US" sz="1500" b="1" baseline="0" dirty="0"/>
                        <a:t> Continued</a:t>
                      </a:r>
                      <a:endParaRPr lang="en-US" sz="1500" b="1" dirty="0"/>
                    </a:p>
                  </a:txBody>
                  <a:tcPr/>
                </a:tc>
                <a:tc>
                  <a:txBody>
                    <a:bodyPr/>
                    <a:lstStyle/>
                    <a:p>
                      <a:pPr algn="ctr"/>
                      <a:r>
                        <a:rPr lang="en-US" sz="1500" dirty="0"/>
                        <a:t>National</a:t>
                      </a:r>
                      <a:r>
                        <a:rPr lang="en-US" sz="1500" baseline="0" dirty="0"/>
                        <a:t> </a:t>
                      </a:r>
                      <a:r>
                        <a:rPr lang="en-US" sz="1500" dirty="0"/>
                        <a:t>Advanced Placement</a:t>
                      </a:r>
                      <a:r>
                        <a:rPr lang="en-US" sz="1500" baseline="0" dirty="0"/>
                        <a:t> (AP)Program Continued </a:t>
                      </a:r>
                    </a:p>
                  </a:txBody>
                  <a:tcPr/>
                </a:tc>
                <a:extLst>
                  <a:ext uri="{0D108BD9-81ED-4DB2-BD59-A6C34878D82A}">
                    <a16:rowId xmlns:a16="http://schemas.microsoft.com/office/drawing/2014/main" val="10000"/>
                  </a:ext>
                </a:extLst>
              </a:tr>
              <a:tr h="1073229">
                <a:tc>
                  <a:txBody>
                    <a:bodyPr/>
                    <a:lstStyle/>
                    <a:p>
                      <a:r>
                        <a:rPr lang="en-US" sz="1500" b="1" dirty="0"/>
                        <a:t>Foreign</a:t>
                      </a:r>
                      <a:r>
                        <a:rPr lang="en-US" sz="1500" b="1" baseline="0" dirty="0"/>
                        <a:t> Languages</a:t>
                      </a:r>
                    </a:p>
                  </a:txBody>
                  <a:tcPr/>
                </a:tc>
                <a:tc>
                  <a:txBody>
                    <a:bodyPr/>
                    <a:lstStyle/>
                    <a:p>
                      <a:r>
                        <a:rPr lang="en-US" sz="1200" b="0" dirty="0"/>
                        <a:t>Span 2313</a:t>
                      </a:r>
                      <a:r>
                        <a:rPr lang="en-US" sz="1200" b="0" baseline="0" dirty="0"/>
                        <a:t> -  Spanish for Native/Heritage Speakers 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t>Coming Soon: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t>Span 2314 -  Spanish for Native/Heritage Speakers II </a:t>
                      </a:r>
                    </a:p>
                    <a:p>
                      <a:endParaRPr lang="en-US" sz="1200" b="0" dirty="0"/>
                    </a:p>
                    <a:p>
                      <a:endParaRPr lang="en-US" sz="800" dirty="0"/>
                    </a:p>
                  </a:txBody>
                  <a:tcPr/>
                </a:tc>
                <a:tc>
                  <a:txBody>
                    <a:bodyPr/>
                    <a:lstStyle/>
                    <a:p>
                      <a:r>
                        <a:rPr lang="en-US" sz="1200" b="0" dirty="0"/>
                        <a:t>Spanish</a:t>
                      </a:r>
                      <a:r>
                        <a:rPr lang="en-US" sz="1200" b="0" baseline="0" dirty="0"/>
                        <a:t> Language</a:t>
                      </a:r>
                    </a:p>
                    <a:p>
                      <a:endParaRPr lang="en-US" sz="1200" b="0" baseline="0" dirty="0"/>
                    </a:p>
                    <a:p>
                      <a:r>
                        <a:rPr lang="en-US" sz="1200" b="0" baseline="0" dirty="0"/>
                        <a:t>Spanish Literature</a:t>
                      </a:r>
                    </a:p>
                    <a:p>
                      <a:endParaRPr lang="en-US" sz="1200" b="0" baseline="0" dirty="0"/>
                    </a:p>
                    <a:p>
                      <a:r>
                        <a:rPr lang="en-US" sz="1200" b="0" baseline="0" dirty="0"/>
                        <a:t>French Language</a:t>
                      </a:r>
                      <a:endParaRPr lang="en-US" sz="1200" b="0" dirty="0"/>
                    </a:p>
                  </a:txBody>
                  <a:tcPr/>
                </a:tc>
                <a:extLst>
                  <a:ext uri="{0D108BD9-81ED-4DB2-BD59-A6C34878D82A}">
                    <a16:rowId xmlns:a16="http://schemas.microsoft.com/office/drawing/2014/main" val="10004"/>
                  </a:ext>
                </a:extLst>
              </a:tr>
              <a:tr h="829313">
                <a:tc>
                  <a:txBody>
                    <a:bodyPr/>
                    <a:lstStyle/>
                    <a:p>
                      <a:r>
                        <a:rPr lang="en-US" sz="1500" b="1" dirty="0"/>
                        <a:t>Fine Art</a:t>
                      </a:r>
                      <a:r>
                        <a:rPr lang="en-US" sz="1500" b="1" baseline="0" dirty="0"/>
                        <a:t> and Speech </a:t>
                      </a:r>
                    </a:p>
                    <a:p>
                      <a:r>
                        <a:rPr lang="en-US" sz="1500" dirty="0"/>
                        <a:t>              </a:t>
                      </a:r>
                    </a:p>
                  </a:txBody>
                  <a:tcPr/>
                </a:tc>
                <a:tc>
                  <a:txBody>
                    <a:bodyPr/>
                    <a:lstStyle/>
                    <a:p>
                      <a:r>
                        <a:rPr lang="en-US" sz="1200" b="1" dirty="0"/>
                        <a:t>Juniors and Seniors:</a:t>
                      </a:r>
                      <a:r>
                        <a:rPr lang="en-US" sz="1200" baseline="0" dirty="0"/>
                        <a:t> </a:t>
                      </a:r>
                    </a:p>
                    <a:p>
                      <a:r>
                        <a:rPr lang="en-US" sz="1200" baseline="0" dirty="0"/>
                        <a:t>Art 1301-Art Appreciation alternating days with SPCH 1311- Introduction to Speech Communication</a:t>
                      </a:r>
                    </a:p>
                    <a:p>
                      <a:endParaRPr lang="en-US" sz="1200" baseline="0" dirty="0"/>
                    </a:p>
                    <a:p>
                      <a:r>
                        <a:rPr lang="en-US" sz="1200" baseline="0" dirty="0"/>
                        <a:t>Dram 1310- Introduction to Theater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None</a:t>
                      </a:r>
                    </a:p>
                  </a:txBody>
                  <a:tcPr/>
                </a:tc>
                <a:extLst>
                  <a:ext uri="{0D108BD9-81ED-4DB2-BD59-A6C34878D82A}">
                    <a16:rowId xmlns:a16="http://schemas.microsoft.com/office/drawing/2014/main" val="10005"/>
                  </a:ext>
                </a:extLst>
              </a:tr>
              <a:tr h="429406">
                <a:tc>
                  <a:txBody>
                    <a:bodyPr/>
                    <a:lstStyle/>
                    <a:p>
                      <a:r>
                        <a:rPr lang="en-US" sz="1500" b="1" dirty="0"/>
                        <a:t>Other</a:t>
                      </a:r>
                      <a:r>
                        <a:rPr lang="en-US" sz="1500" dirty="0"/>
                        <a:t>                </a:t>
                      </a:r>
                    </a:p>
                  </a:txBody>
                  <a:tcPr/>
                </a:tc>
                <a:tc>
                  <a:txBody>
                    <a:bodyPr/>
                    <a:lstStyle/>
                    <a:p>
                      <a:r>
                        <a:rPr lang="en-US" sz="1200" b="1" dirty="0"/>
                        <a:t>Juniors and Seniors:</a:t>
                      </a:r>
                      <a:r>
                        <a:rPr lang="en-US" sz="1200" baseline="0" dirty="0"/>
                        <a:t> </a:t>
                      </a:r>
                    </a:p>
                    <a:p>
                      <a:r>
                        <a:rPr lang="en-US" sz="1200" dirty="0"/>
                        <a:t>Psych 2301-General</a:t>
                      </a:r>
                      <a:r>
                        <a:rPr lang="en-US" sz="1200" baseline="0" dirty="0"/>
                        <a:t> Psychology alternating days with </a:t>
                      </a:r>
                    </a:p>
                    <a:p>
                      <a:r>
                        <a:rPr lang="en-US" sz="1200" baseline="0" dirty="0"/>
                        <a:t>COSC 1301-Introduction to Computing</a:t>
                      </a:r>
                    </a:p>
                    <a:p>
                      <a:endParaRPr lang="en-US" sz="1100" baseline="0" dirty="0"/>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None</a:t>
                      </a:r>
                    </a:p>
                  </a:txBody>
                  <a:tcPr/>
                </a:tc>
                <a:extLst>
                  <a:ext uri="{0D108BD9-81ED-4DB2-BD59-A6C34878D82A}">
                    <a16:rowId xmlns:a16="http://schemas.microsoft.com/office/drawing/2014/main" val="10006"/>
                  </a:ext>
                </a:extLst>
              </a:tr>
              <a:tr h="2618027">
                <a:tc>
                  <a:txBody>
                    <a:bodyPr/>
                    <a:lstStyle/>
                    <a:p>
                      <a:r>
                        <a:rPr lang="en-US" sz="1500" b="1" dirty="0"/>
                        <a:t>CTE</a:t>
                      </a:r>
                    </a:p>
                  </a:txBody>
                  <a:tcPr/>
                </a:tc>
                <a:tc>
                  <a:txBody>
                    <a:bodyPr/>
                    <a:lstStyle/>
                    <a:p>
                      <a:r>
                        <a:rPr lang="en-US" sz="1200" b="1" dirty="0"/>
                        <a:t>Juniors and Seniors:</a:t>
                      </a:r>
                    </a:p>
                    <a:p>
                      <a:r>
                        <a:rPr lang="en-US" sz="1200" kern="1200" dirty="0">
                          <a:solidFill>
                            <a:schemeClr val="dk1"/>
                          </a:solidFill>
                          <a:effectLst/>
                          <a:latin typeface="+mn-lt"/>
                          <a:ea typeface="+mn-ea"/>
                          <a:cs typeface="+mn-cs"/>
                        </a:rPr>
                        <a:t>DFTG 1409:</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Basic Computer-Aided Drafting </a:t>
                      </a:r>
                      <a:r>
                        <a:rPr lang="en-US" sz="1200" kern="1200" baseline="0" dirty="0">
                          <a:solidFill>
                            <a:schemeClr val="dk1"/>
                          </a:solidFill>
                          <a:effectLst/>
                          <a:latin typeface="+mn-lt"/>
                          <a:ea typeface="+mn-ea"/>
                          <a:cs typeface="+mn-cs"/>
                        </a:rPr>
                        <a:t> </a:t>
                      </a:r>
                    </a:p>
                    <a:p>
                      <a:r>
                        <a:rPr lang="en-US" sz="1200" kern="1200" dirty="0">
                          <a:solidFill>
                            <a:schemeClr val="dk1"/>
                          </a:solidFill>
                          <a:effectLst/>
                          <a:latin typeface="+mn-lt"/>
                          <a:ea typeface="+mn-ea"/>
                          <a:cs typeface="+mn-cs"/>
                        </a:rPr>
                        <a:t>DFTG 1315: Architectural Blueprint Reading &amp; Sketching</a:t>
                      </a:r>
                    </a:p>
                    <a:p>
                      <a:r>
                        <a:rPr lang="en-US" sz="1200" kern="1200" dirty="0">
                          <a:solidFill>
                            <a:schemeClr val="dk1"/>
                          </a:solidFill>
                          <a:effectLst/>
                          <a:latin typeface="+mn-lt"/>
                          <a:ea typeface="+mn-ea"/>
                          <a:cs typeface="+mn-cs"/>
                        </a:rPr>
                        <a:t>ARCH 1311: Introduction to Architecture</a:t>
                      </a:r>
                    </a:p>
                    <a:p>
                      <a:r>
                        <a:rPr lang="en-US" sz="1200" kern="1200" dirty="0">
                          <a:solidFill>
                            <a:schemeClr val="dk1"/>
                          </a:solidFill>
                          <a:effectLst/>
                          <a:latin typeface="+mn-lt"/>
                          <a:ea typeface="+mn-ea"/>
                          <a:cs typeface="+mn-cs"/>
                        </a:rPr>
                        <a:t>ARCE: 1421 Architectural Illustration</a:t>
                      </a:r>
                    </a:p>
                    <a:p>
                      <a:endParaRPr lang="en-US" sz="1200" kern="1200" dirty="0">
                        <a:solidFill>
                          <a:schemeClr val="dk1"/>
                        </a:solidFill>
                        <a:effectLst/>
                        <a:latin typeface="+mn-lt"/>
                        <a:ea typeface="+mn-ea"/>
                        <a:cs typeface="+mn-cs"/>
                      </a:endParaRPr>
                    </a:p>
                    <a:p>
                      <a:r>
                        <a:rPr lang="en-US" sz="1200" kern="1200" dirty="0">
                          <a:solidFill>
                            <a:schemeClr val="dk1"/>
                          </a:solidFill>
                          <a:effectLst/>
                          <a:latin typeface="+mn-lt"/>
                          <a:ea typeface="+mn-ea"/>
                          <a:cs typeface="+mn-cs"/>
                        </a:rPr>
                        <a:t>AUMT 1407:Electrical Systems or</a:t>
                      </a:r>
                    </a:p>
                    <a:p>
                      <a:r>
                        <a:rPr lang="en-US" sz="1200" kern="1200" dirty="0">
                          <a:solidFill>
                            <a:schemeClr val="dk1"/>
                          </a:solidFill>
                          <a:effectLst/>
                          <a:latin typeface="+mn-lt"/>
                          <a:ea typeface="+mn-ea"/>
                          <a:cs typeface="+mn-cs"/>
                        </a:rPr>
                        <a:t>AUMT 1419:Engine Repair or</a:t>
                      </a:r>
                      <a:r>
                        <a:rPr lang="en-US" sz="1200" kern="1200" baseline="0" dirty="0">
                          <a:solidFill>
                            <a:schemeClr val="dk1"/>
                          </a:solidFill>
                          <a:effectLst/>
                          <a:latin typeface="+mn-lt"/>
                          <a:ea typeface="+mn-ea"/>
                          <a:cs typeface="+mn-cs"/>
                        </a:rPr>
                        <a:t> </a:t>
                      </a:r>
                    </a:p>
                    <a:p>
                      <a:r>
                        <a:rPr lang="en-US" sz="1200" kern="1200" dirty="0">
                          <a:solidFill>
                            <a:schemeClr val="dk1"/>
                          </a:solidFill>
                          <a:effectLst/>
                          <a:latin typeface="+mn-lt"/>
                          <a:ea typeface="+mn-ea"/>
                          <a:cs typeface="+mn-cs"/>
                        </a:rPr>
                        <a:t>AUMT 1410:</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Brake Systems or</a:t>
                      </a:r>
                      <a:r>
                        <a:rPr lang="en-US" sz="1200" kern="1200" baseline="0" dirty="0">
                          <a:solidFill>
                            <a:schemeClr val="dk1"/>
                          </a:solidFill>
                          <a:effectLst/>
                          <a:latin typeface="+mn-lt"/>
                          <a:ea typeface="+mn-ea"/>
                          <a:cs typeface="+mn-cs"/>
                        </a:rPr>
                        <a:t> </a:t>
                      </a:r>
                    </a:p>
                    <a:p>
                      <a:r>
                        <a:rPr lang="en-US" sz="1200" kern="1200" dirty="0">
                          <a:solidFill>
                            <a:schemeClr val="dk1"/>
                          </a:solidFill>
                          <a:effectLst/>
                          <a:latin typeface="+mn-lt"/>
                          <a:ea typeface="+mn-ea"/>
                          <a:cs typeface="+mn-cs"/>
                        </a:rPr>
                        <a:t>AUMT 1416:</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Suspension and Steering</a:t>
                      </a:r>
                    </a:p>
                    <a:p>
                      <a:endParaRPr lang="en-US" sz="1200" kern="1200" dirty="0">
                        <a:solidFill>
                          <a:schemeClr val="dk1"/>
                        </a:solidFill>
                        <a:effectLst/>
                        <a:latin typeface="+mn-lt"/>
                        <a:ea typeface="+mn-ea"/>
                        <a:cs typeface="+mn-cs"/>
                      </a:endParaRPr>
                    </a:p>
                    <a:p>
                      <a:endParaRPr lang="en-US" sz="1200" kern="1200" dirty="0">
                        <a:solidFill>
                          <a:schemeClr val="dk1"/>
                        </a:solidFill>
                        <a:effectLst/>
                        <a:latin typeface="+mn-lt"/>
                        <a:ea typeface="+mn-ea"/>
                        <a:cs typeface="+mn-cs"/>
                      </a:endParaRPr>
                    </a:p>
                    <a:p>
                      <a:endParaRPr lang="en-US" sz="11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None</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9675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3723</TotalTime>
  <Words>1951</Words>
  <Application>Microsoft Office PowerPoint</Application>
  <PresentationFormat>On-screen Show (4:3)</PresentationFormat>
  <Paragraphs>356</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Corbel</vt:lpstr>
      <vt:lpstr>Lucida Calligraphy</vt:lpstr>
      <vt:lpstr>Segoe Print</vt:lpstr>
      <vt:lpstr>Parallax</vt:lpstr>
      <vt:lpstr>There is a significant association between  students prior college hours &amp; college retention… &amp; 4-year graduation rates. Existe una asociación significativa entre horas previas de colegio de los estudiantes y la retención de estudiantes en el colegio…con las tasas de graduación de 4 años.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 ¡GRACIAS POR ASSISTIR!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TrishaQGuerrero</dc:creator>
  <cp:lastModifiedBy>Zuniga, Melinda</cp:lastModifiedBy>
  <cp:revision>351</cp:revision>
  <cp:lastPrinted>2017-09-07T22:31:21Z</cp:lastPrinted>
  <dcterms:created xsi:type="dcterms:W3CDTF">2010-02-02T05:09:35Z</dcterms:created>
  <dcterms:modified xsi:type="dcterms:W3CDTF">2021-01-28T16:13:31Z</dcterms:modified>
</cp:coreProperties>
</file>