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7" r:id="rId51"/>
    <p:sldId id="308" r:id="rId52"/>
  </p:sldIdLst>
  <p:sldSz cx="9144000" cy="6858000" type="screen4x3"/>
  <p:notesSz cx="7023100" cy="9309100"/>
  <p:embeddedFontLst>
    <p:embeddedFont>
      <p:font typeface="Calibri" panose="020F0502020204030204" pitchFamily="34" charset="0"/>
      <p:regular r:id="rId54"/>
      <p:bold r:id="rId55"/>
      <p:italic r:id="rId56"/>
      <p:boldItalic r:id="rId57"/>
    </p:embeddedFont>
    <p:embeddedFont>
      <p:font typeface="Quattrocento Sans" panose="020B0604020202020204" charset="0"/>
      <p:regular r:id="rId58"/>
      <p:bold r:id="rId59"/>
      <p:italic r:id="rId60"/>
      <p:boldItalic r:id="rId61"/>
    </p:embeddedFont>
    <p:embeddedFont>
      <p:font typeface="Rockwell" panose="02060603020205020403" pitchFamily="18" charset="0"/>
      <p:regular r:id="rId62"/>
      <p:bold r:id="rId63"/>
      <p:italic r:id="rId64"/>
      <p:boldItalic r:id="rId65"/>
    </p:embeddedFont>
    <p:embeddedFont>
      <p:font typeface="Sorts Mill Goudy" panose="020B0604020202020204" charset="0"/>
      <p:regular r:id="rId66"/>
      <p: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2" roundtripDataSignature="AMtx7miKAV/G09kSlbtaLmHx9OYfsTUi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4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slide" Target="slides/slide50.xml"/><Relationship Id="rId72"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font" Target="fonts/font17.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2.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5773"/>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8132" y="0"/>
            <a:ext cx="3043343" cy="465773"/>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22459"/>
            <a:ext cx="5618480" cy="4188778"/>
          </a:xfrm>
          <a:prstGeom prst="rect">
            <a:avLst/>
          </a:prstGeom>
          <a:noFill/>
          <a:ln>
            <a:noFill/>
          </a:ln>
        </p:spPr>
        <p:txBody>
          <a:bodyPr spcFirstLastPara="1" wrap="square" lIns="92425" tIns="46200" rIns="92425" bIns="462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1738"/>
            <a:ext cx="3043343" cy="465773"/>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8132" y="8841738"/>
            <a:ext cx="3043343" cy="465773"/>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None/>
            </a:pPr>
            <a:fld id="{00000000-1234-1234-1234-123412341234}" type="slidenum">
              <a:rPr lang="e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notes"/>
          <p:cNvSpPr txBox="1">
            <a:spLocks noGrp="1"/>
          </p:cNvSpPr>
          <p:nvPr>
            <p:ph type="body" idx="1"/>
          </p:nvPr>
        </p:nvSpPr>
        <p:spPr>
          <a:xfrm>
            <a:off x="702310" y="4422459"/>
            <a:ext cx="5618480" cy="4188778"/>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63" name="Google Shape;263;p1:notes"/>
          <p:cNvSpPr txBox="1">
            <a:spLocks noGrp="1"/>
          </p:cNvSpPr>
          <p:nvPr>
            <p:ph type="sldNum" idx="12"/>
          </p:nvPr>
        </p:nvSpPr>
        <p:spPr>
          <a:xfrm>
            <a:off x="3978132" y="8841738"/>
            <a:ext cx="3043343" cy="465773"/>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None/>
            </a:pPr>
            <a:fld id="{00000000-1234-1234-1234-123412341234}" type="slidenum">
              <a:rPr lang="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0: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44" name="Google Shape;344;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1: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0" name="Google Shape;350;p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3: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2" name="Google Shape;362;p1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bb07f1c878_0_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bb07f1c878_0_10:notes"/>
          <p:cNvSpPr txBox="1">
            <a:spLocks noGrp="1"/>
          </p:cNvSpPr>
          <p:nvPr>
            <p:ph type="body" idx="1"/>
          </p:nvPr>
        </p:nvSpPr>
        <p:spPr>
          <a:xfrm>
            <a:off x="702310" y="4422459"/>
            <a:ext cx="5618400" cy="4188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69" name="Google Shape;369;gbb07f1c878_0_10:notes"/>
          <p:cNvSpPr txBox="1">
            <a:spLocks noGrp="1"/>
          </p:cNvSpPr>
          <p:nvPr>
            <p:ph type="sldNum" idx="12"/>
          </p:nvPr>
        </p:nvSpPr>
        <p:spPr>
          <a:xfrm>
            <a:off x="3978132" y="8841738"/>
            <a:ext cx="3043200" cy="465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b07f1c878_0_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b07f1c878_0_16:notes"/>
          <p:cNvSpPr txBox="1">
            <a:spLocks noGrp="1"/>
          </p:cNvSpPr>
          <p:nvPr>
            <p:ph type="body" idx="1"/>
          </p:nvPr>
        </p:nvSpPr>
        <p:spPr>
          <a:xfrm>
            <a:off x="702310" y="4422459"/>
            <a:ext cx="5618400" cy="4188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76" name="Google Shape;376;gbb07f1c878_0_16:notes"/>
          <p:cNvSpPr txBox="1">
            <a:spLocks noGrp="1"/>
          </p:cNvSpPr>
          <p:nvPr>
            <p:ph type="sldNum" idx="12"/>
          </p:nvPr>
        </p:nvSpPr>
        <p:spPr>
          <a:xfrm>
            <a:off x="3978132" y="8841738"/>
            <a:ext cx="3043200" cy="465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5: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4" name="Google Shape;384;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90" name="Google Shape;390;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b07f1c878_2_95: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399" name="Google Shape;399;gbb07f1c878_2_9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bb07f1c878_2_120: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06" name="Google Shape;406;gbb07f1c878_2_12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9" name="Google Shape;269;p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bb07f1c878_2_128: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15" name="Google Shape;415;gbb07f1c878_2_12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b07f1c878_2_133: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21" name="Google Shape;421;gbb07f1c878_2_1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bb07f1c878_2_138: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27" name="Google Shape;427;gbb07f1c878_2_13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bb07f1c878_2_151: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36" name="Google Shape;436;gbb07f1c878_2_15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bb07f1c878_2_165: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51" name="Google Shape;451;gbb07f1c878_2_16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bb07f1c878_2_170: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57" name="Google Shape;457;gbb07f1c878_2_17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bb07f1c878_2_176: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65" name="Google Shape;465;gbb07f1c878_2_17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bb07f1c878_2_182: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73" name="Google Shape;473;gbb07f1c878_2_18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bb07f1c878_2_188: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81" name="Google Shape;481;gbb07f1c878_2_18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bb07f1c878_2_194: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489" name="Google Shape;489;gbb07f1c878_2_19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86" name="Google Shape;286;p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bb07f1c878_2_203: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500" name="Google Shape;500;gbb07f1c878_2_20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b07f1c878_2_222: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520" name="Google Shape;520;gbb07f1c878_2_2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bb07f1c878_2_234: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533" name="Google Shape;533;gbb07f1c878_2_23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bb07f1c878_2_244: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539" name="Google Shape;539;gbb07f1c878_2_24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b07f1c878_0_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b07f1c878_0_30:notes"/>
          <p:cNvSpPr txBox="1">
            <a:spLocks noGrp="1"/>
          </p:cNvSpPr>
          <p:nvPr>
            <p:ph type="body" idx="1"/>
          </p:nvPr>
        </p:nvSpPr>
        <p:spPr>
          <a:xfrm>
            <a:off x="702310" y="4422459"/>
            <a:ext cx="5618400" cy="41889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45" name="Google Shape;545;gbb07f1c878_0_30:notes"/>
          <p:cNvSpPr txBox="1">
            <a:spLocks noGrp="1"/>
          </p:cNvSpPr>
          <p:nvPr>
            <p:ph type="sldNum" idx="12"/>
          </p:nvPr>
        </p:nvSpPr>
        <p:spPr>
          <a:xfrm>
            <a:off x="3978132" y="8841738"/>
            <a:ext cx="3043200" cy="4659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Font typeface="Arial"/>
              <a:buNone/>
            </a:pPr>
            <a:fld id="{00000000-1234-1234-1234-123412341234}" type="slidenum">
              <a:rPr lang="e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bb07f1c878_7_78: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51" name="Google Shape;551;gbb07f1c878_7_7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b07f1c878_2_146: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558" name="Google Shape;558;gbb07f1c878_2_14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bb07f1c878_7_90: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64" name="Google Shape;564;gbb07f1c878_7_9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bb07f1c878_7_95: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70" name="Google Shape;570;gbb07f1c878_7_9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bb07f1c878_7_100: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76" name="Google Shape;576;gbb07f1c878_7_10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94" name="Google Shape;294;p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bb07f1c878_7_105: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82" name="Google Shape;582;gbb07f1c878_7_10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bb07f1c878_7_111: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89" name="Google Shape;589;gbb07f1c878_7_11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bb07f1c878_7_11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595" name="Google Shape;595;gbb07f1c878_7_1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bb07f1c878_7_121: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01" name="Google Shape;601;gbb07f1c878_7_1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bb07f1c878_7_12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07" name="Google Shape;607;gbb07f1c878_7_12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bb07f1c878_7_131: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13" name="Google Shape;613;gbb07f1c878_7_1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bb07f1c878_7_13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19" name="Google Shape;619;gbb07f1c878_7_1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bb07f1c878_7_141: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25" name="Google Shape;625;gbb07f1c878_7_14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bb07f1c878_7_14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31" name="Google Shape;631;gbb07f1c878_7_14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bb07f1c878_0_46:notes"/>
          <p:cNvSpPr txBox="1">
            <a:spLocks noGrp="1"/>
          </p:cNvSpPr>
          <p:nvPr>
            <p:ph type="body" idx="1"/>
          </p:nvPr>
        </p:nvSpPr>
        <p:spPr>
          <a:xfrm>
            <a:off x="702310" y="4421822"/>
            <a:ext cx="5618400" cy="4189200"/>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642" name="Google Shape;642;gbb07f1c878_0_4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5: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0" name="Google Shape;310;p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bb07f1c878_2_255:notes"/>
          <p:cNvSpPr txBox="1">
            <a:spLocks noGrp="1"/>
          </p:cNvSpPr>
          <p:nvPr>
            <p:ph type="body" idx="1"/>
          </p:nvPr>
        </p:nvSpPr>
        <p:spPr>
          <a:xfrm>
            <a:off x="702310" y="4421823"/>
            <a:ext cx="5618480" cy="4189095"/>
          </a:xfrm>
          <a:prstGeom prst="rect">
            <a:avLst/>
          </a:prstGeom>
        </p:spPr>
        <p:txBody>
          <a:bodyPr spcFirstLastPara="1" wrap="square" lIns="93450" tIns="93450" rIns="93450" bIns="93450" anchor="t" anchorCtr="0">
            <a:noAutofit/>
          </a:bodyPr>
          <a:lstStyle/>
          <a:p>
            <a:pPr marL="0" lvl="0" indent="0" algn="l" rtl="0">
              <a:spcBef>
                <a:spcPts val="0"/>
              </a:spcBef>
              <a:spcAft>
                <a:spcPts val="0"/>
              </a:spcAft>
              <a:buNone/>
            </a:pPr>
            <a:endParaRPr/>
          </a:p>
        </p:txBody>
      </p:sp>
      <p:sp>
        <p:nvSpPr>
          <p:cNvPr id="661" name="Google Shape;661;gbb07f1c878_2_25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49: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667" name="Google Shape;667;p4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6: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16" name="Google Shape;316;p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7: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2" name="Google Shape;322;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8: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29" name="Google Shape;329;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9:notes"/>
          <p:cNvSpPr txBox="1">
            <a:spLocks noGrp="1"/>
          </p:cNvSpPr>
          <p:nvPr>
            <p:ph type="body" idx="1"/>
          </p:nvPr>
        </p:nvSpPr>
        <p:spPr>
          <a:xfrm>
            <a:off x="702310" y="4422459"/>
            <a:ext cx="5618480" cy="4188778"/>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38" name="Google Shape;338;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6"/>
        <p:cNvGrpSpPr/>
        <p:nvPr/>
      </p:nvGrpSpPr>
      <p:grpSpPr>
        <a:xfrm>
          <a:off x="0" y="0"/>
          <a:ext cx="0" cy="0"/>
          <a:chOff x="0" y="0"/>
          <a:chExt cx="0" cy="0"/>
        </a:xfrm>
      </p:grpSpPr>
      <p:sp>
        <p:nvSpPr>
          <p:cNvPr id="97" name="Google Shape;97;gbb07f1c878_2_9"/>
          <p:cNvSpPr/>
          <p:nvPr/>
        </p:nvSpPr>
        <p:spPr>
          <a:xfrm>
            <a:off x="690625" y="1346946"/>
            <a:ext cx="7667244"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gbb07f1c878_2_9"/>
          <p:cNvSpPr/>
          <p:nvPr/>
        </p:nvSpPr>
        <p:spPr>
          <a:xfrm>
            <a:off x="690625" y="4299696"/>
            <a:ext cx="7667244"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bb07f1c878_2_9"/>
          <p:cNvSpPr/>
          <p:nvPr/>
        </p:nvSpPr>
        <p:spPr>
          <a:xfrm>
            <a:off x="690625" y="1484779"/>
            <a:ext cx="7667244"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gbb07f1c878_2_9"/>
          <p:cNvGrpSpPr/>
          <p:nvPr/>
        </p:nvGrpSpPr>
        <p:grpSpPr>
          <a:xfrm>
            <a:off x="7236911" y="4068923"/>
            <a:ext cx="810678" cy="1080902"/>
            <a:chOff x="9685338" y="4460675"/>
            <a:chExt cx="1080904" cy="1080902"/>
          </a:xfrm>
        </p:grpSpPr>
        <p:sp>
          <p:nvSpPr>
            <p:cNvPr id="101" name="Google Shape;101;gbb07f1c878_2_9"/>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bb07f1c878_2_9"/>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gbb07f1c878_2_9"/>
          <p:cNvSpPr txBox="1">
            <a:spLocks noGrp="1"/>
          </p:cNvSpPr>
          <p:nvPr>
            <p:ph type="ctrTitle"/>
          </p:nvPr>
        </p:nvSpPr>
        <p:spPr>
          <a:xfrm>
            <a:off x="788670" y="1432223"/>
            <a:ext cx="747522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gbb07f1c878_2_9"/>
          <p:cNvSpPr txBox="1">
            <a:spLocks noGrp="1"/>
          </p:cNvSpPr>
          <p:nvPr>
            <p:ph type="subTitle" idx="1"/>
          </p:nvPr>
        </p:nvSpPr>
        <p:spPr>
          <a:xfrm>
            <a:off x="802386" y="4389120"/>
            <a:ext cx="5918454" cy="1069848"/>
          </a:xfrm>
          <a:prstGeom prst="rect">
            <a:avLst/>
          </a:prstGeom>
          <a:noFill/>
          <a:ln>
            <a:noFill/>
          </a:ln>
        </p:spPr>
        <p:txBody>
          <a:bodyPr spcFirstLastPara="1" wrap="square" lIns="91425" tIns="45700" rIns="91425" bIns="45700" anchor="t" anchorCtr="0">
            <a:no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105" name="Google Shape;105;gbb07f1c878_2_9"/>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gbb07f1c878_2_9"/>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gbb07f1c878_2_9"/>
          <p:cNvSpPr txBox="1">
            <a:spLocks noGrp="1"/>
          </p:cNvSpPr>
          <p:nvPr>
            <p:ph type="sldNum" idx="12"/>
          </p:nvPr>
        </p:nvSpPr>
        <p:spPr>
          <a:xfrm>
            <a:off x="7194550" y="4289334"/>
            <a:ext cx="895401"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0"/>
        <p:cNvGrpSpPr/>
        <p:nvPr/>
      </p:nvGrpSpPr>
      <p:grpSpPr>
        <a:xfrm>
          <a:off x="0" y="0"/>
          <a:ext cx="0" cy="0"/>
          <a:chOff x="0" y="0"/>
          <a:chExt cx="0" cy="0"/>
        </a:xfrm>
      </p:grpSpPr>
      <p:sp>
        <p:nvSpPr>
          <p:cNvPr id="171" name="Google Shape;171;gbb07f1c878_2_83"/>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gbb07f1c878_2_83"/>
          <p:cNvSpPr txBox="1">
            <a:spLocks noGrp="1"/>
          </p:cNvSpPr>
          <p:nvPr>
            <p:ph type="body" idx="1"/>
          </p:nvPr>
        </p:nvSpPr>
        <p:spPr>
          <a:xfrm rot="5400000">
            <a:off x="2548890" y="374904"/>
            <a:ext cx="4050792" cy="7543800"/>
          </a:xfrm>
          <a:prstGeom prst="rect">
            <a:avLst/>
          </a:prstGeom>
          <a:noFill/>
          <a:ln>
            <a:noFill/>
          </a:ln>
        </p:spPr>
        <p:txBody>
          <a:bodyPr spcFirstLastPara="1" wrap="square" lIns="91425" tIns="45700" rIns="91425" bIns="45700" anchor="t" anchorCtr="0">
            <a:no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73" name="Google Shape;173;gbb07f1c878_2_83"/>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gbb07f1c878_2_83"/>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gbb07f1c878_2_8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6"/>
        <p:cNvGrpSpPr/>
        <p:nvPr/>
      </p:nvGrpSpPr>
      <p:grpSpPr>
        <a:xfrm>
          <a:off x="0" y="0"/>
          <a:ext cx="0" cy="0"/>
          <a:chOff x="0" y="0"/>
          <a:chExt cx="0" cy="0"/>
        </a:xfrm>
      </p:grpSpPr>
      <p:sp>
        <p:nvSpPr>
          <p:cNvPr id="177" name="Google Shape;177;gbb07f1c878_2_89"/>
          <p:cNvSpPr txBox="1">
            <a:spLocks noGrp="1"/>
          </p:cNvSpPr>
          <p:nvPr>
            <p:ph type="title"/>
          </p:nvPr>
        </p:nvSpPr>
        <p:spPr>
          <a:xfrm rot="5400000">
            <a:off x="4681537" y="2395538"/>
            <a:ext cx="5638800" cy="19145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gbb07f1c878_2_89"/>
          <p:cNvSpPr txBox="1">
            <a:spLocks noGrp="1"/>
          </p:cNvSpPr>
          <p:nvPr>
            <p:ph type="body" idx="1"/>
          </p:nvPr>
        </p:nvSpPr>
        <p:spPr>
          <a:xfrm rot="5400000">
            <a:off x="795337" y="538163"/>
            <a:ext cx="5638800" cy="5629275"/>
          </a:xfrm>
          <a:prstGeom prst="rect">
            <a:avLst/>
          </a:prstGeom>
          <a:noFill/>
          <a:ln>
            <a:noFill/>
          </a:ln>
        </p:spPr>
        <p:txBody>
          <a:bodyPr spcFirstLastPara="1" wrap="square" lIns="91425" tIns="45700" rIns="91425" bIns="45700" anchor="t" anchorCtr="0">
            <a:no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79" name="Google Shape;179;gbb07f1c878_2_89"/>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gbb07f1c878_2_89"/>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gbb07f1c878_2_89"/>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8"/>
        <p:cNvGrpSpPr/>
        <p:nvPr/>
      </p:nvGrpSpPr>
      <p:grpSpPr>
        <a:xfrm>
          <a:off x="0" y="0"/>
          <a:ext cx="0" cy="0"/>
          <a:chOff x="0" y="0"/>
          <a:chExt cx="0" cy="0"/>
        </a:xfrm>
      </p:grpSpPr>
      <p:sp>
        <p:nvSpPr>
          <p:cNvPr id="109" name="Google Shape;109;gbb07f1c878_2_21"/>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gbb07f1c878_2_21"/>
          <p:cNvSpPr txBox="1">
            <a:spLocks noGrp="1"/>
          </p:cNvSpPr>
          <p:nvPr>
            <p:ph type="body" idx="1"/>
          </p:nvPr>
        </p:nvSpPr>
        <p:spPr>
          <a:xfrm>
            <a:off x="802386" y="2121408"/>
            <a:ext cx="7543800" cy="4050792"/>
          </a:xfrm>
          <a:prstGeom prst="rect">
            <a:avLst/>
          </a:prstGeom>
          <a:noFill/>
          <a:ln>
            <a:noFill/>
          </a:ln>
        </p:spPr>
        <p:txBody>
          <a:bodyPr spcFirstLastPara="1" wrap="square" lIns="91425" tIns="45700" rIns="91425" bIns="45700" anchor="t" anchorCtr="0">
            <a:no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11" name="Google Shape;111;gbb07f1c878_2_21"/>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gbb07f1c878_2_21"/>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gbb07f1c878_2_21"/>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4"/>
        <p:cNvGrpSpPr/>
        <p:nvPr/>
      </p:nvGrpSpPr>
      <p:grpSpPr>
        <a:xfrm>
          <a:off x="0" y="0"/>
          <a:ext cx="0" cy="0"/>
          <a:chOff x="0" y="0"/>
          <a:chExt cx="0" cy="0"/>
        </a:xfrm>
      </p:grpSpPr>
      <p:sp>
        <p:nvSpPr>
          <p:cNvPr id="115" name="Google Shape;115;gbb07f1c878_2_27"/>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gbb07f1c878_2_27"/>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gbb07f1c878_2_27"/>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18"/>
        <p:cNvGrpSpPr/>
        <p:nvPr/>
      </p:nvGrpSpPr>
      <p:grpSpPr>
        <a:xfrm>
          <a:off x="0" y="0"/>
          <a:ext cx="0" cy="0"/>
          <a:chOff x="0" y="0"/>
          <a:chExt cx="0" cy="0"/>
        </a:xfrm>
      </p:grpSpPr>
      <p:sp>
        <p:nvSpPr>
          <p:cNvPr id="119" name="Google Shape;119;gbb07f1c878_2_31"/>
          <p:cNvSpPr/>
          <p:nvPr/>
        </p:nvSpPr>
        <p:spPr>
          <a:xfrm>
            <a:off x="0" y="4917989"/>
            <a:ext cx="9144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bb07f1c878_2_31"/>
          <p:cNvSpPr txBox="1">
            <a:spLocks noGrp="1"/>
          </p:cNvSpPr>
          <p:nvPr>
            <p:ph type="title"/>
          </p:nvPr>
        </p:nvSpPr>
        <p:spPr>
          <a:xfrm>
            <a:off x="1625346" y="1225296"/>
            <a:ext cx="6960870" cy="352044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8000"/>
              <a:buFont typeface="Rockwell"/>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gbb07f1c878_2_31"/>
          <p:cNvSpPr txBox="1">
            <a:spLocks noGrp="1"/>
          </p:cNvSpPr>
          <p:nvPr>
            <p:ph type="body" idx="1"/>
          </p:nvPr>
        </p:nvSpPr>
        <p:spPr>
          <a:xfrm>
            <a:off x="1624331" y="5020056"/>
            <a:ext cx="6789420" cy="106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122" name="Google Shape;122;gbb07f1c878_2_31"/>
          <p:cNvSpPr txBox="1">
            <a:spLocks noGrp="1"/>
          </p:cNvSpPr>
          <p:nvPr>
            <p:ph type="dt" idx="10"/>
          </p:nvPr>
        </p:nvSpPr>
        <p:spPr>
          <a:xfrm>
            <a:off x="6445250" y="6272784"/>
            <a:ext cx="198323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gbb07f1c878_2_31"/>
          <p:cNvSpPr txBox="1">
            <a:spLocks noGrp="1"/>
          </p:cNvSpPr>
          <p:nvPr>
            <p:ph type="ftr" idx="11"/>
          </p:nvPr>
        </p:nvSpPr>
        <p:spPr>
          <a:xfrm>
            <a:off x="1637031"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24" name="Google Shape;124;gbb07f1c878_2_31"/>
          <p:cNvGrpSpPr/>
          <p:nvPr/>
        </p:nvGrpSpPr>
        <p:grpSpPr>
          <a:xfrm>
            <a:off x="673049" y="2325848"/>
            <a:ext cx="810678" cy="1080902"/>
            <a:chOff x="9685338" y="4460675"/>
            <a:chExt cx="1080904" cy="1080902"/>
          </a:xfrm>
        </p:grpSpPr>
        <p:sp>
          <p:nvSpPr>
            <p:cNvPr id="125" name="Google Shape;125;gbb07f1c878_2_3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bb07f1c878_2_3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gbb07f1c878_2_31"/>
          <p:cNvSpPr txBox="1">
            <a:spLocks noGrp="1"/>
          </p:cNvSpPr>
          <p:nvPr>
            <p:ph type="sldNum" idx="12"/>
          </p:nvPr>
        </p:nvSpPr>
        <p:spPr>
          <a:xfrm>
            <a:off x="632776" y="2506133"/>
            <a:ext cx="891223"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Rockwell"/>
                <a:ea typeface="Rockwell"/>
                <a:cs typeface="Rockwell"/>
                <a:sym typeface="Rockwell"/>
              </a:defRPr>
            </a:lvl1pPr>
            <a:lvl2pPr marL="0" lvl="1" indent="0" algn="ctr">
              <a:spcBef>
                <a:spcPts val="0"/>
              </a:spcBef>
              <a:buNone/>
              <a:defRPr sz="2800" b="1">
                <a:solidFill>
                  <a:srgbClr val="FFFFFF"/>
                </a:solidFill>
                <a:latin typeface="Rockwell"/>
                <a:ea typeface="Rockwell"/>
                <a:cs typeface="Rockwell"/>
                <a:sym typeface="Rockwell"/>
              </a:defRPr>
            </a:lvl2pPr>
            <a:lvl3pPr marL="0" lvl="2" indent="0" algn="ctr">
              <a:spcBef>
                <a:spcPts val="0"/>
              </a:spcBef>
              <a:buNone/>
              <a:defRPr sz="2800" b="1">
                <a:solidFill>
                  <a:srgbClr val="FFFFFF"/>
                </a:solidFill>
                <a:latin typeface="Rockwell"/>
                <a:ea typeface="Rockwell"/>
                <a:cs typeface="Rockwell"/>
                <a:sym typeface="Rockwell"/>
              </a:defRPr>
            </a:lvl3pPr>
            <a:lvl4pPr marL="0" lvl="3" indent="0" algn="ctr">
              <a:spcBef>
                <a:spcPts val="0"/>
              </a:spcBef>
              <a:buNone/>
              <a:defRPr sz="2800" b="1">
                <a:solidFill>
                  <a:srgbClr val="FFFFFF"/>
                </a:solidFill>
                <a:latin typeface="Rockwell"/>
                <a:ea typeface="Rockwell"/>
                <a:cs typeface="Rockwell"/>
                <a:sym typeface="Rockwell"/>
              </a:defRPr>
            </a:lvl4pPr>
            <a:lvl5pPr marL="0" lvl="4" indent="0" algn="ctr">
              <a:spcBef>
                <a:spcPts val="0"/>
              </a:spcBef>
              <a:buNone/>
              <a:defRPr sz="2800" b="1">
                <a:solidFill>
                  <a:srgbClr val="FFFFFF"/>
                </a:solidFill>
                <a:latin typeface="Rockwell"/>
                <a:ea typeface="Rockwell"/>
                <a:cs typeface="Rockwell"/>
                <a:sym typeface="Rockwell"/>
              </a:defRPr>
            </a:lvl5pPr>
            <a:lvl6pPr marL="0" lvl="5" indent="0" algn="ctr">
              <a:spcBef>
                <a:spcPts val="0"/>
              </a:spcBef>
              <a:buNone/>
              <a:defRPr sz="2800" b="1">
                <a:solidFill>
                  <a:srgbClr val="FFFFFF"/>
                </a:solidFill>
                <a:latin typeface="Rockwell"/>
                <a:ea typeface="Rockwell"/>
                <a:cs typeface="Rockwell"/>
                <a:sym typeface="Rockwell"/>
              </a:defRPr>
            </a:lvl6pPr>
            <a:lvl7pPr marL="0" lvl="6" indent="0" algn="ctr">
              <a:spcBef>
                <a:spcPts val="0"/>
              </a:spcBef>
              <a:buNone/>
              <a:defRPr sz="2800" b="1">
                <a:solidFill>
                  <a:srgbClr val="FFFFFF"/>
                </a:solidFill>
                <a:latin typeface="Rockwell"/>
                <a:ea typeface="Rockwell"/>
                <a:cs typeface="Rockwell"/>
                <a:sym typeface="Rockwell"/>
              </a:defRPr>
            </a:lvl7pPr>
            <a:lvl8pPr marL="0" lvl="7" indent="0" algn="ctr">
              <a:spcBef>
                <a:spcPts val="0"/>
              </a:spcBef>
              <a:buNone/>
              <a:defRPr sz="2800" b="1">
                <a:solidFill>
                  <a:srgbClr val="FFFFFF"/>
                </a:solidFill>
                <a:latin typeface="Rockwell"/>
                <a:ea typeface="Rockwell"/>
                <a:cs typeface="Rockwell"/>
                <a:sym typeface="Rockwell"/>
              </a:defRPr>
            </a:lvl8pPr>
            <a:lvl9pPr marL="0" lvl="8" indent="0" algn="ctr">
              <a:spcBef>
                <a:spcPts val="0"/>
              </a:spcBef>
              <a:buNone/>
              <a:defRPr sz="2800" b="1">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gbb07f1c878_2_41"/>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gbb07f1c878_2_41"/>
          <p:cNvSpPr txBox="1">
            <a:spLocks noGrp="1"/>
          </p:cNvSpPr>
          <p:nvPr>
            <p:ph type="body" idx="1"/>
          </p:nvPr>
        </p:nvSpPr>
        <p:spPr>
          <a:xfrm>
            <a:off x="802386" y="2194560"/>
            <a:ext cx="3566160" cy="3977640"/>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31" name="Google Shape;131;gbb07f1c878_2_41"/>
          <p:cNvSpPr txBox="1">
            <a:spLocks noGrp="1"/>
          </p:cNvSpPr>
          <p:nvPr>
            <p:ph type="body" idx="2"/>
          </p:nvPr>
        </p:nvSpPr>
        <p:spPr>
          <a:xfrm>
            <a:off x="4773168" y="2194560"/>
            <a:ext cx="3566160" cy="3977640"/>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32" name="Google Shape;132;gbb07f1c878_2_41"/>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gbb07f1c878_2_41"/>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gbb07f1c878_2_41"/>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gbb07f1c878_2_48"/>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gbb07f1c878_2_48"/>
          <p:cNvSpPr txBox="1">
            <a:spLocks noGrp="1"/>
          </p:cNvSpPr>
          <p:nvPr>
            <p:ph type="body" idx="1"/>
          </p:nvPr>
        </p:nvSpPr>
        <p:spPr>
          <a:xfrm>
            <a:off x="800100" y="2048256"/>
            <a:ext cx="3566160" cy="64008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138" name="Google Shape;138;gbb07f1c878_2_48"/>
          <p:cNvSpPr txBox="1">
            <a:spLocks noGrp="1"/>
          </p:cNvSpPr>
          <p:nvPr>
            <p:ph type="body" idx="2"/>
          </p:nvPr>
        </p:nvSpPr>
        <p:spPr>
          <a:xfrm>
            <a:off x="802386" y="2743200"/>
            <a:ext cx="3566160" cy="3291840"/>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39" name="Google Shape;139;gbb07f1c878_2_48"/>
          <p:cNvSpPr txBox="1">
            <a:spLocks noGrp="1"/>
          </p:cNvSpPr>
          <p:nvPr>
            <p:ph type="body" idx="3"/>
          </p:nvPr>
        </p:nvSpPr>
        <p:spPr>
          <a:xfrm>
            <a:off x="4773168" y="2048256"/>
            <a:ext cx="3566160" cy="640080"/>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140" name="Google Shape;140;gbb07f1c878_2_48"/>
          <p:cNvSpPr txBox="1">
            <a:spLocks noGrp="1"/>
          </p:cNvSpPr>
          <p:nvPr>
            <p:ph type="body" idx="4"/>
          </p:nvPr>
        </p:nvSpPr>
        <p:spPr>
          <a:xfrm>
            <a:off x="4773168" y="2743200"/>
            <a:ext cx="3566160" cy="3291840"/>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41" name="Google Shape;141;gbb07f1c878_2_48"/>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gbb07f1c878_2_48"/>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gbb07f1c878_2_48"/>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gbb07f1c878_2_57"/>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gbb07f1c878_2_57"/>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gbb07f1c878_2_57"/>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gbb07f1c878_2_57"/>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49"/>
        <p:cNvGrpSpPr/>
        <p:nvPr/>
      </p:nvGrpSpPr>
      <p:grpSpPr>
        <a:xfrm>
          <a:off x="0" y="0"/>
          <a:ext cx="0" cy="0"/>
          <a:chOff x="0" y="0"/>
          <a:chExt cx="0" cy="0"/>
        </a:xfrm>
      </p:grpSpPr>
      <p:sp>
        <p:nvSpPr>
          <p:cNvPr id="150" name="Google Shape;150;gbb07f1c878_2_62"/>
          <p:cNvSpPr/>
          <p:nvPr/>
        </p:nvSpPr>
        <p:spPr>
          <a:xfrm>
            <a:off x="6227805" y="0"/>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gbb07f1c878_2_62"/>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gbb07f1c878_2_62"/>
          <p:cNvSpPr txBox="1">
            <a:spLocks noGrp="1"/>
          </p:cNvSpPr>
          <p:nvPr>
            <p:ph type="body" idx="1"/>
          </p:nvPr>
        </p:nvSpPr>
        <p:spPr>
          <a:xfrm>
            <a:off x="628650" y="685800"/>
            <a:ext cx="5033772" cy="5020056"/>
          </a:xfrm>
          <a:prstGeom prst="rect">
            <a:avLst/>
          </a:prstGeom>
          <a:noFill/>
          <a:ln>
            <a:noFill/>
          </a:ln>
        </p:spPr>
        <p:txBody>
          <a:bodyPr spcFirstLastPara="1" wrap="square" lIns="91425" tIns="45700" rIns="91425" bIns="45700" anchor="t" anchorCtr="0">
            <a:no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153" name="Google Shape;153;gbb07f1c878_2_62"/>
          <p:cNvSpPr txBox="1">
            <a:spLocks noGrp="1"/>
          </p:cNvSpPr>
          <p:nvPr>
            <p:ph type="body" idx="2"/>
          </p:nvPr>
        </p:nvSpPr>
        <p:spPr>
          <a:xfrm>
            <a:off x="6412230" y="2423160"/>
            <a:ext cx="2400300" cy="32918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154" name="Google Shape;154;gbb07f1c878_2_62"/>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gbb07f1c878_2_62"/>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56" name="Google Shape;156;gbb07f1c878_2_62"/>
          <p:cNvGrpSpPr/>
          <p:nvPr/>
        </p:nvGrpSpPr>
        <p:grpSpPr>
          <a:xfrm>
            <a:off x="8551294" y="6229681"/>
            <a:ext cx="342900" cy="457200"/>
            <a:chOff x="11361456" y="6195813"/>
            <a:chExt cx="548640" cy="548640"/>
          </a:xfrm>
        </p:grpSpPr>
        <p:sp>
          <p:nvSpPr>
            <p:cNvPr id="157" name="Google Shape;157;gbb07f1c878_2_62"/>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gbb07f1c878_2_62"/>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gbb07f1c878_2_62"/>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60"/>
        <p:cNvGrpSpPr/>
        <p:nvPr/>
      </p:nvGrpSpPr>
      <p:grpSpPr>
        <a:xfrm>
          <a:off x="0" y="0"/>
          <a:ext cx="0" cy="0"/>
          <a:chOff x="0" y="0"/>
          <a:chExt cx="0" cy="0"/>
        </a:xfrm>
      </p:grpSpPr>
      <p:sp>
        <p:nvSpPr>
          <p:cNvPr id="161" name="Google Shape;161;gbb07f1c878_2_73"/>
          <p:cNvSpPr/>
          <p:nvPr/>
        </p:nvSpPr>
        <p:spPr>
          <a:xfrm>
            <a:off x="6227805" y="0"/>
            <a:ext cx="2916194"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gbb07f1c878_2_73"/>
          <p:cNvSpPr txBox="1">
            <a:spLocks noGrp="1"/>
          </p:cNvSpPr>
          <p:nvPr>
            <p:ph type="title"/>
          </p:nvPr>
        </p:nvSpPr>
        <p:spPr>
          <a:xfrm>
            <a:off x="6412230" y="685800"/>
            <a:ext cx="240030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gbb07f1c878_2_73"/>
          <p:cNvSpPr>
            <a:spLocks noGrp="1"/>
          </p:cNvSpPr>
          <p:nvPr>
            <p:ph type="pic" idx="2"/>
          </p:nvPr>
        </p:nvSpPr>
        <p:spPr>
          <a:xfrm>
            <a:off x="0" y="0"/>
            <a:ext cx="6227805" cy="6858000"/>
          </a:xfrm>
          <a:prstGeom prst="rect">
            <a:avLst/>
          </a:prstGeom>
          <a:solidFill>
            <a:srgbClr val="E1DFDF"/>
          </a:solidFill>
          <a:ln>
            <a:noFill/>
          </a:ln>
        </p:spPr>
        <p:txBody>
          <a:bodyPr spcFirstLastPara="1" wrap="square" lIns="91425" tIns="45700" rIns="91425" bIns="45700" anchor="t" anchorCtr="0">
            <a:noAutofit/>
          </a:bodyPr>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164" name="Google Shape;164;gbb07f1c878_2_73"/>
          <p:cNvSpPr txBox="1">
            <a:spLocks noGrp="1"/>
          </p:cNvSpPr>
          <p:nvPr>
            <p:ph type="body" idx="1"/>
          </p:nvPr>
        </p:nvSpPr>
        <p:spPr>
          <a:xfrm>
            <a:off x="6412230" y="2423160"/>
            <a:ext cx="2400300" cy="329184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165" name="Google Shape;165;gbb07f1c878_2_73"/>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66" name="Google Shape;166;gbb07f1c878_2_73"/>
          <p:cNvGrpSpPr/>
          <p:nvPr/>
        </p:nvGrpSpPr>
        <p:grpSpPr>
          <a:xfrm>
            <a:off x="8551294" y="6229681"/>
            <a:ext cx="342900" cy="457200"/>
            <a:chOff x="11361456" y="6195813"/>
            <a:chExt cx="548640" cy="548640"/>
          </a:xfrm>
        </p:grpSpPr>
        <p:sp>
          <p:nvSpPr>
            <p:cNvPr id="167" name="Google Shape;167;gbb07f1c878_2_73"/>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gbb07f1c878_2_73"/>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gbb07f1c878_2_73"/>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gbb07f1c878_2_0"/>
          <p:cNvSpPr txBox="1">
            <a:spLocks noGrp="1"/>
          </p:cNvSpPr>
          <p:nvPr>
            <p:ph type="title"/>
          </p:nvPr>
        </p:nvSpPr>
        <p:spPr>
          <a:xfrm>
            <a:off x="802386" y="484632"/>
            <a:ext cx="7543800" cy="1609344"/>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gbb07f1c878_2_0"/>
          <p:cNvSpPr txBox="1">
            <a:spLocks noGrp="1"/>
          </p:cNvSpPr>
          <p:nvPr>
            <p:ph type="body" idx="1"/>
          </p:nvPr>
        </p:nvSpPr>
        <p:spPr>
          <a:xfrm>
            <a:off x="802386" y="2121408"/>
            <a:ext cx="7543800" cy="4050792"/>
          </a:xfrm>
          <a:prstGeom prst="rect">
            <a:avLst/>
          </a:prstGeom>
          <a:noFill/>
          <a:ln>
            <a:noFill/>
          </a:ln>
        </p:spPr>
        <p:txBody>
          <a:bodyPr spcFirstLastPara="1" wrap="square" lIns="91425" tIns="45700" rIns="91425" bIns="45700" anchor="t" anchorCtr="0">
            <a:no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90" name="Google Shape;90;gbb07f1c878_2_0"/>
          <p:cNvSpPr txBox="1">
            <a:spLocks noGrp="1"/>
          </p:cNvSpPr>
          <p:nvPr>
            <p:ph type="dt" idx="10"/>
          </p:nvPr>
        </p:nvSpPr>
        <p:spPr>
          <a:xfrm>
            <a:off x="5973318" y="6272784"/>
            <a:ext cx="2455164"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91" name="Google Shape;91;gbb07f1c878_2_0"/>
          <p:cNvSpPr txBox="1">
            <a:spLocks noGrp="1"/>
          </p:cNvSpPr>
          <p:nvPr>
            <p:ph type="ftr" idx="11"/>
          </p:nvPr>
        </p:nvSpPr>
        <p:spPr>
          <a:xfrm>
            <a:off x="816102" y="6272784"/>
            <a:ext cx="47457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92" name="Google Shape;92;gbb07f1c878_2_0"/>
          <p:cNvGrpSpPr/>
          <p:nvPr/>
        </p:nvGrpSpPr>
        <p:grpSpPr>
          <a:xfrm>
            <a:off x="8551294" y="6229681"/>
            <a:ext cx="342900" cy="457200"/>
            <a:chOff x="11361456" y="6195813"/>
            <a:chExt cx="548640" cy="548640"/>
          </a:xfrm>
        </p:grpSpPr>
        <p:sp>
          <p:nvSpPr>
            <p:cNvPr id="93" name="Google Shape;93;gbb07f1c878_2_0"/>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bb07f1c878_2_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gbb07f1c878_2_0"/>
          <p:cNvSpPr txBox="1">
            <a:spLocks noGrp="1"/>
          </p:cNvSpPr>
          <p:nvPr>
            <p:ph type="sldNum" idx="12"/>
          </p:nvPr>
        </p:nvSpPr>
        <p:spPr>
          <a:xfrm>
            <a:off x="8483346" y="6272784"/>
            <a:ext cx="48006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ckwell"/>
                <a:ea typeface="Rockwell"/>
                <a:cs typeface="Rockwell"/>
                <a:sym typeface="Rockwell"/>
              </a:defRPr>
            </a:lvl1pPr>
            <a:lvl2pPr marL="0" marR="0" lvl="1" indent="0" algn="ctr" rtl="0">
              <a:spcBef>
                <a:spcPts val="0"/>
              </a:spcBef>
              <a:buNone/>
              <a:defRPr sz="1400" b="1" i="0" u="none" strike="noStrike" cap="none">
                <a:solidFill>
                  <a:srgbClr val="FFFFFF"/>
                </a:solidFill>
                <a:latin typeface="Rockwell"/>
                <a:ea typeface="Rockwell"/>
                <a:cs typeface="Rockwell"/>
                <a:sym typeface="Rockwell"/>
              </a:defRPr>
            </a:lvl2pPr>
            <a:lvl3pPr marL="0" marR="0" lvl="2" indent="0" algn="ctr" rtl="0">
              <a:spcBef>
                <a:spcPts val="0"/>
              </a:spcBef>
              <a:buNone/>
              <a:defRPr sz="1400" b="1" i="0" u="none" strike="noStrike" cap="none">
                <a:solidFill>
                  <a:srgbClr val="FFFFFF"/>
                </a:solidFill>
                <a:latin typeface="Rockwell"/>
                <a:ea typeface="Rockwell"/>
                <a:cs typeface="Rockwell"/>
                <a:sym typeface="Rockwell"/>
              </a:defRPr>
            </a:lvl3pPr>
            <a:lvl4pPr marL="0" marR="0" lvl="3" indent="0" algn="ctr" rtl="0">
              <a:spcBef>
                <a:spcPts val="0"/>
              </a:spcBef>
              <a:buNone/>
              <a:defRPr sz="1400" b="1" i="0" u="none" strike="noStrike" cap="none">
                <a:solidFill>
                  <a:srgbClr val="FFFFFF"/>
                </a:solidFill>
                <a:latin typeface="Rockwell"/>
                <a:ea typeface="Rockwell"/>
                <a:cs typeface="Rockwell"/>
                <a:sym typeface="Rockwell"/>
              </a:defRPr>
            </a:lvl4pPr>
            <a:lvl5pPr marL="0" marR="0" lvl="4" indent="0" algn="ctr" rtl="0">
              <a:spcBef>
                <a:spcPts val="0"/>
              </a:spcBef>
              <a:buNone/>
              <a:defRPr sz="1400" b="1" i="0" u="none" strike="noStrike" cap="none">
                <a:solidFill>
                  <a:srgbClr val="FFFFFF"/>
                </a:solidFill>
                <a:latin typeface="Rockwell"/>
                <a:ea typeface="Rockwell"/>
                <a:cs typeface="Rockwell"/>
                <a:sym typeface="Rockwell"/>
              </a:defRPr>
            </a:lvl5pPr>
            <a:lvl6pPr marL="0" marR="0" lvl="5" indent="0" algn="ctr" rtl="0">
              <a:spcBef>
                <a:spcPts val="0"/>
              </a:spcBef>
              <a:buNone/>
              <a:defRPr sz="1400" b="1" i="0" u="none" strike="noStrike" cap="none">
                <a:solidFill>
                  <a:srgbClr val="FFFFFF"/>
                </a:solidFill>
                <a:latin typeface="Rockwell"/>
                <a:ea typeface="Rockwell"/>
                <a:cs typeface="Rockwell"/>
                <a:sym typeface="Rockwell"/>
              </a:defRPr>
            </a:lvl6pPr>
            <a:lvl7pPr marL="0" marR="0" lvl="6" indent="0" algn="ctr" rtl="0">
              <a:spcBef>
                <a:spcPts val="0"/>
              </a:spcBef>
              <a:buNone/>
              <a:defRPr sz="1400" b="1" i="0" u="none" strike="noStrike" cap="none">
                <a:solidFill>
                  <a:srgbClr val="FFFFFF"/>
                </a:solidFill>
                <a:latin typeface="Rockwell"/>
                <a:ea typeface="Rockwell"/>
                <a:cs typeface="Rockwell"/>
                <a:sym typeface="Rockwell"/>
              </a:defRPr>
            </a:lvl7pPr>
            <a:lvl8pPr marL="0" marR="0" lvl="7" indent="0" algn="ctr" rtl="0">
              <a:spcBef>
                <a:spcPts val="0"/>
              </a:spcBef>
              <a:buNone/>
              <a:defRPr sz="1400" b="1" i="0" u="none" strike="noStrike" cap="none">
                <a:solidFill>
                  <a:srgbClr val="FFFFFF"/>
                </a:solidFill>
                <a:latin typeface="Rockwell"/>
                <a:ea typeface="Rockwell"/>
                <a:cs typeface="Rockwell"/>
                <a:sym typeface="Rockwell"/>
              </a:defRPr>
            </a:lvl8pPr>
            <a:lvl9pPr marL="0" marR="0" lvl="8" indent="0" algn="ctr" rtl="0">
              <a:spcBef>
                <a:spcPts val="0"/>
              </a:spcBef>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jp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jp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0.jpg"/><Relationship Id="rId4" Type="http://schemas.openxmlformats.org/officeDocument/2006/relationships/image" Target="../media/image69.jpg"/></Relationships>
</file>

<file path=ppt/slides/_rels/slide49.xml.rels><?xml version="1.0" encoding="UTF-8" standalone="yes"?>
<Relationships xmlns="http://schemas.openxmlformats.org/package/2006/relationships"><Relationship Id="rId8" Type="http://schemas.openxmlformats.org/officeDocument/2006/relationships/hyperlink" Target="mailto:mzuniga1@sharylandisd.org" TargetMode="External"/><Relationship Id="rId3" Type="http://schemas.openxmlformats.org/officeDocument/2006/relationships/hyperlink" Target="mailto:trishguerrero@sharylandisd.org" TargetMode="External"/><Relationship Id="rId7" Type="http://schemas.openxmlformats.org/officeDocument/2006/relationships/hyperlink" Target="mailto:rhuddleston@sharylandisd.or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mailto:mcraviatti@sharylandisd.org" TargetMode="External"/><Relationship Id="rId5" Type="http://schemas.openxmlformats.org/officeDocument/2006/relationships/hyperlink" Target="mailto:mpena@sharylandisd.org" TargetMode="External"/><Relationship Id="rId4" Type="http://schemas.openxmlformats.org/officeDocument/2006/relationships/hyperlink" Target="mailto:mbalderas@sharylandisd.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6" name="Google Shape;266;p1"/>
          <p:cNvSpPr txBox="1">
            <a:spLocks noGrp="1"/>
          </p:cNvSpPr>
          <p:nvPr>
            <p:ph type="ctrTitle"/>
          </p:nvPr>
        </p:nvSpPr>
        <p:spPr>
          <a:xfrm>
            <a:off x="419879" y="152400"/>
            <a:ext cx="8098970" cy="134792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14141A"/>
              </a:buClr>
              <a:buSzPts val="7500"/>
              <a:buFont typeface="Quattrocento Sans"/>
              <a:buNone/>
            </a:pPr>
            <a:r>
              <a:rPr lang="en-US" sz="7200" dirty="0"/>
              <a:t>BIENVENIDOS</a:t>
            </a:r>
            <a:endParaRPr sz="7200" dirty="0"/>
          </a:p>
        </p:txBody>
      </p:sp>
      <p:sp>
        <p:nvSpPr>
          <p:cNvPr id="265" name="Google Shape;265;p1"/>
          <p:cNvSpPr txBox="1">
            <a:spLocks noGrp="1"/>
          </p:cNvSpPr>
          <p:nvPr>
            <p:ph type="subTitle" idx="1"/>
          </p:nvPr>
        </p:nvSpPr>
        <p:spPr>
          <a:xfrm>
            <a:off x="177625" y="1676400"/>
            <a:ext cx="8451470" cy="48006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SzPts val="4000"/>
              <a:buNone/>
            </a:pPr>
            <a:r>
              <a:rPr lang="es" sz="6600" b="1" dirty="0">
                <a:solidFill>
                  <a:srgbClr val="FF0000"/>
                </a:solidFill>
                <a:latin typeface="Sorts Mill Goudy"/>
                <a:ea typeface="Sorts Mill Goudy"/>
                <a:cs typeface="Sorts Mill Goudy"/>
                <a:sym typeface="Sorts Mill Goudy"/>
              </a:rPr>
              <a:t>Seleccion de Cursos </a:t>
            </a:r>
            <a:endParaRPr sz="6600" dirty="0"/>
          </a:p>
          <a:p>
            <a:pPr marL="0" lvl="0" indent="0" algn="ctr" rtl="0">
              <a:lnSpc>
                <a:spcPct val="80000"/>
              </a:lnSpc>
              <a:spcBef>
                <a:spcPts val="1200"/>
              </a:spcBef>
              <a:spcAft>
                <a:spcPts val="0"/>
              </a:spcAft>
              <a:buSzPts val="6000"/>
              <a:buNone/>
            </a:pPr>
            <a:r>
              <a:rPr lang="es" sz="6600" b="1" dirty="0">
                <a:solidFill>
                  <a:schemeClr val="dk1"/>
                </a:solidFill>
                <a:latin typeface="Sorts Mill Goudy"/>
                <a:ea typeface="Sorts Mill Goudy"/>
                <a:cs typeface="Sorts Mill Goudy"/>
                <a:sym typeface="Sorts Mill Goudy"/>
              </a:rPr>
              <a:t>VIRTUAL</a:t>
            </a:r>
          </a:p>
          <a:p>
            <a:pPr marL="0" lvl="0" indent="0" algn="ctr" rtl="0">
              <a:lnSpc>
                <a:spcPct val="80000"/>
              </a:lnSpc>
              <a:spcBef>
                <a:spcPts val="1200"/>
              </a:spcBef>
              <a:spcAft>
                <a:spcPts val="0"/>
              </a:spcAft>
              <a:buSzPts val="6000"/>
              <a:buNone/>
            </a:pPr>
            <a:r>
              <a:rPr lang="es" sz="6000" b="1" dirty="0">
                <a:solidFill>
                  <a:schemeClr val="dk1"/>
                </a:solidFill>
                <a:latin typeface="Sorts Mill Goudy"/>
                <a:ea typeface="Sorts Mill Goudy"/>
                <a:cs typeface="Sorts Mill Goudy"/>
                <a:sym typeface="Sorts Mill Goudy"/>
              </a:rPr>
              <a:t> </a:t>
            </a:r>
            <a:endParaRPr lang="es" sz="5500" b="1" dirty="0">
              <a:solidFill>
                <a:srgbClr val="FF0000"/>
              </a:solidFill>
              <a:latin typeface="Sorts Mill Goudy"/>
              <a:ea typeface="Sorts Mill Goudy"/>
              <a:cs typeface="Sorts Mill Goudy"/>
              <a:sym typeface="Sorts Mill Goudy"/>
            </a:endParaRPr>
          </a:p>
          <a:p>
            <a:pPr marL="0" lvl="0" indent="0" algn="ctr" rtl="0">
              <a:lnSpc>
                <a:spcPct val="80000"/>
              </a:lnSpc>
              <a:spcBef>
                <a:spcPts val="800"/>
              </a:spcBef>
              <a:spcAft>
                <a:spcPts val="0"/>
              </a:spcAft>
              <a:buSzPts val="4000"/>
              <a:buNone/>
            </a:pPr>
            <a:r>
              <a:rPr lang="es" sz="6000" b="1" dirty="0">
                <a:solidFill>
                  <a:srgbClr val="FF0000"/>
                </a:solidFill>
                <a:latin typeface="Sorts Mill Goudy"/>
                <a:ea typeface="Sorts Mill Goudy"/>
                <a:cs typeface="Sorts Mill Goudy"/>
                <a:sym typeface="Sorts Mill Goudy"/>
              </a:rPr>
              <a:t>2021-2022</a:t>
            </a:r>
            <a:endParaRPr sz="6000" dirty="0"/>
          </a:p>
          <a:p>
            <a:pPr marL="0" lvl="0" indent="0" algn="ctr" rtl="0">
              <a:lnSpc>
                <a:spcPct val="80000"/>
              </a:lnSpc>
              <a:spcBef>
                <a:spcPts val="225"/>
              </a:spcBef>
              <a:spcAft>
                <a:spcPts val="0"/>
              </a:spcAft>
              <a:buSzPts val="1125"/>
              <a:buNone/>
            </a:pPr>
            <a:endParaRPr sz="1125" b="1" dirty="0">
              <a:solidFill>
                <a:srgbClr val="FF0000"/>
              </a:solidFill>
              <a:latin typeface="Sorts Mill Goudy"/>
              <a:ea typeface="Sorts Mill Goudy"/>
              <a:cs typeface="Sorts Mill Goudy"/>
              <a:sym typeface="Sorts Mill Goudy"/>
            </a:endParaRPr>
          </a:p>
          <a:p>
            <a:pPr marL="0" lvl="0" indent="0" algn="ctr" rtl="0">
              <a:lnSpc>
                <a:spcPct val="80000"/>
              </a:lnSpc>
              <a:spcBef>
                <a:spcPts val="225"/>
              </a:spcBef>
              <a:spcAft>
                <a:spcPts val="0"/>
              </a:spcAft>
              <a:buSzPts val="1125"/>
              <a:buNone/>
            </a:pPr>
            <a:endParaRPr sz="1125" b="1" dirty="0">
              <a:solidFill>
                <a:srgbClr val="FF0000"/>
              </a:solidFill>
              <a:latin typeface="Sorts Mill Goudy"/>
              <a:ea typeface="Sorts Mill Goudy"/>
              <a:cs typeface="Sorts Mill Goudy"/>
              <a:sym typeface="Sorts Mill Goudy"/>
            </a:endParaRPr>
          </a:p>
          <a:p>
            <a:pPr marL="0" lvl="0" indent="0" algn="ctr" rtl="0">
              <a:lnSpc>
                <a:spcPct val="80000"/>
              </a:lnSpc>
              <a:spcBef>
                <a:spcPts val="225"/>
              </a:spcBef>
              <a:spcAft>
                <a:spcPts val="0"/>
              </a:spcAft>
              <a:buSzPts val="1125"/>
              <a:buNone/>
            </a:pPr>
            <a:endParaRPr sz="1125" b="1" i="1" dirty="0">
              <a:solidFill>
                <a:srgbClr val="FF0000"/>
              </a:solidFill>
              <a:latin typeface="Quattrocento Sans"/>
              <a:ea typeface="Quattrocento Sans"/>
              <a:cs typeface="Quattrocento Sans"/>
              <a:sym typeface="Quattrocento Sans"/>
            </a:endParaRPr>
          </a:p>
          <a:p>
            <a:pPr marL="0" lvl="0" indent="0" algn="ctr" rtl="0">
              <a:lnSpc>
                <a:spcPct val="80000"/>
              </a:lnSpc>
              <a:spcBef>
                <a:spcPts val="225"/>
              </a:spcBef>
              <a:spcAft>
                <a:spcPts val="0"/>
              </a:spcAft>
              <a:buSzPts val="1125"/>
              <a:buNone/>
            </a:pPr>
            <a:endParaRPr sz="1125" b="1" dirty="0">
              <a:solidFill>
                <a:srgbClr val="FF0000"/>
              </a:solidFill>
              <a:latin typeface="Sorts Mill Goudy"/>
              <a:ea typeface="Sorts Mill Goudy"/>
              <a:cs typeface="Sorts Mill Goudy"/>
              <a:sym typeface="Sorts Mill Goud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10"/>
          <p:cNvSpPr txBox="1">
            <a:spLocks noGrp="1"/>
          </p:cNvSpPr>
          <p:nvPr>
            <p:ph type="title"/>
          </p:nvPr>
        </p:nvSpPr>
        <p:spPr>
          <a:xfrm>
            <a:off x="129700" y="152400"/>
            <a:ext cx="8557200" cy="101057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FORMAS ADCIONALES PARA RECIBIR CREDITO</a:t>
            </a:r>
            <a:endParaRPr dirty="0">
              <a:solidFill>
                <a:srgbClr val="FF0000"/>
              </a:solidFill>
            </a:endParaRPr>
          </a:p>
        </p:txBody>
      </p:sp>
      <p:sp>
        <p:nvSpPr>
          <p:cNvPr id="346" name="Google Shape;346;p10"/>
          <p:cNvSpPr txBox="1">
            <a:spLocks noGrp="1"/>
          </p:cNvSpPr>
          <p:nvPr>
            <p:ph type="body" idx="1"/>
          </p:nvPr>
        </p:nvSpPr>
        <p:spPr>
          <a:xfrm>
            <a:off x="228600" y="1295400"/>
            <a:ext cx="8458200" cy="5334000"/>
          </a:xfrm>
          <a:prstGeom prst="rect">
            <a:avLst/>
          </a:prstGeom>
          <a:noFill/>
          <a:ln>
            <a:noFill/>
          </a:ln>
        </p:spPr>
        <p:txBody>
          <a:bodyPr spcFirstLastPara="1" wrap="square" lIns="91425" tIns="45700" rIns="91425" bIns="45700" anchor="ctr" anchorCtr="0">
            <a:normAutofit lnSpcReduction="10000"/>
          </a:bodyPr>
          <a:lstStyle/>
          <a:p>
            <a:pPr marL="0" lvl="0" indent="0" algn="l" rtl="0">
              <a:lnSpc>
                <a:spcPct val="80000"/>
              </a:lnSpc>
              <a:spcBef>
                <a:spcPts val="0"/>
              </a:spcBef>
              <a:spcAft>
                <a:spcPts val="0"/>
              </a:spcAft>
              <a:buNone/>
            </a:pPr>
            <a:r>
              <a:rPr lang="es" sz="2380" b="1"/>
              <a:t>Examen Crédito local </a:t>
            </a:r>
            <a:r>
              <a:rPr lang="es" sz="2380"/>
              <a:t> --- los estudiantes pueden tomar un CBE local para un curso en el que hayan reprobado o perdido crédito previamente (70%)</a:t>
            </a:r>
            <a:endParaRPr sz="2380"/>
          </a:p>
          <a:p>
            <a:pPr marL="0" lvl="0" indent="0" algn="l" rtl="0">
              <a:lnSpc>
                <a:spcPct val="80000"/>
              </a:lnSpc>
              <a:spcBef>
                <a:spcPts val="0"/>
              </a:spcBef>
              <a:spcAft>
                <a:spcPts val="0"/>
              </a:spcAft>
              <a:buNone/>
            </a:pPr>
            <a:endParaRPr sz="2380"/>
          </a:p>
          <a:p>
            <a:pPr marL="0" lvl="0" indent="0" algn="l" rtl="0">
              <a:lnSpc>
                <a:spcPct val="80000"/>
              </a:lnSpc>
              <a:spcBef>
                <a:spcPts val="0"/>
              </a:spcBef>
              <a:spcAft>
                <a:spcPts val="0"/>
              </a:spcAft>
              <a:buNone/>
            </a:pPr>
            <a:r>
              <a:rPr lang="es" sz="2380" b="1"/>
              <a:t>Plato</a:t>
            </a:r>
            <a:r>
              <a:rPr lang="es" sz="2380"/>
              <a:t>: programa de recuperación basado en computadora disponible en el verano o asignado a un bloque. Estas clases son para cursos en los que los estudiantes han reprobado o perdido crédito debido a la asistencia. Los estudiantes deben cumplir con los requisitos de calificación específicos.</a:t>
            </a:r>
            <a:endParaRPr sz="2380"/>
          </a:p>
          <a:p>
            <a:pPr marL="0" lvl="0" indent="0" algn="l" rtl="0">
              <a:lnSpc>
                <a:spcPct val="80000"/>
              </a:lnSpc>
              <a:spcBef>
                <a:spcPts val="0"/>
              </a:spcBef>
              <a:spcAft>
                <a:spcPts val="0"/>
              </a:spcAft>
              <a:buNone/>
            </a:pPr>
            <a:endParaRPr sz="2380"/>
          </a:p>
          <a:p>
            <a:pPr marL="0" lvl="0" indent="0" algn="l" rtl="0">
              <a:lnSpc>
                <a:spcPct val="80000"/>
              </a:lnSpc>
              <a:spcBef>
                <a:spcPts val="0"/>
              </a:spcBef>
              <a:spcAft>
                <a:spcPts val="0"/>
              </a:spcAft>
              <a:buNone/>
            </a:pPr>
            <a:r>
              <a:rPr lang="es" sz="2380" b="1"/>
              <a:t>Escuela de verano</a:t>
            </a:r>
            <a:r>
              <a:rPr lang="es" sz="2380"/>
              <a:t>: los estudiantes pueden recuperar créditos en los que previamente reprobaron o perdieron crédito.</a:t>
            </a:r>
            <a:endParaRPr sz="2380"/>
          </a:p>
          <a:p>
            <a:pPr marL="0" lvl="0" indent="0" algn="l" rtl="0">
              <a:lnSpc>
                <a:spcPct val="80000"/>
              </a:lnSpc>
              <a:spcBef>
                <a:spcPts val="0"/>
              </a:spcBef>
              <a:spcAft>
                <a:spcPts val="0"/>
              </a:spcAft>
              <a:buNone/>
            </a:pPr>
            <a:endParaRPr sz="2380"/>
          </a:p>
          <a:p>
            <a:pPr marL="0" lvl="0" indent="0" algn="l" rtl="0">
              <a:lnSpc>
                <a:spcPct val="80000"/>
              </a:lnSpc>
              <a:spcBef>
                <a:spcPts val="0"/>
              </a:spcBef>
              <a:spcAft>
                <a:spcPts val="0"/>
              </a:spcAft>
              <a:buNone/>
            </a:pPr>
            <a:r>
              <a:rPr lang="es" sz="2380" b="1"/>
              <a:t>Cursos por correspondencia</a:t>
            </a:r>
            <a:r>
              <a:rPr lang="es" sz="2380"/>
              <a:t> --- a través de Texas Tech o la Universidad de Texas en Austin, los estudiantes pueden tomar cursos por correspondencia. El curso debe ser aprobado por el consejero de los estudiantes antes de registrarse. </a:t>
            </a:r>
            <a:endParaRPr sz="1665"/>
          </a:p>
          <a:p>
            <a:pPr marL="182880" lvl="0" indent="-65404" algn="l" rtl="0">
              <a:lnSpc>
                <a:spcPct val="80000"/>
              </a:lnSpc>
              <a:spcBef>
                <a:spcPts val="370"/>
              </a:spcBef>
              <a:spcAft>
                <a:spcPts val="0"/>
              </a:spcAft>
              <a:buSzPts val="1850"/>
              <a:buNone/>
            </a:pPr>
            <a:endParaRPr sz="18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1"/>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SOCIEDAD DE HONOR</a:t>
            </a:r>
            <a:endParaRPr dirty="0">
              <a:solidFill>
                <a:srgbClr val="FF0000"/>
              </a:solidFill>
            </a:endParaRPr>
          </a:p>
        </p:txBody>
      </p:sp>
      <p:pic>
        <p:nvPicPr>
          <p:cNvPr id="353" name="Google Shape;353;p11"/>
          <p:cNvPicPr preferRelativeResize="0"/>
          <p:nvPr/>
        </p:nvPicPr>
        <p:blipFill>
          <a:blip r:embed="rId3">
            <a:alphaModFix/>
          </a:blip>
          <a:stretch>
            <a:fillRect/>
          </a:stretch>
        </p:blipFill>
        <p:spPr>
          <a:xfrm>
            <a:off x="152400" y="1128400"/>
            <a:ext cx="8534400" cy="522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2"/>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rPr>
              <a:t>SOCIEDAD DE HONOR</a:t>
            </a:r>
            <a:r>
              <a:rPr lang="es" sz="3600" b="1" dirty="0">
                <a:solidFill>
                  <a:srgbClr val="FF0000"/>
                </a:solidFill>
              </a:rPr>
              <a:t>…….</a:t>
            </a:r>
            <a:endParaRPr dirty="0">
              <a:solidFill>
                <a:srgbClr val="FF0000"/>
              </a:solidFill>
            </a:endParaRPr>
          </a:p>
        </p:txBody>
      </p:sp>
      <p:pic>
        <p:nvPicPr>
          <p:cNvPr id="359" name="Google Shape;359;p12"/>
          <p:cNvPicPr preferRelativeResize="0"/>
          <p:nvPr/>
        </p:nvPicPr>
        <p:blipFill>
          <a:blip r:embed="rId3">
            <a:alphaModFix/>
          </a:blip>
          <a:stretch>
            <a:fillRect/>
          </a:stretch>
        </p:blipFill>
        <p:spPr>
          <a:xfrm>
            <a:off x="152400" y="1371600"/>
            <a:ext cx="8381999" cy="4970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3"/>
          <p:cNvPicPr preferRelativeResize="0"/>
          <p:nvPr/>
        </p:nvPicPr>
        <p:blipFill>
          <a:blip r:embed="rId3">
            <a:alphaModFix/>
          </a:blip>
          <a:stretch>
            <a:fillRect/>
          </a:stretch>
        </p:blipFill>
        <p:spPr>
          <a:xfrm>
            <a:off x="152400" y="152400"/>
            <a:ext cx="8839201" cy="1692959"/>
          </a:xfrm>
          <a:prstGeom prst="rect">
            <a:avLst/>
          </a:prstGeom>
          <a:noFill/>
          <a:ln>
            <a:noFill/>
          </a:ln>
        </p:spPr>
      </p:pic>
      <p:pic>
        <p:nvPicPr>
          <p:cNvPr id="365" name="Google Shape;365;p13"/>
          <p:cNvPicPr preferRelativeResize="0"/>
          <p:nvPr/>
        </p:nvPicPr>
        <p:blipFill>
          <a:blip r:embed="rId4">
            <a:alphaModFix/>
          </a:blip>
          <a:stretch>
            <a:fillRect/>
          </a:stretch>
        </p:blipFill>
        <p:spPr>
          <a:xfrm>
            <a:off x="152400" y="1660175"/>
            <a:ext cx="8381999" cy="4539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gbb07f1c878_0_10"/>
          <p:cNvPicPr preferRelativeResize="0"/>
          <p:nvPr/>
        </p:nvPicPr>
        <p:blipFill>
          <a:blip r:embed="rId3">
            <a:alphaModFix/>
          </a:blip>
          <a:stretch>
            <a:fillRect/>
          </a:stretch>
        </p:blipFill>
        <p:spPr>
          <a:xfrm>
            <a:off x="152400" y="2279500"/>
            <a:ext cx="8839200" cy="4297381"/>
          </a:xfrm>
          <a:prstGeom prst="rect">
            <a:avLst/>
          </a:prstGeom>
          <a:noFill/>
          <a:ln>
            <a:noFill/>
          </a:ln>
        </p:spPr>
      </p:pic>
      <p:pic>
        <p:nvPicPr>
          <p:cNvPr id="372" name="Google Shape;372;gbb07f1c878_0_10"/>
          <p:cNvPicPr preferRelativeResize="0"/>
          <p:nvPr/>
        </p:nvPicPr>
        <p:blipFill>
          <a:blip r:embed="rId4">
            <a:alphaModFix/>
          </a:blip>
          <a:stretch>
            <a:fillRect/>
          </a:stretch>
        </p:blipFill>
        <p:spPr>
          <a:xfrm>
            <a:off x="152400" y="723075"/>
            <a:ext cx="8839200" cy="12245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9" name="Google Shape;379;gbb07f1c878_0_16"/>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
        <p:nvSpPr>
          <p:cNvPr id="378" name="Google Shape;378;gbb07f1c878_0_16"/>
          <p:cNvSpPr txBox="1">
            <a:spLocks noGrp="1"/>
          </p:cNvSpPr>
          <p:nvPr>
            <p:ph type="body" idx="1"/>
          </p:nvPr>
        </p:nvSpPr>
        <p:spPr>
          <a:prstGeom prst="rect">
            <a:avLst/>
          </a:prstGeom>
        </p:spPr>
        <p:txBody>
          <a:bodyPr spcFirstLastPara="1" wrap="square" lIns="91425" tIns="45700" rIns="91425" bIns="45700" anchor="ctr" anchorCtr="0">
            <a:noAutofit/>
          </a:bodyPr>
          <a:lstStyle/>
          <a:p>
            <a:pPr marL="0" lvl="0" indent="0" algn="l" rtl="0">
              <a:spcBef>
                <a:spcPts val="360"/>
              </a:spcBef>
              <a:spcAft>
                <a:spcPts val="0"/>
              </a:spcAft>
              <a:buNone/>
            </a:pPr>
            <a:endParaRPr/>
          </a:p>
        </p:txBody>
      </p:sp>
      <p:pic>
        <p:nvPicPr>
          <p:cNvPr id="380" name="Google Shape;380;gbb07f1c878_0_16"/>
          <p:cNvPicPr preferRelativeResize="0"/>
          <p:nvPr/>
        </p:nvPicPr>
        <p:blipFill>
          <a:blip r:embed="rId3">
            <a:alphaModFix/>
          </a:blip>
          <a:stretch>
            <a:fillRect/>
          </a:stretch>
        </p:blipFill>
        <p:spPr>
          <a:xfrm>
            <a:off x="389100" y="167725"/>
            <a:ext cx="8197176" cy="1438275"/>
          </a:xfrm>
          <a:prstGeom prst="rect">
            <a:avLst/>
          </a:prstGeom>
          <a:noFill/>
          <a:ln>
            <a:noFill/>
          </a:ln>
        </p:spPr>
      </p:pic>
      <p:pic>
        <p:nvPicPr>
          <p:cNvPr id="381" name="Google Shape;381;gbb07f1c878_0_16"/>
          <p:cNvPicPr preferRelativeResize="0"/>
          <p:nvPr/>
        </p:nvPicPr>
        <p:blipFill>
          <a:blip r:embed="rId4">
            <a:alphaModFix/>
          </a:blip>
          <a:stretch>
            <a:fillRect/>
          </a:stretch>
        </p:blipFill>
        <p:spPr>
          <a:xfrm>
            <a:off x="152400" y="1841775"/>
            <a:ext cx="8369026" cy="439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7" name="Google Shape;387;p15"/>
          <p:cNvSpPr txBox="1">
            <a:spLocks noGrp="1"/>
          </p:cNvSpPr>
          <p:nvPr>
            <p:ph type="title"/>
          </p:nvPr>
        </p:nvSpPr>
        <p:spPr>
          <a:xfrm>
            <a:off x="228600" y="310718"/>
            <a:ext cx="8534400" cy="756082"/>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C00000"/>
              </a:buClr>
              <a:buSzPts val="3600"/>
              <a:buFont typeface="Quattrocento Sans"/>
              <a:buNone/>
            </a:pPr>
            <a:r>
              <a:rPr lang="en-US" sz="4800" b="1" dirty="0">
                <a:solidFill>
                  <a:srgbClr val="FF0000"/>
                </a:solidFill>
                <a:latin typeface="Quattrocento Sans"/>
                <a:sym typeface="Quattrocento Sans"/>
              </a:rPr>
              <a:t>NIVELES DE CURSOS</a:t>
            </a:r>
            <a:endParaRPr sz="4800" dirty="0">
              <a:solidFill>
                <a:srgbClr val="FF0000"/>
              </a:solidFill>
            </a:endParaRPr>
          </a:p>
        </p:txBody>
      </p:sp>
      <p:sp>
        <p:nvSpPr>
          <p:cNvPr id="386" name="Google Shape;386;p15"/>
          <p:cNvSpPr txBox="1">
            <a:spLocks noGrp="1"/>
          </p:cNvSpPr>
          <p:nvPr>
            <p:ph type="body" idx="1"/>
          </p:nvPr>
        </p:nvSpPr>
        <p:spPr>
          <a:xfrm>
            <a:off x="310717" y="1367161"/>
            <a:ext cx="8389399" cy="5292402"/>
          </a:xfrm>
          <a:prstGeom prst="rect">
            <a:avLst/>
          </a:prstGeom>
          <a:noFill/>
          <a:ln>
            <a:noFill/>
          </a:ln>
        </p:spPr>
        <p:txBody>
          <a:bodyPr spcFirstLastPara="1" wrap="square" lIns="91425" tIns="45700" rIns="91425" bIns="45700" anchor="ctr" anchorCtr="0">
            <a:normAutofit/>
          </a:bodyPr>
          <a:lstStyle/>
          <a:p>
            <a:pPr marL="182880" lvl="0" indent="-182880" algn="l" rtl="0">
              <a:lnSpc>
                <a:spcPct val="90000"/>
              </a:lnSpc>
              <a:spcBef>
                <a:spcPts val="0"/>
              </a:spcBef>
              <a:spcAft>
                <a:spcPts val="0"/>
              </a:spcAft>
              <a:buSzPts val="2500"/>
              <a:buNone/>
            </a:pPr>
            <a:r>
              <a:rPr lang="es" sz="2500" dirty="0"/>
              <a:t>CP		College Prep</a:t>
            </a:r>
            <a:endParaRPr dirty="0"/>
          </a:p>
          <a:p>
            <a:pPr marL="182880" lvl="0" indent="-182880" algn="l" rtl="0">
              <a:lnSpc>
                <a:spcPct val="90000"/>
              </a:lnSpc>
              <a:spcBef>
                <a:spcPts val="500"/>
              </a:spcBef>
              <a:spcAft>
                <a:spcPts val="0"/>
              </a:spcAft>
              <a:buSzPts val="2500"/>
              <a:buNone/>
            </a:pPr>
            <a:endParaRPr sz="2500" dirty="0"/>
          </a:p>
          <a:p>
            <a:pPr marL="182880" lvl="0" indent="-182880" algn="l" rtl="0">
              <a:lnSpc>
                <a:spcPct val="90000"/>
              </a:lnSpc>
              <a:spcBef>
                <a:spcPts val="500"/>
              </a:spcBef>
              <a:spcAft>
                <a:spcPts val="0"/>
              </a:spcAft>
              <a:buSzPts val="2500"/>
              <a:buNone/>
            </a:pPr>
            <a:r>
              <a:rPr lang="es" sz="2500" dirty="0">
                <a:solidFill>
                  <a:srgbClr val="C00000"/>
                </a:solidFill>
              </a:rPr>
              <a:t>Pre-AP	Pre Advanced Placement </a:t>
            </a:r>
            <a:endParaRPr dirty="0"/>
          </a:p>
          <a:p>
            <a:pPr marL="182880" lvl="0" indent="-182880" algn="l" rtl="0">
              <a:lnSpc>
                <a:spcPct val="90000"/>
              </a:lnSpc>
              <a:spcBef>
                <a:spcPts val="500"/>
              </a:spcBef>
              <a:spcAft>
                <a:spcPts val="0"/>
              </a:spcAft>
              <a:buSzPts val="2500"/>
              <a:buNone/>
            </a:pPr>
            <a:r>
              <a:rPr lang="es" sz="2500" dirty="0">
                <a:solidFill>
                  <a:srgbClr val="C00000"/>
                </a:solidFill>
              </a:rPr>
              <a:t>			(level to prepare for AP)</a:t>
            </a:r>
            <a:endParaRPr dirty="0"/>
          </a:p>
          <a:p>
            <a:pPr marL="182880" lvl="0" indent="-182880" algn="l" rtl="0">
              <a:lnSpc>
                <a:spcPct val="90000"/>
              </a:lnSpc>
              <a:spcBef>
                <a:spcPts val="500"/>
              </a:spcBef>
              <a:spcAft>
                <a:spcPts val="0"/>
              </a:spcAft>
              <a:buSzPts val="2500"/>
              <a:buNone/>
            </a:pPr>
            <a:endParaRPr sz="2500" dirty="0">
              <a:solidFill>
                <a:schemeClr val="dk1"/>
              </a:solidFill>
            </a:endParaRPr>
          </a:p>
          <a:p>
            <a:pPr marL="182880" lvl="0" indent="-182880" algn="l" rtl="0">
              <a:lnSpc>
                <a:spcPct val="90000"/>
              </a:lnSpc>
              <a:spcBef>
                <a:spcPts val="500"/>
              </a:spcBef>
              <a:spcAft>
                <a:spcPts val="0"/>
              </a:spcAft>
              <a:buSzPts val="2500"/>
              <a:buNone/>
            </a:pPr>
            <a:r>
              <a:rPr lang="es" sz="2500" dirty="0">
                <a:solidFill>
                  <a:schemeClr val="dk1"/>
                </a:solidFill>
              </a:rPr>
              <a:t>H		Honors</a:t>
            </a:r>
            <a:endParaRPr dirty="0"/>
          </a:p>
          <a:p>
            <a:pPr marL="182880" lvl="0" indent="-182880" algn="l" rtl="0">
              <a:lnSpc>
                <a:spcPct val="90000"/>
              </a:lnSpc>
              <a:spcBef>
                <a:spcPts val="500"/>
              </a:spcBef>
              <a:spcAft>
                <a:spcPts val="0"/>
              </a:spcAft>
              <a:buSzPts val="2500"/>
              <a:buNone/>
            </a:pPr>
            <a:endParaRPr sz="2500" dirty="0"/>
          </a:p>
          <a:p>
            <a:pPr marL="182880" lvl="0" indent="-182880" algn="l" rtl="0">
              <a:lnSpc>
                <a:spcPct val="90000"/>
              </a:lnSpc>
              <a:spcBef>
                <a:spcPts val="500"/>
              </a:spcBef>
              <a:spcAft>
                <a:spcPts val="0"/>
              </a:spcAft>
              <a:buSzPts val="2500"/>
              <a:buNone/>
            </a:pPr>
            <a:r>
              <a:rPr lang="es" sz="2500" dirty="0">
                <a:solidFill>
                  <a:srgbClr val="C00000"/>
                </a:solidFill>
              </a:rPr>
              <a:t>DC		Dual Credit</a:t>
            </a:r>
            <a:endParaRPr dirty="0"/>
          </a:p>
          <a:p>
            <a:pPr marL="182880" lvl="0" indent="-182880" algn="l" rtl="0">
              <a:lnSpc>
                <a:spcPct val="90000"/>
              </a:lnSpc>
              <a:spcBef>
                <a:spcPts val="500"/>
              </a:spcBef>
              <a:spcAft>
                <a:spcPts val="0"/>
              </a:spcAft>
              <a:buSzPts val="2500"/>
              <a:buNone/>
            </a:pPr>
            <a:endParaRPr sz="2500" dirty="0">
              <a:solidFill>
                <a:srgbClr val="C00000"/>
              </a:solidFill>
            </a:endParaRPr>
          </a:p>
          <a:p>
            <a:pPr marL="182880" lvl="0" indent="-182880" algn="l" rtl="0">
              <a:lnSpc>
                <a:spcPct val="90000"/>
              </a:lnSpc>
              <a:spcBef>
                <a:spcPts val="500"/>
              </a:spcBef>
              <a:spcAft>
                <a:spcPts val="0"/>
              </a:spcAft>
              <a:buSzPts val="2500"/>
              <a:buNone/>
            </a:pPr>
            <a:r>
              <a:rPr lang="es" sz="2500" dirty="0">
                <a:solidFill>
                  <a:schemeClr val="dk1"/>
                </a:solidFill>
              </a:rPr>
              <a:t>AP		Advanced Placement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16"/>
          <p:cNvPicPr preferRelativeResize="0"/>
          <p:nvPr/>
        </p:nvPicPr>
        <p:blipFill rotWithShape="1">
          <a:blip r:embed="rId3">
            <a:alphaModFix/>
          </a:blip>
          <a:srcRect/>
          <a:stretch/>
        </p:blipFill>
        <p:spPr>
          <a:xfrm>
            <a:off x="228600" y="304800"/>
            <a:ext cx="8587077" cy="5943600"/>
          </a:xfrm>
          <a:prstGeom prst="rect">
            <a:avLst/>
          </a:prstGeom>
          <a:noFill/>
          <a:ln>
            <a:noFill/>
          </a:ln>
        </p:spPr>
      </p:pic>
      <p:sp>
        <p:nvSpPr>
          <p:cNvPr id="393" name="Google Shape;393;p16"/>
          <p:cNvSpPr/>
          <p:nvPr/>
        </p:nvSpPr>
        <p:spPr>
          <a:xfrm>
            <a:off x="1295400" y="990600"/>
            <a:ext cx="2438400" cy="4865914"/>
          </a:xfrm>
          <a:prstGeom prst="ellipse">
            <a:avLst/>
          </a:prstGeom>
          <a:noFill/>
          <a:ln w="5715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4" name="Google Shape;394;p16"/>
          <p:cNvSpPr/>
          <p:nvPr/>
        </p:nvSpPr>
        <p:spPr>
          <a:xfrm>
            <a:off x="3429000" y="990600"/>
            <a:ext cx="2514600" cy="4865914"/>
          </a:xfrm>
          <a:prstGeom prst="ellipse">
            <a:avLst/>
          </a:prstGeom>
          <a:noFill/>
          <a:ln w="5715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5" name="Google Shape;395;p16"/>
          <p:cNvSpPr/>
          <p:nvPr/>
        </p:nvSpPr>
        <p:spPr>
          <a:xfrm>
            <a:off x="5867400" y="990600"/>
            <a:ext cx="2514600" cy="4865914"/>
          </a:xfrm>
          <a:prstGeom prst="ellipse">
            <a:avLst/>
          </a:prstGeom>
          <a:noFill/>
          <a:ln w="5715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6" name="Google Shape;396;p16"/>
          <p:cNvSpPr/>
          <p:nvPr/>
        </p:nvSpPr>
        <p:spPr>
          <a:xfrm rot="-5400000">
            <a:off x="3695700" y="1453243"/>
            <a:ext cx="1328057" cy="8567057"/>
          </a:xfrm>
          <a:prstGeom prst="ellipse">
            <a:avLst/>
          </a:prstGeom>
          <a:noFill/>
          <a:ln w="5715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p:tgtEl>
                                          <p:spTgt spid="393"/>
                                        </p:tgtEl>
                                        <p:attrNameLst>
                                          <p:attrName>ppt_w</p:attrName>
                                        </p:attrNameLst>
                                      </p:cBhvr>
                                      <p:tavLst>
                                        <p:tav tm="0">
                                          <p:val>
                                            <p:strVal val="0"/>
                                          </p:val>
                                        </p:tav>
                                        <p:tav tm="100000">
                                          <p:val>
                                            <p:strVal val="#ppt_w"/>
                                          </p:val>
                                        </p:tav>
                                      </p:tavLst>
                                    </p:anim>
                                    <p:anim calcmode="lin" valueType="num">
                                      <p:cBhvr additive="base">
                                        <p:cTn id="8" dur="500"/>
                                        <p:tgtEl>
                                          <p:spTgt spid="3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393"/>
                                        </p:tgtEl>
                                      </p:cBhvr>
                                    </p:animEffect>
                                    <p:set>
                                      <p:cBhvr>
                                        <p:cTn id="13" dur="1" fill="hold">
                                          <p:stCondLst>
                                            <p:cond delay="500"/>
                                          </p:stCondLst>
                                        </p:cTn>
                                        <p:tgtEl>
                                          <p:spTgt spid="39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94"/>
                                        </p:tgtEl>
                                        <p:attrNameLst>
                                          <p:attrName>style.visibility</p:attrName>
                                        </p:attrNameLst>
                                      </p:cBhvr>
                                      <p:to>
                                        <p:strVal val="visible"/>
                                      </p:to>
                                    </p:set>
                                    <p:anim calcmode="lin" valueType="num">
                                      <p:cBhvr additive="base">
                                        <p:cTn id="18" dur="500"/>
                                        <p:tgtEl>
                                          <p:spTgt spid="394"/>
                                        </p:tgtEl>
                                        <p:attrNameLst>
                                          <p:attrName>ppt_w</p:attrName>
                                        </p:attrNameLst>
                                      </p:cBhvr>
                                      <p:tavLst>
                                        <p:tav tm="0">
                                          <p:val>
                                            <p:strVal val="0"/>
                                          </p:val>
                                        </p:tav>
                                        <p:tav tm="100000">
                                          <p:val>
                                            <p:strVal val="#ppt_w"/>
                                          </p:val>
                                        </p:tav>
                                      </p:tavLst>
                                    </p:anim>
                                    <p:anim calcmode="lin" valueType="num">
                                      <p:cBhvr additive="base">
                                        <p:cTn id="19" dur="500"/>
                                        <p:tgtEl>
                                          <p:spTgt spid="394"/>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394"/>
                                        </p:tgtEl>
                                      </p:cBhvr>
                                    </p:animEffect>
                                    <p:set>
                                      <p:cBhvr>
                                        <p:cTn id="24" dur="1" fill="hold">
                                          <p:stCondLst>
                                            <p:cond delay="500"/>
                                          </p:stCondLst>
                                        </p:cTn>
                                        <p:tgtEl>
                                          <p:spTgt spid="39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nodeType="clickEffect">
                                  <p:stCondLst>
                                    <p:cond delay="0"/>
                                  </p:stCondLst>
                                  <p:childTnLst>
                                    <p:set>
                                      <p:cBhvr>
                                        <p:cTn id="28" dur="1" fill="hold">
                                          <p:stCondLst>
                                            <p:cond delay="0"/>
                                          </p:stCondLst>
                                        </p:cTn>
                                        <p:tgtEl>
                                          <p:spTgt spid="395"/>
                                        </p:tgtEl>
                                        <p:attrNameLst>
                                          <p:attrName>style.visibility</p:attrName>
                                        </p:attrNameLst>
                                      </p:cBhvr>
                                      <p:to>
                                        <p:strVal val="visible"/>
                                      </p:to>
                                    </p:set>
                                    <p:anim calcmode="lin" valueType="num">
                                      <p:cBhvr additive="base">
                                        <p:cTn id="29" dur="500"/>
                                        <p:tgtEl>
                                          <p:spTgt spid="395"/>
                                        </p:tgtEl>
                                        <p:attrNameLst>
                                          <p:attrName>ppt_w</p:attrName>
                                        </p:attrNameLst>
                                      </p:cBhvr>
                                      <p:tavLst>
                                        <p:tav tm="0">
                                          <p:val>
                                            <p:strVal val="0"/>
                                          </p:val>
                                        </p:tav>
                                        <p:tav tm="100000">
                                          <p:val>
                                            <p:strVal val="#ppt_w"/>
                                          </p:val>
                                        </p:tav>
                                      </p:tavLst>
                                    </p:anim>
                                    <p:anim calcmode="lin" valueType="num">
                                      <p:cBhvr additive="base">
                                        <p:cTn id="30" dur="500"/>
                                        <p:tgtEl>
                                          <p:spTgt spid="395"/>
                                        </p:tgtEl>
                                        <p:attrNameLst>
                                          <p:attrName>ppt_h</p:attrName>
                                        </p:attrNameLst>
                                      </p:cBhvr>
                                      <p:tavLst>
                                        <p:tav tm="0">
                                          <p:val>
                                            <p:str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95"/>
                                        </p:tgtEl>
                                      </p:cBhvr>
                                    </p:animEffect>
                                    <p:set>
                                      <p:cBhvr>
                                        <p:cTn id="35" dur="1" fill="hold">
                                          <p:stCondLst>
                                            <p:cond delay="500"/>
                                          </p:stCondLst>
                                        </p:cTn>
                                        <p:tgtEl>
                                          <p:spTgt spid="39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396"/>
                                        </p:tgtEl>
                                        <p:attrNameLst>
                                          <p:attrName>style.visibility</p:attrName>
                                        </p:attrNameLst>
                                      </p:cBhvr>
                                      <p:to>
                                        <p:strVal val="visible"/>
                                      </p:to>
                                    </p:set>
                                    <p:anim calcmode="lin" valueType="num">
                                      <p:cBhvr additive="base">
                                        <p:cTn id="40" dur="500"/>
                                        <p:tgtEl>
                                          <p:spTgt spid="396"/>
                                        </p:tgtEl>
                                        <p:attrNameLst>
                                          <p:attrName>ppt_w</p:attrName>
                                        </p:attrNameLst>
                                      </p:cBhvr>
                                      <p:tavLst>
                                        <p:tav tm="0">
                                          <p:val>
                                            <p:strVal val="0"/>
                                          </p:val>
                                        </p:tav>
                                        <p:tav tm="100000">
                                          <p:val>
                                            <p:strVal val="#ppt_w"/>
                                          </p:val>
                                        </p:tav>
                                      </p:tavLst>
                                    </p:anim>
                                    <p:anim calcmode="lin" valueType="num">
                                      <p:cBhvr additive="base">
                                        <p:cTn id="41" dur="500"/>
                                        <p:tgtEl>
                                          <p:spTgt spid="396"/>
                                        </p:tgtEl>
                                        <p:attrNameLst>
                                          <p:attrName>ppt_h</p:attrName>
                                        </p:attrNameLst>
                                      </p:cBhvr>
                                      <p:tavLst>
                                        <p:tav tm="0">
                                          <p:val>
                                            <p:str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96"/>
                                        </p:tgtEl>
                                      </p:cBhvr>
                                    </p:animEffect>
                                    <p:set>
                                      <p:cBhvr>
                                        <p:cTn id="46" dur="1" fill="hold">
                                          <p:stCondLst>
                                            <p:cond delay="500"/>
                                          </p:stCondLst>
                                        </p:cTn>
                                        <p:tgtEl>
                                          <p:spTgt spid="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bb07f1c878_2_95"/>
          <p:cNvSpPr txBox="1">
            <a:spLocks noGrp="1"/>
          </p:cNvSpPr>
          <p:nvPr>
            <p:ph type="title"/>
          </p:nvPr>
        </p:nvSpPr>
        <p:spPr>
          <a:xfrm>
            <a:off x="159769" y="484632"/>
            <a:ext cx="8186417" cy="160934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4800"/>
              <a:buFont typeface="Rockwell"/>
              <a:buNone/>
            </a:pPr>
            <a:r>
              <a:rPr lang="es" sz="3900">
                <a:solidFill>
                  <a:srgbClr val="FF0000"/>
                </a:solidFill>
              </a:rPr>
              <a:t>RECORDATORIOS IMPORTANTES SOBRE CURSOS AVANZADOS</a:t>
            </a:r>
            <a:r>
              <a:rPr lang="es" sz="4400">
                <a:solidFill>
                  <a:srgbClr val="FF0000"/>
                </a:solidFill>
              </a:rPr>
              <a:t> </a:t>
            </a:r>
            <a:endParaRPr sz="5000"/>
          </a:p>
        </p:txBody>
      </p:sp>
      <p:sp>
        <p:nvSpPr>
          <p:cNvPr id="402" name="Google Shape;402;gbb07f1c878_2_95"/>
          <p:cNvSpPr txBox="1">
            <a:spLocks noGrp="1"/>
          </p:cNvSpPr>
          <p:nvPr>
            <p:ph type="body" idx="1"/>
          </p:nvPr>
        </p:nvSpPr>
        <p:spPr>
          <a:xfrm>
            <a:off x="373050" y="1785597"/>
            <a:ext cx="8397900" cy="484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s" sz="2100">
                <a:solidFill>
                  <a:srgbClr val="FF0000"/>
                </a:solidFill>
              </a:rPr>
              <a:t>Pre-AP, Crédito Dúo, AP cursos de Inglés, </a:t>
            </a:r>
            <a:r>
              <a:rPr lang="es" sz="2100"/>
              <a:t>normalmente tienen lecturas requeridas en el verano antes de empezar la escuela. </a:t>
            </a:r>
            <a:endParaRPr sz="1700"/>
          </a:p>
          <a:p>
            <a:pPr marL="0" lvl="0" indent="0" algn="l" rtl="0">
              <a:lnSpc>
                <a:spcPct val="90000"/>
              </a:lnSpc>
              <a:spcBef>
                <a:spcPts val="1200"/>
              </a:spcBef>
              <a:spcAft>
                <a:spcPts val="0"/>
              </a:spcAft>
              <a:buSzPts val="2040"/>
              <a:buNone/>
            </a:pPr>
            <a:endParaRPr sz="2100">
              <a:solidFill>
                <a:srgbClr val="FF0000"/>
              </a:solidFill>
            </a:endParaRPr>
          </a:p>
          <a:p>
            <a:pPr marL="0" lvl="0" indent="0" algn="l" rtl="0">
              <a:lnSpc>
                <a:spcPct val="90000"/>
              </a:lnSpc>
              <a:spcBef>
                <a:spcPts val="1200"/>
              </a:spcBef>
              <a:spcAft>
                <a:spcPts val="0"/>
              </a:spcAft>
              <a:buSzPts val="2040"/>
              <a:buNone/>
            </a:pPr>
            <a:r>
              <a:rPr lang="es" sz="2100">
                <a:solidFill>
                  <a:srgbClr val="FF0000"/>
                </a:solidFill>
              </a:rPr>
              <a:t>Clases AP, incluyendo Matemáticas, Ciencias Políticas, Ciencias Naturales y Lenguas Extranjeras</a:t>
            </a:r>
            <a:r>
              <a:rPr lang="es" sz="2100"/>
              <a:t> pueden que tengan lecturas requeridas en el verano antes de empezar la escuela</a:t>
            </a:r>
            <a:endParaRPr sz="1700"/>
          </a:p>
          <a:p>
            <a:pPr marL="0" lvl="0" indent="0" algn="l" rtl="0">
              <a:lnSpc>
                <a:spcPct val="90000"/>
              </a:lnSpc>
              <a:spcBef>
                <a:spcPts val="1200"/>
              </a:spcBef>
              <a:spcAft>
                <a:spcPts val="0"/>
              </a:spcAft>
              <a:buSzPts val="2040"/>
              <a:buNone/>
            </a:pPr>
            <a:endParaRPr sz="2100"/>
          </a:p>
          <a:p>
            <a:pPr marL="0" lvl="0" indent="0" algn="l" rtl="0">
              <a:lnSpc>
                <a:spcPct val="90000"/>
              </a:lnSpc>
              <a:spcBef>
                <a:spcPts val="1200"/>
              </a:spcBef>
              <a:spcAft>
                <a:spcPts val="0"/>
              </a:spcAft>
              <a:buSzPts val="2040"/>
              <a:buNone/>
            </a:pPr>
            <a:r>
              <a:rPr lang="es" sz="2100"/>
              <a:t>Pre-AP and AP clases tienen un contrato, detallando el nivel de requerimientos y criterio de salida, que debe ser firmado al principio del curso.  </a:t>
            </a:r>
            <a:endParaRPr sz="1700"/>
          </a:p>
          <a:p>
            <a:pPr marL="0" lvl="0" indent="0" algn="l" rtl="0">
              <a:lnSpc>
                <a:spcPct val="90000"/>
              </a:lnSpc>
              <a:spcBef>
                <a:spcPts val="1200"/>
              </a:spcBef>
              <a:spcAft>
                <a:spcPts val="0"/>
              </a:spcAft>
              <a:buSzPts val="2040"/>
              <a:buNone/>
            </a:pPr>
            <a:endParaRPr sz="2100" i="1">
              <a:solidFill>
                <a:srgbClr val="FF0000"/>
              </a:solidFill>
            </a:endParaRPr>
          </a:p>
          <a:p>
            <a:pPr marL="0" lvl="0" indent="0" algn="l" rtl="0">
              <a:lnSpc>
                <a:spcPct val="90000"/>
              </a:lnSpc>
              <a:spcBef>
                <a:spcPts val="1200"/>
              </a:spcBef>
              <a:spcAft>
                <a:spcPts val="0"/>
              </a:spcAft>
              <a:buSzPts val="1700"/>
              <a:buNone/>
            </a:pPr>
            <a:r>
              <a:rPr lang="es" sz="1700" i="1">
                <a:solidFill>
                  <a:srgbClr val="FF0000"/>
                </a:solidFill>
              </a:rPr>
              <a:t>Para información adicional sobre las lecturas requeridas en el verano visiten la pagina de la escuela </a:t>
            </a:r>
            <a:r>
              <a:rPr lang="es" sz="1700" i="1"/>
              <a:t>Sharyland Pioneer High School</a:t>
            </a:r>
            <a:r>
              <a:rPr lang="es" sz="1700" i="1">
                <a:solidFill>
                  <a:srgbClr val="FF0000"/>
                </a:solidFill>
              </a:rPr>
              <a:t>, bajo la lengüeta Academia</a:t>
            </a:r>
            <a:r>
              <a:rPr lang="es" sz="2100" i="1">
                <a:solidFill>
                  <a:srgbClr val="FF0000"/>
                </a:solidFill>
              </a:rPr>
              <a:t>.</a:t>
            </a:r>
            <a:endParaRPr sz="2100">
              <a:solidFill>
                <a:srgbClr val="FF0000"/>
              </a:solidFill>
            </a:endParaRPr>
          </a:p>
        </p:txBody>
      </p:sp>
      <p:pic>
        <p:nvPicPr>
          <p:cNvPr id="403" name="Google Shape;403;gbb07f1c878_2_95" descr="C:\Users\Trisha Q. Guerrero\AppData\Local\Microsoft\Windows\Temporary Internet Files\Content.IE5\KFM7Y7RS\MC900151699[1].wmf"/>
          <p:cNvPicPr preferRelativeResize="0"/>
          <p:nvPr/>
        </p:nvPicPr>
        <p:blipFill rotWithShape="1">
          <a:blip r:embed="rId3">
            <a:alphaModFix/>
          </a:blip>
          <a:srcRect/>
          <a:stretch/>
        </p:blipFill>
        <p:spPr>
          <a:xfrm>
            <a:off x="7991117" y="1717972"/>
            <a:ext cx="981075" cy="91201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bb07f1c878_2_120"/>
          <p:cNvSpPr txBox="1">
            <a:spLocks noGrp="1"/>
          </p:cNvSpPr>
          <p:nvPr>
            <p:ph type="title"/>
          </p:nvPr>
        </p:nvSpPr>
        <p:spPr>
          <a:xfrm>
            <a:off x="236063" y="187375"/>
            <a:ext cx="8667225" cy="954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3959"/>
              <a:buFont typeface="Rockwell"/>
              <a:buNone/>
            </a:pPr>
            <a:r>
              <a:rPr lang="es" sz="3060">
                <a:solidFill>
                  <a:srgbClr val="FF0000"/>
                </a:solidFill>
              </a:rPr>
              <a:t>PROGRAMA FUNDACIÓN DE PREPA CON RESPALDO (TALLER)  </a:t>
            </a:r>
            <a:br>
              <a:rPr lang="es" sz="3060">
                <a:solidFill>
                  <a:srgbClr val="FF0000"/>
                </a:solidFill>
              </a:rPr>
            </a:br>
            <a:r>
              <a:rPr lang="es" sz="3060">
                <a:solidFill>
                  <a:srgbClr val="FF0000"/>
                </a:solidFill>
              </a:rPr>
              <a:t>26 CRÉDITOS</a:t>
            </a:r>
            <a:endParaRPr sz="4500"/>
          </a:p>
        </p:txBody>
      </p:sp>
      <p:sp>
        <p:nvSpPr>
          <p:cNvPr id="409" name="Google Shape;409;gbb07f1c878_2_120"/>
          <p:cNvSpPr txBox="1"/>
          <p:nvPr/>
        </p:nvSpPr>
        <p:spPr>
          <a:xfrm>
            <a:off x="81793" y="1283517"/>
            <a:ext cx="5486400" cy="5511566"/>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Inglés – </a:t>
            </a:r>
            <a:r>
              <a:rPr lang="es" sz="1500" b="1">
                <a:solidFill>
                  <a:srgbClr val="FF0000"/>
                </a:solidFill>
                <a:latin typeface="Rockwell"/>
                <a:ea typeface="Rockwell"/>
                <a:cs typeface="Rockwell"/>
                <a:sym typeface="Rockwell"/>
              </a:rPr>
              <a:t>4 créditos</a:t>
            </a:r>
            <a:r>
              <a:rPr lang="es" sz="1500" b="1">
                <a:solidFill>
                  <a:schemeClr val="dk1"/>
                </a:solidFill>
                <a:latin typeface="Rockwell"/>
                <a:ea typeface="Rockwell"/>
                <a:cs typeface="Rockwell"/>
                <a:sym typeface="Rockwell"/>
              </a:rPr>
              <a:t>  </a:t>
            </a:r>
            <a:endParaRPr sz="150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      (Ingles I, Ingles II, Ingles III, y *un curso Avanzado)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Matemáticas – </a:t>
            </a:r>
            <a:r>
              <a:rPr lang="es" sz="1500" b="1">
                <a:solidFill>
                  <a:srgbClr val="FF0000"/>
                </a:solidFill>
                <a:latin typeface="Rockwell"/>
                <a:ea typeface="Rockwell"/>
                <a:cs typeface="Rockwell"/>
                <a:sym typeface="Rockwell"/>
              </a:rPr>
              <a:t>4 créditos </a:t>
            </a:r>
            <a:r>
              <a:rPr lang="es" sz="1500" b="1">
                <a:solidFill>
                  <a:schemeClr val="dk1"/>
                </a:solidFill>
                <a:latin typeface="Rockwell"/>
                <a:ea typeface="Rockwell"/>
                <a:cs typeface="Rockwell"/>
                <a:sym typeface="Rockwell"/>
              </a:rPr>
              <a:t> </a:t>
            </a:r>
            <a:endParaRPr sz="150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      (Álgebra I, Geometría, y *2 cursos Avanzados)</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Ciencias Naturales – </a:t>
            </a:r>
            <a:r>
              <a:rPr lang="es" sz="1500" b="1">
                <a:solidFill>
                  <a:srgbClr val="FF0000"/>
                </a:solidFill>
                <a:latin typeface="Rockwell"/>
                <a:ea typeface="Rockwell"/>
                <a:cs typeface="Rockwell"/>
                <a:sym typeface="Rockwell"/>
              </a:rPr>
              <a:t>4 créditos </a:t>
            </a:r>
            <a:r>
              <a:rPr lang="es" sz="1500" b="1">
                <a:solidFill>
                  <a:schemeClr val="dk1"/>
                </a:solidFill>
                <a:latin typeface="Rockwell"/>
                <a:ea typeface="Rockwell"/>
                <a:cs typeface="Rockwell"/>
                <a:sym typeface="Rockwell"/>
              </a:rPr>
              <a:t> </a:t>
            </a:r>
            <a:endParaRPr sz="150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      (Biología, IPC y 2 *cursos avanzados)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Ciencias Sociales (políticas) – </a:t>
            </a:r>
            <a:r>
              <a:rPr lang="es" sz="1500" b="1">
                <a:solidFill>
                  <a:srgbClr val="FF0000"/>
                </a:solidFill>
                <a:latin typeface="Rockwell"/>
                <a:ea typeface="Rockwell"/>
                <a:cs typeface="Rockwell"/>
                <a:sym typeface="Rockwell"/>
              </a:rPr>
              <a:t>3 créditos </a:t>
            </a:r>
            <a:r>
              <a:rPr lang="es" sz="1500" b="1">
                <a:solidFill>
                  <a:schemeClr val="dk1"/>
                </a:solidFill>
                <a:latin typeface="Rockwell"/>
                <a:ea typeface="Rockwell"/>
                <a:cs typeface="Rockwell"/>
                <a:sym typeface="Rockwell"/>
              </a:rPr>
              <a:t> </a:t>
            </a:r>
            <a:endParaRPr sz="150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      (Historia de EEUU., Gobierno, Economía, Geografía  Mundial,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       Historia Mundial)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LOTE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a:solidFill>
                  <a:schemeClr val="dk1"/>
                </a:solidFill>
                <a:latin typeface="Rockwell"/>
                <a:ea typeface="Rockwell"/>
                <a:cs typeface="Rockwell"/>
                <a:sym typeface="Rockwell"/>
              </a:rPr>
              <a:t>(Otro Idioma que no es Inglés) - </a:t>
            </a:r>
            <a:r>
              <a:rPr lang="es" sz="1500" b="1">
                <a:solidFill>
                  <a:srgbClr val="FF0000"/>
                </a:solidFill>
                <a:latin typeface="Rockwell"/>
                <a:ea typeface="Rockwell"/>
                <a:cs typeface="Rockwell"/>
                <a:sym typeface="Rockwell"/>
              </a:rPr>
              <a:t>2 créditos </a:t>
            </a:r>
            <a:endParaRPr sz="1300"/>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Bellas Artes - </a:t>
            </a:r>
            <a:r>
              <a:rPr lang="es" sz="1500" b="1">
                <a:solidFill>
                  <a:srgbClr val="FF0000"/>
                </a:solidFill>
                <a:latin typeface="Rockwell"/>
                <a:ea typeface="Rockwell"/>
                <a:cs typeface="Rockwell"/>
                <a:sym typeface="Rockwell"/>
              </a:rPr>
              <a:t>1 crédito </a:t>
            </a:r>
            <a:endParaRPr sz="1500">
              <a:solidFill>
                <a:srgbClr val="FF0000"/>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Educación Física – </a:t>
            </a:r>
            <a:r>
              <a:rPr lang="es" sz="1500" b="1">
                <a:solidFill>
                  <a:srgbClr val="FF0000"/>
                </a:solidFill>
                <a:latin typeface="Rockwell"/>
                <a:ea typeface="Rockwell"/>
                <a:cs typeface="Rockwell"/>
                <a:sym typeface="Rockwell"/>
              </a:rPr>
              <a:t>1 crédito</a:t>
            </a:r>
            <a:r>
              <a:rPr lang="es" sz="1500" b="1">
                <a:solidFill>
                  <a:schemeClr val="dk1"/>
                </a:solidFill>
                <a:latin typeface="Rockwell"/>
                <a:ea typeface="Rockwell"/>
                <a:cs typeface="Rockwell"/>
                <a:sym typeface="Rockwell"/>
              </a:rPr>
              <a:t>  </a:t>
            </a:r>
            <a:endParaRPr sz="1500">
              <a:solidFill>
                <a:schemeClr val="dk1"/>
              </a:solidFill>
              <a:latin typeface="Rockwell"/>
              <a:ea typeface="Rockwell"/>
              <a:cs typeface="Rockwell"/>
              <a:sym typeface="Rockwell"/>
            </a:endParaRPr>
          </a:p>
          <a:p>
            <a:pPr marL="0" marR="0" lvl="0" indent="0" algn="l" rtl="0">
              <a:lnSpc>
                <a:spcPct val="90000"/>
              </a:lnSpc>
              <a:spcBef>
                <a:spcPts val="1200"/>
              </a:spcBef>
              <a:spcAft>
                <a:spcPts val="0"/>
              </a:spcAft>
              <a:buClr>
                <a:srgbClr val="9E3611"/>
              </a:buClr>
              <a:buSzPts val="1360"/>
              <a:buFont typeface="Noto Sans Symbols"/>
              <a:buNone/>
            </a:pPr>
            <a:r>
              <a:rPr lang="es" sz="1500" b="1">
                <a:solidFill>
                  <a:schemeClr val="dk1"/>
                </a:solidFill>
                <a:latin typeface="Rockwell"/>
                <a:ea typeface="Rockwell"/>
                <a:cs typeface="Rockwell"/>
                <a:sym typeface="Rockwell"/>
              </a:rPr>
              <a:t>Optativos – </a:t>
            </a:r>
            <a:r>
              <a:rPr lang="es" sz="1500" b="1">
                <a:solidFill>
                  <a:srgbClr val="FF0000"/>
                </a:solidFill>
                <a:latin typeface="Rockwell"/>
                <a:ea typeface="Rockwell"/>
                <a:cs typeface="Rockwell"/>
                <a:sym typeface="Rockwell"/>
              </a:rPr>
              <a:t>7 créditos </a:t>
            </a:r>
            <a:r>
              <a:rPr lang="es" sz="1500" b="1">
                <a:solidFill>
                  <a:schemeClr val="dk1"/>
                </a:solidFill>
                <a:latin typeface="Rockwell"/>
                <a:ea typeface="Rockwell"/>
                <a:cs typeface="Rockwell"/>
                <a:sym typeface="Rockwell"/>
              </a:rPr>
              <a:t>(incluyendo 1 crédito de  tecnología y ½ oratoria) </a:t>
            </a:r>
            <a:endParaRPr sz="1500">
              <a:solidFill>
                <a:schemeClr val="dk1"/>
              </a:solidFill>
              <a:latin typeface="Rockwell"/>
              <a:ea typeface="Rockwell"/>
              <a:cs typeface="Rockwell"/>
              <a:sym typeface="Rockwell"/>
            </a:endParaRPr>
          </a:p>
          <a:p>
            <a:pPr marL="469900" marR="0" lvl="0" indent="-393700" algn="l" rtl="0">
              <a:lnSpc>
                <a:spcPct val="90000"/>
              </a:lnSpc>
              <a:spcBef>
                <a:spcPts val="240"/>
              </a:spcBef>
              <a:spcAft>
                <a:spcPts val="0"/>
              </a:spcAft>
              <a:buClr>
                <a:schemeClr val="accent2"/>
              </a:buClr>
              <a:buSzPts val="1200"/>
              <a:buFont typeface="Noto Sans Symbols"/>
              <a:buNone/>
            </a:pPr>
            <a:endParaRPr sz="1200">
              <a:solidFill>
                <a:schemeClr val="dk1"/>
              </a:solidFill>
              <a:latin typeface="Verdana"/>
              <a:ea typeface="Verdana"/>
              <a:cs typeface="Verdana"/>
              <a:sym typeface="Verdana"/>
            </a:endParaRPr>
          </a:p>
        </p:txBody>
      </p:sp>
      <p:sp>
        <p:nvSpPr>
          <p:cNvPr id="410" name="Google Shape;410;gbb07f1c878_2_120"/>
          <p:cNvSpPr txBox="1"/>
          <p:nvPr/>
        </p:nvSpPr>
        <p:spPr>
          <a:xfrm>
            <a:off x="5715000" y="1281209"/>
            <a:ext cx="3166154" cy="24686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400">
                <a:solidFill>
                  <a:srgbClr val="FF0000"/>
                </a:solidFill>
                <a:latin typeface="Rockwell"/>
                <a:ea typeface="Rockwell"/>
                <a:cs typeface="Rockwell"/>
                <a:sym typeface="Rockwell"/>
              </a:rPr>
              <a:t>Respaldos (taller)</a:t>
            </a:r>
            <a:endParaRPr/>
          </a:p>
          <a:p>
            <a:pPr marL="0" marR="0" lvl="0" indent="0" algn="l" rtl="0">
              <a:spcBef>
                <a:spcPts val="0"/>
              </a:spcBef>
              <a:spcAft>
                <a:spcPts val="0"/>
              </a:spcAft>
              <a:buNone/>
            </a:pPr>
            <a:endParaRPr sz="2400">
              <a:solidFill>
                <a:srgbClr val="FF0000"/>
              </a:solidFill>
              <a:latin typeface="Rockwell"/>
              <a:ea typeface="Rockwell"/>
              <a:cs typeface="Rockwell"/>
              <a:sym typeface="Rockwell"/>
            </a:endParaRPr>
          </a:p>
          <a:p>
            <a:pPr marL="0" marR="0" lvl="0" indent="0" algn="l" rtl="0">
              <a:spcBef>
                <a:spcPts val="0"/>
              </a:spcBef>
              <a:spcAft>
                <a:spcPts val="0"/>
              </a:spcAft>
              <a:buNone/>
            </a:pPr>
            <a:r>
              <a:rPr lang="es" sz="1800">
                <a:solidFill>
                  <a:schemeClr val="dk1"/>
                </a:solidFill>
                <a:latin typeface="Rockwell"/>
                <a:ea typeface="Rockwell"/>
                <a:cs typeface="Rockwell"/>
                <a:sym typeface="Rockwell"/>
              </a:rPr>
              <a:t>1 Arte y Humanidades </a:t>
            </a:r>
            <a:endParaRPr/>
          </a:p>
          <a:p>
            <a:pPr marL="0" marR="0" lvl="0" indent="0" algn="l" rtl="0">
              <a:spcBef>
                <a:spcPts val="0"/>
              </a:spcBef>
              <a:spcAft>
                <a:spcPts val="0"/>
              </a:spcAft>
              <a:buNone/>
            </a:pPr>
            <a:r>
              <a:rPr lang="es" sz="1800">
                <a:solidFill>
                  <a:schemeClr val="dk1"/>
                </a:solidFill>
                <a:latin typeface="Rockwell"/>
                <a:ea typeface="Rockwell"/>
                <a:cs typeface="Rockwell"/>
                <a:sym typeface="Rockwell"/>
              </a:rPr>
              <a:t>2 Negocios e Industria </a:t>
            </a:r>
            <a:endParaRPr/>
          </a:p>
          <a:p>
            <a:pPr marL="0" marR="0" lvl="0" indent="0" algn="l" rtl="0">
              <a:spcBef>
                <a:spcPts val="0"/>
              </a:spcBef>
              <a:spcAft>
                <a:spcPts val="0"/>
              </a:spcAft>
              <a:buNone/>
            </a:pPr>
            <a:r>
              <a:rPr lang="es" sz="1800">
                <a:solidFill>
                  <a:schemeClr val="dk1"/>
                </a:solidFill>
                <a:latin typeface="Rockwell"/>
                <a:ea typeface="Rockwell"/>
                <a:cs typeface="Rockwell"/>
                <a:sym typeface="Rockwell"/>
              </a:rPr>
              <a:t>3 Servicio Público </a:t>
            </a:r>
            <a:endParaRPr sz="1200">
              <a:solidFill>
                <a:schemeClr val="dk1"/>
              </a:solidFill>
              <a:latin typeface="Rockwell"/>
              <a:ea typeface="Rockwell"/>
              <a:cs typeface="Rockwell"/>
              <a:sym typeface="Rockwell"/>
            </a:endParaRPr>
          </a:p>
          <a:p>
            <a:pPr marL="0" marR="0" lvl="0" indent="0" algn="l" rtl="0">
              <a:spcBef>
                <a:spcPts val="0"/>
              </a:spcBef>
              <a:spcAft>
                <a:spcPts val="0"/>
              </a:spcAft>
              <a:buNone/>
            </a:pPr>
            <a:r>
              <a:rPr lang="es" sz="1800">
                <a:solidFill>
                  <a:schemeClr val="dk1"/>
                </a:solidFill>
                <a:latin typeface="Rockwell"/>
                <a:ea typeface="Rockwell"/>
                <a:cs typeface="Rockwell"/>
                <a:sym typeface="Rockwell"/>
              </a:rPr>
              <a:t>4 STEM (CTIM)</a:t>
            </a:r>
            <a:endParaRPr/>
          </a:p>
          <a:p>
            <a:pPr marL="0" marR="0" lvl="0" indent="0" algn="l" rtl="0">
              <a:spcBef>
                <a:spcPts val="0"/>
              </a:spcBef>
              <a:spcAft>
                <a:spcPts val="0"/>
              </a:spcAft>
              <a:buNone/>
            </a:pPr>
            <a:r>
              <a:rPr lang="es" sz="1800">
                <a:solidFill>
                  <a:schemeClr val="dk1"/>
                </a:solidFill>
                <a:latin typeface="Rockwell"/>
                <a:ea typeface="Rockwell"/>
                <a:cs typeface="Rockwell"/>
                <a:sym typeface="Rockwell"/>
              </a:rPr>
              <a:t>5 Estudios Multidisciplinarios</a:t>
            </a:r>
            <a:br>
              <a:rPr lang="es" sz="1200">
                <a:solidFill>
                  <a:schemeClr val="dk1"/>
                </a:solidFill>
                <a:latin typeface="Rockwell"/>
                <a:ea typeface="Rockwell"/>
                <a:cs typeface="Rockwell"/>
                <a:sym typeface="Rockwell"/>
              </a:rPr>
            </a:br>
            <a:endParaRPr sz="1200" b="0" i="0" u="none">
              <a:solidFill>
                <a:schemeClr val="dk1"/>
              </a:solidFill>
              <a:latin typeface="Verdana"/>
              <a:ea typeface="Verdana"/>
              <a:cs typeface="Verdana"/>
              <a:sym typeface="Verdana"/>
            </a:endParaRPr>
          </a:p>
        </p:txBody>
      </p:sp>
      <p:pic>
        <p:nvPicPr>
          <p:cNvPr id="411" name="Google Shape;411;gbb07f1c878_2_120"/>
          <p:cNvPicPr preferRelativeResize="0"/>
          <p:nvPr/>
        </p:nvPicPr>
        <p:blipFill rotWithShape="1">
          <a:blip r:embed="rId3">
            <a:alphaModFix/>
          </a:blip>
          <a:srcRect/>
          <a:stretch/>
        </p:blipFill>
        <p:spPr>
          <a:xfrm>
            <a:off x="4572001" y="667299"/>
            <a:ext cx="967322" cy="954300"/>
          </a:xfrm>
          <a:prstGeom prst="rect">
            <a:avLst/>
          </a:prstGeom>
          <a:noFill/>
          <a:ln>
            <a:noFill/>
          </a:ln>
        </p:spPr>
      </p:pic>
      <p:sp>
        <p:nvSpPr>
          <p:cNvPr id="412" name="Google Shape;412;gbb07f1c878_2_120"/>
          <p:cNvSpPr txBox="1"/>
          <p:nvPr/>
        </p:nvSpPr>
        <p:spPr>
          <a:xfrm>
            <a:off x="5715000" y="3889519"/>
            <a:ext cx="3188368" cy="2827091"/>
          </a:xfrm>
          <a:prstGeom prst="rect">
            <a:avLst/>
          </a:prstGeom>
          <a:solidFill>
            <a:srgbClr val="D8D8D8"/>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Verdana"/>
              <a:buNone/>
            </a:pPr>
            <a:endParaRPr sz="1200" b="1" i="0" u="none">
              <a:solidFill>
                <a:schemeClr val="dk1"/>
              </a:solidFill>
              <a:latin typeface="Verdana"/>
              <a:ea typeface="Verdana"/>
              <a:cs typeface="Verdana"/>
              <a:sym typeface="Verdana"/>
            </a:endParaRPr>
          </a:p>
          <a:p>
            <a:pPr marL="0" marR="0" lvl="0" indent="0" algn="l" rtl="0">
              <a:spcBef>
                <a:spcPts val="0"/>
              </a:spcBef>
              <a:spcAft>
                <a:spcPts val="0"/>
              </a:spcAft>
              <a:buNone/>
            </a:pPr>
            <a:r>
              <a:rPr lang="es" sz="1600" b="1">
                <a:solidFill>
                  <a:schemeClr val="dk1"/>
                </a:solidFill>
                <a:latin typeface="Rockwell"/>
                <a:ea typeface="Rockwell"/>
                <a:cs typeface="Rockwell"/>
                <a:sym typeface="Rockwell"/>
              </a:rPr>
              <a:t>Un</a:t>
            </a:r>
            <a:r>
              <a:rPr lang="es" sz="1300" b="1">
                <a:solidFill>
                  <a:schemeClr val="dk1"/>
                </a:solidFill>
                <a:latin typeface="Rockwell"/>
                <a:ea typeface="Rockwell"/>
                <a:cs typeface="Rockwell"/>
                <a:sym typeface="Rockwell"/>
              </a:rPr>
              <a:t> estudiante puede recibir el </a:t>
            </a:r>
            <a:r>
              <a:rPr lang="es" sz="1300" b="1">
                <a:solidFill>
                  <a:srgbClr val="FF0000"/>
                </a:solidFill>
                <a:latin typeface="Rockwell"/>
                <a:ea typeface="Rockwell"/>
                <a:cs typeface="Rockwell"/>
                <a:sym typeface="Rockwell"/>
              </a:rPr>
              <a:t>Nivel de Logro  Distinguido </a:t>
            </a:r>
            <a:r>
              <a:rPr lang="es" sz="1300" b="1">
                <a:solidFill>
                  <a:schemeClr val="dk1"/>
                </a:solidFill>
                <a:latin typeface="Rockwell"/>
                <a:ea typeface="Rockwell"/>
                <a:cs typeface="Rockwell"/>
                <a:sym typeface="Rockwell"/>
              </a:rPr>
              <a:t>al completar:</a:t>
            </a:r>
            <a:endParaRPr sz="1100"/>
          </a:p>
          <a:p>
            <a:pPr marL="0" marR="0" lvl="0" indent="0" algn="l" rtl="0">
              <a:spcBef>
                <a:spcPts val="0"/>
              </a:spcBef>
              <a:spcAft>
                <a:spcPts val="0"/>
              </a:spcAft>
              <a:buNone/>
            </a:pPr>
            <a:r>
              <a:rPr lang="es" sz="1300" b="1">
                <a:solidFill>
                  <a:schemeClr val="dk1"/>
                </a:solidFill>
                <a:latin typeface="Rockwell"/>
                <a:ea typeface="Rockwell"/>
                <a:cs typeface="Rockwell"/>
                <a:sym typeface="Rockwell"/>
              </a:rPr>
              <a:t> </a:t>
            </a:r>
            <a:endParaRPr sz="1300">
              <a:solidFill>
                <a:schemeClr val="dk1"/>
              </a:solidFill>
              <a:latin typeface="Rockwell"/>
              <a:ea typeface="Rockwell"/>
              <a:cs typeface="Rockwell"/>
              <a:sym typeface="Rockwell"/>
            </a:endParaRPr>
          </a:p>
          <a:p>
            <a:pPr marL="0" marR="0" lvl="0" indent="0" algn="l" rtl="0">
              <a:spcBef>
                <a:spcPts val="0"/>
              </a:spcBef>
              <a:spcAft>
                <a:spcPts val="0"/>
              </a:spcAft>
              <a:buNone/>
            </a:pPr>
            <a:r>
              <a:rPr lang="es" sz="1500">
                <a:solidFill>
                  <a:schemeClr val="dk1"/>
                </a:solidFill>
                <a:latin typeface="Rockwell"/>
                <a:ea typeface="Rockwell"/>
                <a:cs typeface="Rockwell"/>
                <a:sym typeface="Rockwell"/>
              </a:rPr>
              <a:t>• </a:t>
            </a:r>
            <a:r>
              <a:rPr lang="es" sz="1500" b="1">
                <a:solidFill>
                  <a:schemeClr val="dk1"/>
                </a:solidFill>
                <a:latin typeface="Rockwell"/>
                <a:ea typeface="Rockwell"/>
                <a:cs typeface="Rockwell"/>
                <a:sym typeface="Rockwell"/>
              </a:rPr>
              <a:t>Plan de Fundación </a:t>
            </a:r>
            <a:endParaRPr sz="900">
              <a:solidFill>
                <a:schemeClr val="dk1"/>
              </a:solidFill>
              <a:latin typeface="Rockwell"/>
              <a:ea typeface="Rockwell"/>
              <a:cs typeface="Rockwell"/>
              <a:sym typeface="Rockwell"/>
            </a:endParaRPr>
          </a:p>
          <a:p>
            <a:pPr marL="0" marR="0" lvl="0" indent="0" algn="l" rtl="0">
              <a:spcBef>
                <a:spcPts val="0"/>
              </a:spcBef>
              <a:spcAft>
                <a:spcPts val="0"/>
              </a:spcAft>
              <a:buNone/>
            </a:pPr>
            <a:r>
              <a:rPr lang="es" sz="1500">
                <a:solidFill>
                  <a:schemeClr val="dk1"/>
                </a:solidFill>
                <a:latin typeface="Rockwell"/>
                <a:ea typeface="Rockwell"/>
                <a:cs typeface="Rockwell"/>
                <a:sym typeface="Rockwell"/>
              </a:rPr>
              <a:t>• Los requisitos de por lo menos un</a:t>
            </a:r>
            <a:endParaRPr sz="1100"/>
          </a:p>
          <a:p>
            <a:pPr marL="0" marR="0" lvl="0" indent="0" algn="l" rtl="0">
              <a:spcBef>
                <a:spcPts val="0"/>
              </a:spcBef>
              <a:spcAft>
                <a:spcPts val="0"/>
              </a:spcAft>
              <a:buNone/>
            </a:pPr>
            <a:r>
              <a:rPr lang="es" sz="1500">
                <a:solidFill>
                  <a:schemeClr val="dk1"/>
                </a:solidFill>
                <a:latin typeface="Rockwell"/>
                <a:ea typeface="Rockwell"/>
                <a:cs typeface="Rockwell"/>
                <a:sym typeface="Rockwell"/>
              </a:rPr>
              <a:t>	 respaldo (taller) </a:t>
            </a:r>
            <a:endParaRPr sz="900">
              <a:solidFill>
                <a:schemeClr val="dk1"/>
              </a:solidFill>
              <a:latin typeface="Rockwell"/>
              <a:ea typeface="Rockwell"/>
              <a:cs typeface="Rockwell"/>
              <a:sym typeface="Rockwell"/>
            </a:endParaRPr>
          </a:p>
          <a:p>
            <a:pPr marL="0" marR="0" lvl="0" indent="0" algn="l" rtl="0">
              <a:spcBef>
                <a:spcPts val="0"/>
              </a:spcBef>
              <a:spcAft>
                <a:spcPts val="0"/>
              </a:spcAft>
              <a:buNone/>
            </a:pPr>
            <a:r>
              <a:rPr lang="es" sz="1500">
                <a:solidFill>
                  <a:schemeClr val="dk1"/>
                </a:solidFill>
                <a:latin typeface="Rockwell"/>
                <a:ea typeface="Rockwell"/>
                <a:cs typeface="Rockwell"/>
                <a:sym typeface="Rockwell"/>
              </a:rPr>
              <a:t>• </a:t>
            </a:r>
            <a:r>
              <a:rPr lang="es" sz="1500" b="1">
                <a:solidFill>
                  <a:schemeClr val="dk1"/>
                </a:solidFill>
                <a:latin typeface="Rockwell"/>
                <a:ea typeface="Rockwell"/>
                <a:cs typeface="Rockwell"/>
                <a:sym typeface="Rockwell"/>
              </a:rPr>
              <a:t>4 </a:t>
            </a:r>
            <a:r>
              <a:rPr lang="es" sz="1500">
                <a:solidFill>
                  <a:schemeClr val="dk1"/>
                </a:solidFill>
                <a:latin typeface="Rockwell"/>
                <a:ea typeface="Rockwell"/>
                <a:cs typeface="Rockwell"/>
                <a:sym typeface="Rockwell"/>
              </a:rPr>
              <a:t>créditos en Matemáticas incluye</a:t>
            </a:r>
            <a:endParaRPr sz="1100"/>
          </a:p>
          <a:p>
            <a:pPr marL="0" marR="0" lvl="0" indent="0" algn="l" rtl="0">
              <a:spcBef>
                <a:spcPts val="0"/>
              </a:spcBef>
              <a:spcAft>
                <a:spcPts val="0"/>
              </a:spcAft>
              <a:buNone/>
            </a:pPr>
            <a:r>
              <a:rPr lang="es" sz="1500">
                <a:solidFill>
                  <a:schemeClr val="dk1"/>
                </a:solidFill>
                <a:latin typeface="Rockwell"/>
                <a:ea typeface="Rockwell"/>
                <a:cs typeface="Rockwell"/>
                <a:sym typeface="Rockwell"/>
              </a:rPr>
              <a:t>      </a:t>
            </a:r>
            <a:r>
              <a:rPr lang="es" sz="1500" b="1">
                <a:solidFill>
                  <a:srgbClr val="FF0000"/>
                </a:solidFill>
                <a:latin typeface="Rockwell"/>
                <a:ea typeface="Rockwell"/>
                <a:cs typeface="Rockwell"/>
                <a:sym typeface="Rockwell"/>
              </a:rPr>
              <a:t>Álgebra II </a:t>
            </a:r>
            <a:endParaRPr sz="1100"/>
          </a:p>
          <a:p>
            <a:pPr marL="0" marR="0" lvl="0" indent="0" algn="l" rtl="0">
              <a:spcBef>
                <a:spcPts val="0"/>
              </a:spcBef>
              <a:spcAft>
                <a:spcPts val="0"/>
              </a:spcAft>
              <a:buNone/>
            </a:pPr>
            <a:r>
              <a:rPr lang="es" sz="1500">
                <a:solidFill>
                  <a:schemeClr val="dk1"/>
                </a:solidFill>
                <a:latin typeface="Rockwell"/>
                <a:ea typeface="Rockwell"/>
                <a:cs typeface="Rockwell"/>
                <a:sym typeface="Rockwell"/>
              </a:rPr>
              <a:t>• </a:t>
            </a:r>
            <a:r>
              <a:rPr lang="es" sz="1500" b="1">
                <a:solidFill>
                  <a:schemeClr val="dk1"/>
                </a:solidFill>
                <a:latin typeface="Rockwell"/>
                <a:ea typeface="Rockwell"/>
                <a:cs typeface="Rockwell"/>
                <a:sym typeface="Rockwell"/>
              </a:rPr>
              <a:t>4 </a:t>
            </a:r>
            <a:r>
              <a:rPr lang="es" sz="1500">
                <a:solidFill>
                  <a:schemeClr val="dk1"/>
                </a:solidFill>
                <a:latin typeface="Rockwell"/>
                <a:ea typeface="Rockwell"/>
                <a:cs typeface="Rockwell"/>
                <a:sym typeface="Rockwell"/>
              </a:rPr>
              <a:t>créditos in ciencia naturales</a:t>
            </a:r>
            <a:endParaRPr sz="900" b="1" i="0" u="none">
              <a:solidFill>
                <a:schemeClr val="dk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
          <p:cNvSpPr txBox="1">
            <a:spLocks noGrp="1"/>
          </p:cNvSpPr>
          <p:nvPr>
            <p:ph type="title"/>
          </p:nvPr>
        </p:nvSpPr>
        <p:spPr>
          <a:xfrm>
            <a:off x="228600" y="212324"/>
            <a:ext cx="8382000" cy="872046"/>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3240"/>
              <a:buFont typeface="Quattrocento Sans"/>
              <a:buNone/>
            </a:pPr>
            <a:r>
              <a:rPr lang="en-US" sz="3600" dirty="0">
                <a:solidFill>
                  <a:srgbClr val="FF0000"/>
                </a:solidFill>
              </a:rPr>
              <a:t>VEAMOS SU Kardex y CREDITOS</a:t>
            </a:r>
            <a:endParaRPr sz="3600" dirty="0">
              <a:solidFill>
                <a:srgbClr val="FF0000"/>
              </a:solidFill>
            </a:endParaRPr>
          </a:p>
        </p:txBody>
      </p:sp>
      <p:sp>
        <p:nvSpPr>
          <p:cNvPr id="273" name="Google Shape;273;p2"/>
          <p:cNvSpPr txBox="1">
            <a:spLocks noGrp="1"/>
          </p:cNvSpPr>
          <p:nvPr>
            <p:ph type="body" idx="1"/>
          </p:nvPr>
        </p:nvSpPr>
        <p:spPr>
          <a:xfrm>
            <a:off x="609600" y="1084370"/>
            <a:ext cx="4953000" cy="762001"/>
          </a:xfrm>
          <a:prstGeom prst="rect">
            <a:avLst/>
          </a:prstGeom>
          <a:noFill/>
          <a:ln>
            <a:noFill/>
          </a:ln>
        </p:spPr>
        <p:txBody>
          <a:bodyPr spcFirstLastPara="1" wrap="square" lIns="91425" tIns="45700" rIns="91425" bIns="45700" anchor="ctr" anchorCtr="0">
            <a:normAutofit fontScale="92500"/>
          </a:bodyPr>
          <a:lstStyle/>
          <a:p>
            <a:pPr marL="182880" lvl="0" indent="-182880" algn="l" rtl="0">
              <a:lnSpc>
                <a:spcPct val="80000"/>
              </a:lnSpc>
              <a:spcBef>
                <a:spcPts val="225"/>
              </a:spcBef>
              <a:spcAft>
                <a:spcPts val="0"/>
              </a:spcAft>
              <a:buSzPts val="1125"/>
              <a:buChar char="▪"/>
            </a:pPr>
            <a:r>
              <a:rPr lang="es" sz="1125"/>
              <a:t>Vaya a su cuenta de estudiante SKYWARD</a:t>
            </a:r>
            <a:endParaRPr sz="1125"/>
          </a:p>
          <a:p>
            <a:pPr marL="182880" lvl="0" indent="-182880" algn="l" rtl="0">
              <a:lnSpc>
                <a:spcPct val="80000"/>
              </a:lnSpc>
              <a:spcBef>
                <a:spcPts val="225"/>
              </a:spcBef>
              <a:spcAft>
                <a:spcPts val="0"/>
              </a:spcAft>
              <a:buSzPts val="1125"/>
              <a:buChar char="▪"/>
            </a:pPr>
            <a:r>
              <a:rPr lang="es" sz="1125"/>
              <a:t>Ir a la pestaña PORTAFOLIO</a:t>
            </a:r>
            <a:endParaRPr sz="1125"/>
          </a:p>
          <a:p>
            <a:pPr marL="182880" lvl="0" indent="-182880" algn="l" rtl="0">
              <a:lnSpc>
                <a:spcPct val="80000"/>
              </a:lnSpc>
              <a:spcBef>
                <a:spcPts val="225"/>
              </a:spcBef>
              <a:spcAft>
                <a:spcPts val="0"/>
              </a:spcAft>
              <a:buSzPts val="1125"/>
              <a:buChar char="▪"/>
            </a:pPr>
            <a:r>
              <a:rPr lang="es" sz="1125"/>
              <a:t>Busque el Kardex “Transcript”con GPA (promedio) y rango al 1-29-21</a:t>
            </a:r>
            <a:endParaRPr sz="1125"/>
          </a:p>
          <a:p>
            <a:pPr marL="182880" lvl="0" indent="-182880" algn="l" rtl="0">
              <a:lnSpc>
                <a:spcPct val="80000"/>
              </a:lnSpc>
              <a:spcBef>
                <a:spcPts val="225"/>
              </a:spcBef>
              <a:spcAft>
                <a:spcPts val="0"/>
              </a:spcAft>
              <a:buSzPts val="1125"/>
              <a:buChar char="▪"/>
            </a:pPr>
            <a:r>
              <a:rPr lang="es" sz="1125"/>
              <a:t>Haga clic en Ver archivo adjunto</a:t>
            </a:r>
            <a:endParaRPr sz="1125"/>
          </a:p>
        </p:txBody>
      </p:sp>
      <p:pic>
        <p:nvPicPr>
          <p:cNvPr id="272" name="Google Shape;272;p2"/>
          <p:cNvPicPr preferRelativeResize="0"/>
          <p:nvPr/>
        </p:nvPicPr>
        <p:blipFill rotWithShape="1">
          <a:blip r:embed="rId3">
            <a:alphaModFix/>
          </a:blip>
          <a:srcRect/>
          <a:stretch/>
        </p:blipFill>
        <p:spPr>
          <a:xfrm>
            <a:off x="412313" y="1846375"/>
            <a:ext cx="8014576" cy="3459283"/>
          </a:xfrm>
          <a:prstGeom prst="rect">
            <a:avLst/>
          </a:prstGeom>
          <a:noFill/>
          <a:ln>
            <a:noFill/>
          </a:ln>
        </p:spPr>
      </p:pic>
      <p:sp>
        <p:nvSpPr>
          <p:cNvPr id="274" name="Google Shape;274;p2"/>
          <p:cNvSpPr txBox="1"/>
          <p:nvPr/>
        </p:nvSpPr>
        <p:spPr>
          <a:xfrm>
            <a:off x="457200" y="5532958"/>
            <a:ext cx="8014577" cy="762001"/>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8888A4"/>
              </a:buClr>
              <a:buSzPts val="1260"/>
              <a:buFont typeface="Noto Sans Symbols"/>
              <a:buNone/>
            </a:pPr>
            <a:r>
              <a:rPr lang="es" sz="1260" b="0" i="0" u="none" strike="noStrike" cap="none">
                <a:solidFill>
                  <a:srgbClr val="22222C"/>
                </a:solidFill>
                <a:latin typeface="Calibri"/>
                <a:ea typeface="Calibri"/>
                <a:cs typeface="Calibri"/>
                <a:sym typeface="Calibri"/>
              </a:rPr>
              <a:t>Also…keep in mind…the SKYWARD “Graduation Requirements” and “Endorsement” tabs above, are helpful at a glance only and should only be used to reference subject areas. It is your TRANSCRIPT that shows EARNED and COMPLETED CREDITS. Graduation Requirements and Endorsement completion are manually verified by YOUR COUNSELOR. Do not hesitate to reach out and inquire on your status.  </a:t>
            </a:r>
            <a:endParaRPr/>
          </a:p>
        </p:txBody>
      </p:sp>
      <p:sp>
        <p:nvSpPr>
          <p:cNvPr id="275" name="Google Shape;275;p2"/>
          <p:cNvSpPr/>
          <p:nvPr/>
        </p:nvSpPr>
        <p:spPr>
          <a:xfrm>
            <a:off x="457200" y="4591050"/>
            <a:ext cx="1040537" cy="266700"/>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 sz="1800" b="0" i="0" u="none" strike="noStrike" cap="none">
                <a:solidFill>
                  <a:schemeClr val="dk1"/>
                </a:solidFill>
                <a:latin typeface="Arial"/>
                <a:ea typeface="Arial"/>
                <a:cs typeface="Arial"/>
                <a:sym typeface="Arial"/>
              </a:rPr>
              <a:t> </a:t>
            </a:r>
            <a:endParaRPr/>
          </a:p>
        </p:txBody>
      </p:sp>
      <p:cxnSp>
        <p:nvCxnSpPr>
          <p:cNvPr id="276" name="Google Shape;276;p2"/>
          <p:cNvCxnSpPr/>
          <p:nvPr/>
        </p:nvCxnSpPr>
        <p:spPr>
          <a:xfrm flipH="1">
            <a:off x="3747275" y="1754900"/>
            <a:ext cx="870900" cy="1689000"/>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
        <p:nvSpPr>
          <p:cNvPr id="277" name="Google Shape;277;p2"/>
          <p:cNvSpPr/>
          <p:nvPr/>
        </p:nvSpPr>
        <p:spPr>
          <a:xfrm>
            <a:off x="440924" y="3537366"/>
            <a:ext cx="1040537" cy="363738"/>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8" name="Google Shape;278;p2"/>
          <p:cNvSpPr/>
          <p:nvPr/>
        </p:nvSpPr>
        <p:spPr>
          <a:xfrm>
            <a:off x="457200" y="3888927"/>
            <a:ext cx="1040536" cy="363737"/>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79" name="Google Shape;279;p2"/>
          <p:cNvCxnSpPr/>
          <p:nvPr/>
        </p:nvCxnSpPr>
        <p:spPr>
          <a:xfrm rot="10800000">
            <a:off x="1497737" y="3749612"/>
            <a:ext cx="2614104" cy="1783346"/>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cxnSp>
        <p:nvCxnSpPr>
          <p:cNvPr id="280" name="Google Shape;280;p2"/>
          <p:cNvCxnSpPr/>
          <p:nvPr/>
        </p:nvCxnSpPr>
        <p:spPr>
          <a:xfrm rot="10800000">
            <a:off x="1509389" y="4070795"/>
            <a:ext cx="4053211" cy="1518037"/>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pic>
        <p:nvPicPr>
          <p:cNvPr id="281" name="Google Shape;281;p2"/>
          <p:cNvPicPr preferRelativeResize="0"/>
          <p:nvPr/>
        </p:nvPicPr>
        <p:blipFill rotWithShape="1">
          <a:blip r:embed="rId4">
            <a:alphaModFix/>
          </a:blip>
          <a:srcRect/>
          <a:stretch/>
        </p:blipFill>
        <p:spPr>
          <a:xfrm>
            <a:off x="8029575" y="2379976"/>
            <a:ext cx="1162050" cy="619125"/>
          </a:xfrm>
          <a:prstGeom prst="rect">
            <a:avLst/>
          </a:prstGeom>
          <a:noFill/>
          <a:ln w="9525" cap="flat" cmpd="sng">
            <a:solidFill>
              <a:schemeClr val="dk1"/>
            </a:solidFill>
            <a:prstDash val="solid"/>
            <a:round/>
            <a:headEnd type="none" w="sm" len="sm"/>
            <a:tailEnd type="none" w="sm" len="sm"/>
          </a:ln>
        </p:spPr>
      </p:pic>
      <p:cxnSp>
        <p:nvCxnSpPr>
          <p:cNvPr id="282" name="Google Shape;282;p2"/>
          <p:cNvCxnSpPr>
            <a:stCxn id="273" idx="2"/>
          </p:cNvCxnSpPr>
          <p:nvPr/>
        </p:nvCxnSpPr>
        <p:spPr>
          <a:xfrm>
            <a:off x="3086100" y="1846371"/>
            <a:ext cx="4791000" cy="820500"/>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cxnSp>
        <p:nvCxnSpPr>
          <p:cNvPr id="283" name="Google Shape;283;p2"/>
          <p:cNvCxnSpPr/>
          <p:nvPr/>
        </p:nvCxnSpPr>
        <p:spPr>
          <a:xfrm flipH="1">
            <a:off x="838201" y="1422756"/>
            <a:ext cx="611729" cy="3109665"/>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100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10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animEffect transition="in" filter="fade">
                                      <p:cBhvr>
                                        <p:cTn id="17" dur="1000"/>
                                        <p:tgtEl>
                                          <p:spTgt spid="2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7"/>
                                        </p:tgtEl>
                                        <p:attrNameLst>
                                          <p:attrName>style.visibility</p:attrName>
                                        </p:attrNameLst>
                                      </p:cBhvr>
                                      <p:to>
                                        <p:strVal val="visible"/>
                                      </p:to>
                                    </p:set>
                                    <p:animEffect transition="in" filter="fade">
                                      <p:cBhvr>
                                        <p:cTn id="27" dur="500"/>
                                        <p:tgtEl>
                                          <p:spTgt spid="277"/>
                                        </p:tgtEl>
                                      </p:cBhvr>
                                    </p:animEffect>
                                  </p:childTnLst>
                                </p:cTn>
                              </p:par>
                              <p:par>
                                <p:cTn id="28" presetID="10" presetClass="entr" presetSubtype="0" fill="hold" nodeType="withEffect">
                                  <p:stCondLst>
                                    <p:cond delay="0"/>
                                  </p:stCondLst>
                                  <p:childTnLst>
                                    <p:set>
                                      <p:cBhvr>
                                        <p:cTn id="29" dur="1" fill="hold">
                                          <p:stCondLst>
                                            <p:cond delay="0"/>
                                          </p:stCondLst>
                                        </p:cTn>
                                        <p:tgtEl>
                                          <p:spTgt spid="279"/>
                                        </p:tgtEl>
                                        <p:attrNameLst>
                                          <p:attrName>style.visibility</p:attrName>
                                        </p:attrNameLst>
                                      </p:cBhvr>
                                      <p:to>
                                        <p:strVal val="visible"/>
                                      </p:to>
                                    </p:set>
                                    <p:animEffect transition="in" filter="fade">
                                      <p:cBhvr>
                                        <p:cTn id="30" dur="500"/>
                                        <p:tgtEl>
                                          <p:spTgt spid="279"/>
                                        </p:tgtEl>
                                      </p:cBhvr>
                                    </p:animEffect>
                                  </p:childTnLst>
                                </p:cTn>
                              </p:par>
                              <p:par>
                                <p:cTn id="31" presetID="10" presetClass="entr" presetSubtype="0" fill="hold" nodeType="withEffect">
                                  <p:stCondLst>
                                    <p:cond delay="0"/>
                                  </p:stCondLst>
                                  <p:childTnLst>
                                    <p:set>
                                      <p:cBhvr>
                                        <p:cTn id="32" dur="1" fill="hold">
                                          <p:stCondLst>
                                            <p:cond delay="0"/>
                                          </p:stCondLst>
                                        </p:cTn>
                                        <p:tgtEl>
                                          <p:spTgt spid="279"/>
                                        </p:tgtEl>
                                        <p:attrNameLst>
                                          <p:attrName>style.visibility</p:attrName>
                                        </p:attrNameLst>
                                      </p:cBhvr>
                                      <p:to>
                                        <p:strVal val="visible"/>
                                      </p:to>
                                    </p:set>
                                    <p:animEffect transition="in" filter="fade">
                                      <p:cBhvr>
                                        <p:cTn id="33" dur="500"/>
                                        <p:tgtEl>
                                          <p:spTgt spid="2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7"/>
                                        </p:tgtEl>
                                        <p:attrNameLst>
                                          <p:attrName>style.visibility</p:attrName>
                                        </p:attrNameLst>
                                      </p:cBhvr>
                                      <p:to>
                                        <p:strVal val="visible"/>
                                      </p:to>
                                    </p:set>
                                    <p:animEffect transition="in" filter="fade">
                                      <p:cBhvr>
                                        <p:cTn id="38" dur="500"/>
                                        <p:tgtEl>
                                          <p:spTgt spid="277"/>
                                        </p:tgtEl>
                                      </p:cBhvr>
                                    </p:animEffect>
                                  </p:childTnLst>
                                </p:cTn>
                              </p:par>
                              <p:par>
                                <p:cTn id="39" presetID="10" presetClass="entr" presetSubtype="0" fill="hold" nodeType="withEffect">
                                  <p:stCondLst>
                                    <p:cond delay="0"/>
                                  </p:stCondLst>
                                  <p:childTnLst>
                                    <p:set>
                                      <p:cBhvr>
                                        <p:cTn id="40" dur="1" fill="hold">
                                          <p:stCondLst>
                                            <p:cond delay="0"/>
                                          </p:stCondLst>
                                        </p:cTn>
                                        <p:tgtEl>
                                          <p:spTgt spid="278"/>
                                        </p:tgtEl>
                                        <p:attrNameLst>
                                          <p:attrName>style.visibility</p:attrName>
                                        </p:attrNameLst>
                                      </p:cBhvr>
                                      <p:to>
                                        <p:strVal val="visible"/>
                                      </p:to>
                                    </p:set>
                                    <p:animEffect transition="in" filter="fade">
                                      <p:cBhvr>
                                        <p:cTn id="41" dur="500"/>
                                        <p:tgtEl>
                                          <p:spTgt spid="278"/>
                                        </p:tgtEl>
                                      </p:cBhvr>
                                    </p:animEffect>
                                  </p:childTnLst>
                                </p:cTn>
                              </p:par>
                              <p:par>
                                <p:cTn id="42" presetID="10" presetClass="entr" presetSubtype="0" fill="hold" nodeType="withEffect">
                                  <p:stCondLst>
                                    <p:cond delay="0"/>
                                  </p:stCondLst>
                                  <p:childTnLst>
                                    <p:set>
                                      <p:cBhvr>
                                        <p:cTn id="43" dur="1" fill="hold">
                                          <p:stCondLst>
                                            <p:cond delay="0"/>
                                          </p:stCondLst>
                                        </p:cTn>
                                        <p:tgtEl>
                                          <p:spTgt spid="280"/>
                                        </p:tgtEl>
                                        <p:attrNameLst>
                                          <p:attrName>style.visibility</p:attrName>
                                        </p:attrNameLst>
                                      </p:cBhvr>
                                      <p:to>
                                        <p:strVal val="visible"/>
                                      </p:to>
                                    </p:set>
                                    <p:animEffect transition="in" filter="fade">
                                      <p:cBhvr>
                                        <p:cTn id="44" dur="500"/>
                                        <p:tgtEl>
                                          <p:spTgt spid="280"/>
                                        </p:tgtEl>
                                      </p:cBhvr>
                                    </p:animEffect>
                                  </p:childTnLst>
                                </p:cTn>
                              </p:par>
                              <p:par>
                                <p:cTn id="45" presetID="10" presetClass="entr" presetSubtype="0" fill="hold" nodeType="withEffect">
                                  <p:stCondLst>
                                    <p:cond delay="0"/>
                                  </p:stCondLst>
                                  <p:childTnLst>
                                    <p:set>
                                      <p:cBhvr>
                                        <p:cTn id="46" dur="1" fill="hold">
                                          <p:stCondLst>
                                            <p:cond delay="0"/>
                                          </p:stCondLst>
                                        </p:cTn>
                                        <p:tgtEl>
                                          <p:spTgt spid="280"/>
                                        </p:tgtEl>
                                        <p:attrNameLst>
                                          <p:attrName>style.visibility</p:attrName>
                                        </p:attrNameLst>
                                      </p:cBhvr>
                                      <p:to>
                                        <p:strVal val="visible"/>
                                      </p:to>
                                    </p:set>
                                    <p:animEffect transition="in" filter="fade">
                                      <p:cBhvr>
                                        <p:cTn id="47"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bb07f1c878_2_128"/>
          <p:cNvSpPr txBox="1">
            <a:spLocks noGrp="1"/>
          </p:cNvSpPr>
          <p:nvPr>
            <p:ph type="title"/>
          </p:nvPr>
        </p:nvSpPr>
        <p:spPr>
          <a:xfrm>
            <a:off x="213063" y="484632"/>
            <a:ext cx="8495655" cy="97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sz="4800" dirty="0">
                <a:solidFill>
                  <a:srgbClr val="FF0000"/>
                </a:solidFill>
              </a:rPr>
              <a:t>RENDIMIENTO EXCEPCIONAL</a:t>
            </a:r>
            <a:endParaRPr sz="4800" dirty="0"/>
          </a:p>
        </p:txBody>
      </p:sp>
      <p:sp>
        <p:nvSpPr>
          <p:cNvPr id="418" name="Google Shape;418;gbb07f1c878_2_128"/>
          <p:cNvSpPr txBox="1">
            <a:spLocks noGrp="1"/>
          </p:cNvSpPr>
          <p:nvPr>
            <p:ph type="body" idx="1"/>
          </p:nvPr>
        </p:nvSpPr>
        <p:spPr>
          <a:xfrm>
            <a:off x="323491" y="1652337"/>
            <a:ext cx="8495656" cy="4519863"/>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1573"/>
              <a:buNone/>
            </a:pPr>
            <a:r>
              <a:rPr lang="es" sz="1850" b="1"/>
              <a:t>Opción A: Crédito Doble </a:t>
            </a:r>
            <a:endParaRPr sz="1850"/>
          </a:p>
          <a:p>
            <a:pPr marL="0" lvl="0" indent="0" algn="l" rtl="0">
              <a:lnSpc>
                <a:spcPct val="70000"/>
              </a:lnSpc>
              <a:spcBef>
                <a:spcPts val="1200"/>
              </a:spcBef>
              <a:spcAft>
                <a:spcPts val="0"/>
              </a:spcAft>
              <a:buSzPts val="1573"/>
              <a:buNone/>
            </a:pPr>
            <a:r>
              <a:rPr lang="es" sz="1850" b="1"/>
              <a:t>Completa uno: </a:t>
            </a:r>
            <a:endParaRPr sz="1850"/>
          </a:p>
          <a:p>
            <a:pPr marL="182880" lvl="0" indent="-182880" algn="l" rtl="0">
              <a:lnSpc>
                <a:spcPct val="70000"/>
              </a:lnSpc>
              <a:spcBef>
                <a:spcPts val="1200"/>
              </a:spcBef>
              <a:spcAft>
                <a:spcPts val="0"/>
              </a:spcAft>
              <a:buSzPts val="1573"/>
              <a:buFont typeface="Noto Sans Symbols"/>
              <a:buChar char="❑"/>
            </a:pPr>
            <a:r>
              <a:rPr lang="es" sz="1850"/>
              <a:t>  ≥ 12 horas de cursos académicos universitarios, con grado ≥ 3,0 en una escala  de 4.0 ó </a:t>
            </a:r>
            <a:endParaRPr/>
          </a:p>
          <a:p>
            <a:pPr marL="182880" lvl="0" indent="-182880" algn="l" rtl="0">
              <a:lnSpc>
                <a:spcPct val="70000"/>
              </a:lnSpc>
              <a:spcBef>
                <a:spcPts val="1200"/>
              </a:spcBef>
              <a:spcAft>
                <a:spcPts val="0"/>
              </a:spcAft>
              <a:buSzPts val="1573"/>
              <a:buFont typeface="Noto Sans Symbols"/>
              <a:buChar char="❑"/>
            </a:pPr>
            <a:r>
              <a:rPr lang="es" sz="1850"/>
              <a:t>  Un grado de asociado, mientras que en la escuela preparatoria </a:t>
            </a:r>
            <a:endParaRPr/>
          </a:p>
          <a:p>
            <a:pPr marL="0" lvl="0" indent="0" algn="l" rtl="0">
              <a:lnSpc>
                <a:spcPct val="70000"/>
              </a:lnSpc>
              <a:spcBef>
                <a:spcPts val="1200"/>
              </a:spcBef>
              <a:spcAft>
                <a:spcPts val="0"/>
              </a:spcAft>
              <a:buSzPts val="1573"/>
              <a:buNone/>
            </a:pPr>
            <a:r>
              <a:rPr lang="es" sz="1850" b="1"/>
              <a:t>Opción B: Alfabetización Doble y Bilingüismo  </a:t>
            </a:r>
            <a:endParaRPr sz="1850"/>
          </a:p>
          <a:p>
            <a:pPr marL="182880" lvl="0" indent="-182880" algn="l" rtl="0">
              <a:lnSpc>
                <a:spcPct val="70000"/>
              </a:lnSpc>
              <a:spcBef>
                <a:spcPts val="1200"/>
              </a:spcBef>
              <a:spcAft>
                <a:spcPts val="0"/>
              </a:spcAft>
              <a:buSzPts val="1573"/>
              <a:buFont typeface="Noto Sans Symbols"/>
              <a:buChar char="❑"/>
            </a:pPr>
            <a:r>
              <a:rPr lang="es" sz="1850"/>
              <a:t>   Todos los requisitos ELA completaron y GPA de ≥80  </a:t>
            </a:r>
            <a:endParaRPr/>
          </a:p>
          <a:p>
            <a:pPr marL="182880" lvl="0" indent="-182880" algn="l" rtl="0">
              <a:lnSpc>
                <a:spcPct val="70000"/>
              </a:lnSpc>
              <a:spcBef>
                <a:spcPts val="1200"/>
              </a:spcBef>
              <a:spcAft>
                <a:spcPts val="0"/>
              </a:spcAft>
              <a:buSzPts val="1573"/>
              <a:buFont typeface="Noto Sans Symbols"/>
              <a:buChar char="❑"/>
            </a:pPr>
            <a:r>
              <a:rPr lang="es" sz="1850"/>
              <a:t>   Completar criterios de salida para el programa Bilingüe / ESL y anotó Nivel  Avanzado Alto en TELPAS (para estudiantes ELL solamente)  </a:t>
            </a:r>
            <a:endParaRPr/>
          </a:p>
          <a:p>
            <a:pPr marL="0" lvl="0" indent="0" algn="l" rtl="0">
              <a:lnSpc>
                <a:spcPct val="70000"/>
              </a:lnSpc>
              <a:spcBef>
                <a:spcPts val="1200"/>
              </a:spcBef>
              <a:spcAft>
                <a:spcPts val="0"/>
              </a:spcAft>
              <a:buSzPts val="1573"/>
              <a:buNone/>
            </a:pPr>
            <a:r>
              <a:rPr lang="es" sz="1850" b="1"/>
              <a:t>Elige uno de los siguientes:  </a:t>
            </a:r>
            <a:endParaRPr/>
          </a:p>
          <a:p>
            <a:pPr marL="182880" lvl="0" indent="-182880" algn="l" rtl="0">
              <a:lnSpc>
                <a:spcPct val="70000"/>
              </a:lnSpc>
              <a:spcBef>
                <a:spcPts val="1200"/>
              </a:spcBef>
              <a:spcAft>
                <a:spcPts val="0"/>
              </a:spcAft>
              <a:buSzPts val="1573"/>
              <a:buFont typeface="Noto Sans Symbols"/>
              <a:buChar char="❑"/>
            </a:pPr>
            <a:r>
              <a:rPr lang="es" sz="1850"/>
              <a:t>   ≥ 3 créditos en mismo idioma en un LOTE y GPA de ≥80  </a:t>
            </a:r>
            <a:endParaRPr/>
          </a:p>
          <a:p>
            <a:pPr marL="0" lvl="0" indent="0" algn="l" rtl="0">
              <a:lnSpc>
                <a:spcPct val="70000"/>
              </a:lnSpc>
              <a:spcBef>
                <a:spcPts val="1200"/>
              </a:spcBef>
              <a:spcAft>
                <a:spcPts val="0"/>
              </a:spcAft>
              <a:buSzPts val="1573"/>
              <a:buNone/>
            </a:pPr>
            <a:r>
              <a:rPr lang="es" sz="1850"/>
              <a:t>   TEKS competencia para ≥ Nivel IV en un LOTE y GPA de ≥80  </a:t>
            </a:r>
            <a:endParaRPr/>
          </a:p>
          <a:p>
            <a:pPr marL="0" lvl="0" indent="0" algn="l" rtl="0">
              <a:lnSpc>
                <a:spcPct val="70000"/>
              </a:lnSpc>
              <a:spcBef>
                <a:spcPts val="1200"/>
              </a:spcBef>
              <a:spcAft>
                <a:spcPts val="0"/>
              </a:spcAft>
              <a:buSzPts val="1573"/>
              <a:buNone/>
            </a:pPr>
            <a:r>
              <a:rPr lang="es" sz="1850"/>
              <a:t>  ≥ 3 créditos en fundaciones sujetas campos de la zona es un LOTE y GPA de ≥80  ▪ Puntuación ≥ 3 en la AP para un LOTE</a:t>
            </a:r>
            <a:endParaRPr sz="185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bb07f1c878_2_133"/>
          <p:cNvSpPr txBox="1">
            <a:spLocks noGrp="1"/>
          </p:cNvSpPr>
          <p:nvPr>
            <p:ph type="title"/>
          </p:nvPr>
        </p:nvSpPr>
        <p:spPr>
          <a:xfrm>
            <a:off x="457200" y="248650"/>
            <a:ext cx="8453400" cy="1346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sz="4600" dirty="0">
                <a:solidFill>
                  <a:srgbClr val="FF0000"/>
                </a:solidFill>
              </a:rPr>
              <a:t>RENDIMIENTO EXCEPCIONAL</a:t>
            </a:r>
            <a:endParaRPr sz="4600" dirty="0"/>
          </a:p>
        </p:txBody>
      </p:sp>
      <p:sp>
        <p:nvSpPr>
          <p:cNvPr id="424" name="Google Shape;424;gbb07f1c878_2_133"/>
          <p:cNvSpPr txBox="1">
            <a:spLocks noGrp="1"/>
          </p:cNvSpPr>
          <p:nvPr>
            <p:ph type="body" idx="1"/>
          </p:nvPr>
        </p:nvSpPr>
        <p:spPr>
          <a:xfrm>
            <a:off x="402075" y="1595350"/>
            <a:ext cx="8184300" cy="5006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30"/>
              <a:buNone/>
            </a:pPr>
            <a:r>
              <a:rPr lang="es" sz="1400" b="1"/>
              <a:t>Opción C: (AP) Colocación Avanzada </a:t>
            </a:r>
            <a:endParaRPr sz="1400"/>
          </a:p>
          <a:p>
            <a:pPr marL="0" lvl="0" indent="0" algn="l" rtl="0">
              <a:lnSpc>
                <a:spcPct val="90000"/>
              </a:lnSpc>
              <a:spcBef>
                <a:spcPts val="1200"/>
              </a:spcBef>
              <a:spcAft>
                <a:spcPts val="0"/>
              </a:spcAft>
              <a:buSzPts val="1530"/>
              <a:buNone/>
            </a:pPr>
            <a:r>
              <a:rPr lang="es" sz="1400"/>
              <a:t>	❑ ≥ 3 en un examen de College Board AP </a:t>
            </a:r>
            <a:endParaRPr sz="1600"/>
          </a:p>
          <a:p>
            <a:pPr marL="0" lvl="0" indent="0" algn="l" rtl="0">
              <a:lnSpc>
                <a:spcPct val="90000"/>
              </a:lnSpc>
              <a:spcBef>
                <a:spcPts val="1200"/>
              </a:spcBef>
              <a:spcAft>
                <a:spcPts val="0"/>
              </a:spcAft>
              <a:buSzPts val="1530"/>
              <a:buNone/>
            </a:pPr>
            <a:r>
              <a:rPr lang="es" sz="1400" b="1"/>
              <a:t>Opción D: PSAT, ACT-ASPIRE, SAT, ACT </a:t>
            </a:r>
            <a:endParaRPr sz="1400"/>
          </a:p>
          <a:p>
            <a:pPr marL="0" lvl="0" indent="0" algn="l" rtl="0">
              <a:lnSpc>
                <a:spcPct val="90000"/>
              </a:lnSpc>
              <a:spcBef>
                <a:spcPts val="1200"/>
              </a:spcBef>
              <a:spcAft>
                <a:spcPts val="0"/>
              </a:spcAft>
              <a:buSzPts val="1530"/>
              <a:buNone/>
            </a:pPr>
            <a:r>
              <a:rPr lang="es" sz="1400" b="1"/>
              <a:t>Debe de satisfacer no uno de lo siguiente: </a:t>
            </a:r>
            <a:endParaRPr sz="1400"/>
          </a:p>
          <a:p>
            <a:pPr marL="0" lvl="0" indent="0" algn="l" rtl="0">
              <a:lnSpc>
                <a:spcPct val="90000"/>
              </a:lnSpc>
              <a:spcBef>
                <a:spcPts val="1200"/>
              </a:spcBef>
              <a:spcAft>
                <a:spcPts val="0"/>
              </a:spcAft>
              <a:buSzPts val="1530"/>
              <a:buNone/>
            </a:pPr>
            <a:r>
              <a:rPr lang="es" sz="1400"/>
              <a:t>	❑ La clasificación para un estudioso de elogio o superior (PSAT / NMSQT) </a:t>
            </a:r>
            <a:endParaRPr sz="1600"/>
          </a:p>
          <a:p>
            <a:pPr marL="0" lvl="0" indent="0" algn="l" rtl="0">
              <a:lnSpc>
                <a:spcPct val="90000"/>
              </a:lnSpc>
              <a:spcBef>
                <a:spcPts val="1200"/>
              </a:spcBef>
              <a:spcAft>
                <a:spcPts val="0"/>
              </a:spcAft>
              <a:buSzPts val="1530"/>
              <a:buNone/>
            </a:pPr>
            <a:r>
              <a:rPr lang="es" sz="1400"/>
              <a:t>	❑ El logro de resultados de referencia de preparación universitaria en ≥ 2 exámenes de 	materias sobre  ACT- ASPIRE </a:t>
            </a:r>
            <a:endParaRPr sz="1600"/>
          </a:p>
          <a:p>
            <a:pPr marL="0" lvl="0" indent="0" algn="l" rtl="0">
              <a:lnSpc>
                <a:spcPct val="90000"/>
              </a:lnSpc>
              <a:spcBef>
                <a:spcPts val="1200"/>
              </a:spcBef>
              <a:spcAft>
                <a:spcPts val="0"/>
              </a:spcAft>
              <a:buSzPts val="1530"/>
              <a:buNone/>
            </a:pPr>
            <a:r>
              <a:rPr lang="es" sz="1400"/>
              <a:t>	❑ Ganar puntaje de lectura y matemáticas combinado de ≥1250 en SAT </a:t>
            </a:r>
            <a:endParaRPr sz="1600"/>
          </a:p>
          <a:p>
            <a:pPr marL="0" lvl="0" indent="0" algn="l" rtl="0">
              <a:lnSpc>
                <a:spcPct val="90000"/>
              </a:lnSpc>
              <a:spcBef>
                <a:spcPts val="1200"/>
              </a:spcBef>
              <a:spcAft>
                <a:spcPts val="0"/>
              </a:spcAft>
              <a:buSzPts val="1530"/>
              <a:buNone/>
            </a:pPr>
            <a:r>
              <a:rPr lang="es" sz="1400"/>
              <a:t>	❑ Ganar puntuación compuesta de ACT de 28 (excluyendo el resultado por escrito sub) </a:t>
            </a:r>
            <a:endParaRPr sz="1600"/>
          </a:p>
          <a:p>
            <a:pPr marL="0" lvl="0" indent="0" algn="l" rtl="0">
              <a:lnSpc>
                <a:spcPct val="90000"/>
              </a:lnSpc>
              <a:spcBef>
                <a:spcPts val="1200"/>
              </a:spcBef>
              <a:spcAft>
                <a:spcPts val="0"/>
              </a:spcAft>
              <a:buSzPts val="1530"/>
              <a:buNone/>
            </a:pPr>
            <a:r>
              <a:rPr lang="es" sz="1400" b="1"/>
              <a:t>Opción E: NACIONAL O NEGOCIOS INTERNACIONALES Y CERTIFICACIÓN DE LA  INDUSTRIA O LICENCIA </a:t>
            </a:r>
            <a:endParaRPr sz="1400"/>
          </a:p>
          <a:p>
            <a:pPr marL="0" lvl="0" indent="0" algn="l" rtl="0">
              <a:lnSpc>
                <a:spcPct val="90000"/>
              </a:lnSpc>
              <a:spcBef>
                <a:spcPts val="1200"/>
              </a:spcBef>
              <a:spcAft>
                <a:spcPts val="0"/>
              </a:spcAft>
              <a:buSzPts val="1530"/>
              <a:buNone/>
            </a:pPr>
            <a:r>
              <a:rPr lang="es" sz="1400" b="1"/>
              <a:t>Elige uno: </a:t>
            </a:r>
            <a:endParaRPr sz="1400"/>
          </a:p>
          <a:p>
            <a:pPr marL="0" lvl="0" indent="0" algn="l" rtl="0">
              <a:lnSpc>
                <a:spcPct val="90000"/>
              </a:lnSpc>
              <a:spcBef>
                <a:spcPts val="1200"/>
              </a:spcBef>
              <a:spcAft>
                <a:spcPts val="0"/>
              </a:spcAft>
              <a:buSzPts val="1530"/>
              <a:buNone/>
            </a:pPr>
            <a:r>
              <a:rPr lang="es" sz="1400"/>
              <a:t>	▪ rendimiento en un examen o una serie de exámenes para la obtención de una empresa 	reconocida a  nivel nacional o certificación de la industria o </a:t>
            </a:r>
            <a:endParaRPr sz="1600"/>
          </a:p>
          <a:p>
            <a:pPr marL="0" lvl="0" indent="0" algn="l" rtl="0">
              <a:lnSpc>
                <a:spcPct val="90000"/>
              </a:lnSpc>
              <a:spcBef>
                <a:spcPts val="1200"/>
              </a:spcBef>
              <a:spcAft>
                <a:spcPts val="0"/>
              </a:spcAft>
              <a:buSzPts val="1530"/>
              <a:buNone/>
            </a:pPr>
            <a:r>
              <a:rPr lang="es" sz="1400"/>
              <a:t>	▪ El rendimiento en un examen para obtener una credencial </a:t>
            </a:r>
            <a:r>
              <a:rPr lang="es" sz="1800"/>
              <a:t>requerida por el gobierno 	para practicar un  profesión</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bb07f1c878_2_13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a:solidFill>
                  <a:srgbClr val="FF0000"/>
                </a:solidFill>
              </a:rPr>
              <a:t>RECONOCIMIENTOS</a:t>
            </a:r>
            <a:endParaRPr/>
          </a:p>
        </p:txBody>
      </p:sp>
      <p:pic>
        <p:nvPicPr>
          <p:cNvPr id="430" name="Google Shape;430;gbb07f1c878_2_138" descr="https://lh3.googleusercontent.com/9s3nV_8nICA4wH47WGV4mMCTZcJ56GGWbQa3SczYk_zKHhIXXSBoaqrTGRBmpNYcx3SeVyobgReG_HJ0hJAkMCRd996laXWLKs7X6YX6Kh13SMZbQRYVZFS_eki--rP0q42NfKZK"/>
          <p:cNvPicPr preferRelativeResize="0">
            <a:picLocks noGrp="1"/>
          </p:cNvPicPr>
          <p:nvPr>
            <p:ph type="body" idx="1"/>
          </p:nvPr>
        </p:nvPicPr>
        <p:blipFill rotWithShape="1">
          <a:blip r:embed="rId3">
            <a:alphaModFix/>
          </a:blip>
          <a:srcRect/>
          <a:stretch/>
        </p:blipFill>
        <p:spPr>
          <a:xfrm>
            <a:off x="850512" y="2325772"/>
            <a:ext cx="1014413" cy="1524000"/>
          </a:xfrm>
          <a:prstGeom prst="rect">
            <a:avLst/>
          </a:prstGeom>
          <a:noFill/>
          <a:ln>
            <a:noFill/>
          </a:ln>
        </p:spPr>
      </p:pic>
      <p:pic>
        <p:nvPicPr>
          <p:cNvPr id="431" name="Google Shape;431;gbb07f1c878_2_138" descr="https://lh3.googleusercontent.com/HOFm-97rrSsybbjHJqE9iHP59slnfR6Fg74Ge1mfaNFfJ63LHGPGi_uM5r2SgQ4hYXV9cC1V9oyE5R4L-xnfVOhJvF1kONstBUJZ34vZ8U0-Iu8jacpUeD--UXbfTZiKeVmL3wVy"/>
          <p:cNvPicPr preferRelativeResize="0"/>
          <p:nvPr/>
        </p:nvPicPr>
        <p:blipFill rotWithShape="1">
          <a:blip r:embed="rId4">
            <a:alphaModFix/>
          </a:blip>
          <a:srcRect/>
          <a:stretch/>
        </p:blipFill>
        <p:spPr>
          <a:xfrm>
            <a:off x="1016293" y="4081568"/>
            <a:ext cx="1071562" cy="1450181"/>
          </a:xfrm>
          <a:prstGeom prst="rect">
            <a:avLst/>
          </a:prstGeom>
          <a:noFill/>
          <a:ln>
            <a:noFill/>
          </a:ln>
        </p:spPr>
      </p:pic>
      <p:sp>
        <p:nvSpPr>
          <p:cNvPr id="432" name="Google Shape;432;gbb07f1c878_2_138"/>
          <p:cNvSpPr txBox="1"/>
          <p:nvPr/>
        </p:nvSpPr>
        <p:spPr>
          <a:xfrm>
            <a:off x="2249906" y="2659559"/>
            <a:ext cx="6043582"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4400">
                <a:solidFill>
                  <a:schemeClr val="dk1"/>
                </a:solidFill>
                <a:latin typeface="Rockwell"/>
                <a:ea typeface="Rockwell"/>
                <a:cs typeface="Rockwell"/>
                <a:sym typeface="Rockwell"/>
              </a:rPr>
              <a:t>Nivel de Logro Distinguido</a:t>
            </a:r>
            <a:endParaRPr/>
          </a:p>
        </p:txBody>
      </p:sp>
      <p:sp>
        <p:nvSpPr>
          <p:cNvPr id="433" name="Google Shape;433;gbb07f1c878_2_138"/>
          <p:cNvSpPr txBox="1"/>
          <p:nvPr/>
        </p:nvSpPr>
        <p:spPr>
          <a:xfrm>
            <a:off x="2249906" y="4677423"/>
            <a:ext cx="6043582"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4400">
                <a:solidFill>
                  <a:schemeClr val="dk1"/>
                </a:solidFill>
                <a:latin typeface="Rockwell"/>
                <a:ea typeface="Rockwell"/>
                <a:cs typeface="Rockwell"/>
                <a:sym typeface="Rockwell"/>
              </a:rPr>
              <a:t>Rendimiento Excepcional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pic>
        <p:nvPicPr>
          <p:cNvPr id="438" name="Google Shape;438;gbb07f1c878_2_151" descr="https://lh4.googleusercontent.com/Ye_CGTsCXBptxXCkWNXsBznAa6q3sKVIptlxfrkskm7hXYsOrY9yR51ngKER0TMPpBBmY2thHJxOjj7wX1oLLKPoMauv3jghdOeR9ktD_Aik8tcLgseTx5Nku36DDIuGnM0dGrIL"/>
          <p:cNvPicPr preferRelativeResize="0"/>
          <p:nvPr/>
        </p:nvPicPr>
        <p:blipFill rotWithShape="1">
          <a:blip r:embed="rId3">
            <a:alphaModFix/>
          </a:blip>
          <a:srcRect/>
          <a:stretch/>
        </p:blipFill>
        <p:spPr>
          <a:xfrm>
            <a:off x="7142309" y="1228541"/>
            <a:ext cx="1610727" cy="2438400"/>
          </a:xfrm>
          <a:prstGeom prst="rect">
            <a:avLst/>
          </a:prstGeom>
          <a:noFill/>
          <a:ln>
            <a:noFill/>
          </a:ln>
        </p:spPr>
      </p:pic>
      <p:pic>
        <p:nvPicPr>
          <p:cNvPr id="439" name="Google Shape;439;gbb07f1c878_2_151" descr="https://lh5.googleusercontent.com/r-vwYy1QwYvEcNSTJjS90bcTTOdRjJR4YvqCO5bDVm9DXj_gcVUOP0iQe2LkglNH_DZm-vU4ll03oiKB2uOx_k-VHdjxFDJa1AuySIXPsxjHpp-G5esEvIHip9HScXUaLI-1GZxK"/>
          <p:cNvPicPr preferRelativeResize="0"/>
          <p:nvPr/>
        </p:nvPicPr>
        <p:blipFill rotWithShape="1">
          <a:blip r:embed="rId4">
            <a:alphaModFix/>
          </a:blip>
          <a:srcRect/>
          <a:stretch/>
        </p:blipFill>
        <p:spPr>
          <a:xfrm>
            <a:off x="1803609" y="1177091"/>
            <a:ext cx="1726233" cy="2590800"/>
          </a:xfrm>
          <a:prstGeom prst="rect">
            <a:avLst/>
          </a:prstGeom>
          <a:noFill/>
          <a:ln>
            <a:noFill/>
          </a:ln>
        </p:spPr>
      </p:pic>
      <p:pic>
        <p:nvPicPr>
          <p:cNvPr id="440" name="Google Shape;440;gbb07f1c878_2_151" descr="https://lh4.googleusercontent.com/caqj_6sWBFsXPptXDdjg6UWd0UsGhwUhSu-hi14j6_yKzs-QtSHyfsw5evrwwZ2xOehG8bNvKjocljeYNMNOGZYHUYIlR9LYQ5Zm9AmbLiE1ypl6Cyf5tzOCfa4-fiUvEMOnDyx8"/>
          <p:cNvPicPr preferRelativeResize="0"/>
          <p:nvPr/>
        </p:nvPicPr>
        <p:blipFill rotWithShape="1">
          <a:blip r:embed="rId5">
            <a:alphaModFix/>
          </a:blip>
          <a:srcRect/>
          <a:stretch/>
        </p:blipFill>
        <p:spPr>
          <a:xfrm>
            <a:off x="5226093" y="1253291"/>
            <a:ext cx="1599073" cy="2438400"/>
          </a:xfrm>
          <a:prstGeom prst="rect">
            <a:avLst/>
          </a:prstGeom>
          <a:noFill/>
          <a:ln>
            <a:noFill/>
          </a:ln>
        </p:spPr>
      </p:pic>
      <p:pic>
        <p:nvPicPr>
          <p:cNvPr id="441" name="Google Shape;441;gbb07f1c878_2_151" descr="https://lh4.googleusercontent.com/yxGgcNePEIQ8xTsn33JZlD_45HLzw2rREAE9hqq1v_SUgmTYjqOo5pIoDZiPdoBwe1rmnooN3CSBU8O2wOSQRJ6INOG1Fu3hIYMTs4O8LPwVVerEVJjSd5F-QMxnBpB3eE6NM4Op"/>
          <p:cNvPicPr preferRelativeResize="0"/>
          <p:nvPr/>
        </p:nvPicPr>
        <p:blipFill rotWithShape="1">
          <a:blip r:embed="rId6">
            <a:alphaModFix/>
          </a:blip>
          <a:srcRect/>
          <a:stretch/>
        </p:blipFill>
        <p:spPr>
          <a:xfrm>
            <a:off x="204537" y="996116"/>
            <a:ext cx="1599073" cy="2800351"/>
          </a:xfrm>
          <a:prstGeom prst="rect">
            <a:avLst/>
          </a:prstGeom>
          <a:noFill/>
          <a:ln>
            <a:noFill/>
          </a:ln>
        </p:spPr>
      </p:pic>
      <p:pic>
        <p:nvPicPr>
          <p:cNvPr id="442" name="Google Shape;442;gbb07f1c878_2_151" descr="https://lh3.googleusercontent.com/aE2b9THTufmAt7sxDPTTu9dVc7mhADQaoYbpiiuSW_9-tKhcAtEnLmHgwYLwhSgu5x4DMdTvd5uakkc3LDJPiGMyxhAUKo2Fs30I75_wDOh6_R4bnAgtsPkgclb8XlfbID-OCN5M"/>
          <p:cNvPicPr preferRelativeResize="0"/>
          <p:nvPr/>
        </p:nvPicPr>
        <p:blipFill rotWithShape="1">
          <a:blip r:embed="rId7">
            <a:alphaModFix/>
          </a:blip>
          <a:srcRect/>
          <a:stretch/>
        </p:blipFill>
        <p:spPr>
          <a:xfrm>
            <a:off x="3467411" y="1253308"/>
            <a:ext cx="1758633" cy="2667001"/>
          </a:xfrm>
          <a:prstGeom prst="rect">
            <a:avLst/>
          </a:prstGeom>
          <a:noFill/>
          <a:ln>
            <a:noFill/>
          </a:ln>
        </p:spPr>
      </p:pic>
      <p:sp>
        <p:nvSpPr>
          <p:cNvPr id="443" name="Google Shape;443;gbb07f1c878_2_151"/>
          <p:cNvSpPr txBox="1"/>
          <p:nvPr/>
        </p:nvSpPr>
        <p:spPr>
          <a:xfrm>
            <a:off x="510152" y="160420"/>
            <a:ext cx="8429312" cy="64633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s" sz="3600">
                <a:solidFill>
                  <a:srgbClr val="FF0000"/>
                </a:solidFill>
                <a:latin typeface="Rockwell"/>
                <a:ea typeface="Rockwell"/>
                <a:cs typeface="Rockwell"/>
                <a:sym typeface="Rockwell"/>
              </a:rPr>
              <a:t>RESPALDOS (TALLER) - RECONOCIMIENTOS</a:t>
            </a:r>
            <a:endParaRPr/>
          </a:p>
        </p:txBody>
      </p:sp>
      <p:sp>
        <p:nvSpPr>
          <p:cNvPr id="444" name="Google Shape;444;gbb07f1c878_2_151"/>
          <p:cNvSpPr txBox="1"/>
          <p:nvPr/>
        </p:nvSpPr>
        <p:spPr>
          <a:xfrm>
            <a:off x="47700" y="3985850"/>
            <a:ext cx="2003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1800">
                <a:solidFill>
                  <a:schemeClr val="dk1"/>
                </a:solidFill>
                <a:latin typeface="Rockwell"/>
                <a:ea typeface="Rockwell"/>
                <a:cs typeface="Rockwell"/>
                <a:sym typeface="Rockwell"/>
              </a:rPr>
              <a:t>ARTES &amp; HUMANIDADES</a:t>
            </a:r>
            <a:endParaRPr/>
          </a:p>
        </p:txBody>
      </p:sp>
      <p:sp>
        <p:nvSpPr>
          <p:cNvPr id="445" name="Google Shape;445;gbb07f1c878_2_151"/>
          <p:cNvSpPr txBox="1"/>
          <p:nvPr/>
        </p:nvSpPr>
        <p:spPr>
          <a:xfrm>
            <a:off x="1980972" y="3875450"/>
            <a:ext cx="1890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1800">
                <a:solidFill>
                  <a:schemeClr val="dk1"/>
                </a:solidFill>
                <a:latin typeface="Rockwell"/>
                <a:ea typeface="Rockwell"/>
                <a:cs typeface="Rockwell"/>
                <a:sym typeface="Rockwell"/>
              </a:rPr>
              <a:t>INDUSTRIA &amp; NEGOCIOS</a:t>
            </a:r>
            <a:endParaRPr/>
          </a:p>
        </p:txBody>
      </p:sp>
      <p:sp>
        <p:nvSpPr>
          <p:cNvPr id="446" name="Google Shape;446;gbb07f1c878_2_151"/>
          <p:cNvSpPr txBox="1"/>
          <p:nvPr/>
        </p:nvSpPr>
        <p:spPr>
          <a:xfrm>
            <a:off x="3781896" y="3875452"/>
            <a:ext cx="14442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1800">
                <a:solidFill>
                  <a:schemeClr val="dk1"/>
                </a:solidFill>
                <a:latin typeface="Rockwell"/>
                <a:ea typeface="Rockwell"/>
                <a:cs typeface="Rockwell"/>
                <a:sym typeface="Rockwell"/>
              </a:rPr>
              <a:t>SERVICIOS PÚBLICOS</a:t>
            </a:r>
            <a:endParaRPr/>
          </a:p>
        </p:txBody>
      </p:sp>
      <p:sp>
        <p:nvSpPr>
          <p:cNvPr id="447" name="Google Shape;447;gbb07f1c878_2_151"/>
          <p:cNvSpPr txBox="1"/>
          <p:nvPr/>
        </p:nvSpPr>
        <p:spPr>
          <a:xfrm>
            <a:off x="5452430" y="3870804"/>
            <a:ext cx="1461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1800">
                <a:solidFill>
                  <a:schemeClr val="dk1"/>
                </a:solidFill>
                <a:latin typeface="Rockwell"/>
                <a:ea typeface="Rockwell"/>
                <a:cs typeface="Rockwell"/>
                <a:sym typeface="Rockwell"/>
              </a:rPr>
              <a:t>STEM (CTIM)</a:t>
            </a:r>
            <a:endParaRPr/>
          </a:p>
        </p:txBody>
      </p:sp>
      <p:sp>
        <p:nvSpPr>
          <p:cNvPr id="448" name="Google Shape;448;gbb07f1c878_2_151"/>
          <p:cNvSpPr txBox="1"/>
          <p:nvPr/>
        </p:nvSpPr>
        <p:spPr>
          <a:xfrm>
            <a:off x="6653725" y="3870800"/>
            <a:ext cx="2490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1600">
                <a:solidFill>
                  <a:schemeClr val="dk1"/>
                </a:solidFill>
                <a:latin typeface="Rockwell"/>
                <a:ea typeface="Rockwell"/>
                <a:cs typeface="Rockwell"/>
                <a:sym typeface="Rockwell"/>
              </a:rPr>
              <a:t>MULTIDISCIPLINARIO</a:t>
            </a:r>
            <a:endParaRPr sz="1200">
              <a:latin typeface="Rockwell"/>
              <a:ea typeface="Rockwell"/>
              <a:cs typeface="Rockwell"/>
              <a:sym typeface="Rockwe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bb07f1c878_2_165"/>
          <p:cNvSpPr txBox="1">
            <a:spLocks noGrp="1"/>
          </p:cNvSpPr>
          <p:nvPr>
            <p:ph type="title"/>
          </p:nvPr>
        </p:nvSpPr>
        <p:spPr>
          <a:xfrm>
            <a:off x="164494" y="200775"/>
            <a:ext cx="8679600" cy="160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a:solidFill>
                  <a:srgbClr val="FF0000"/>
                </a:solidFill>
              </a:rPr>
              <a:t>RESPALDO (TALLER) </a:t>
            </a:r>
            <a:endParaRPr>
              <a:solidFill>
                <a:srgbClr val="FF0000"/>
              </a:solidFill>
            </a:endParaRPr>
          </a:p>
          <a:p>
            <a:pPr marL="0" lvl="0" indent="0" algn="l" rtl="0">
              <a:spcBef>
                <a:spcPts val="0"/>
              </a:spcBef>
              <a:spcAft>
                <a:spcPts val="0"/>
              </a:spcAft>
              <a:buClr>
                <a:schemeClr val="dk1"/>
              </a:buClr>
              <a:buSzPts val="3060"/>
              <a:buFont typeface="Arial"/>
              <a:buNone/>
            </a:pPr>
            <a:r>
              <a:rPr lang="es" sz="3600">
                <a:solidFill>
                  <a:srgbClr val="4A86E8"/>
                </a:solidFill>
              </a:rPr>
              <a:t>                </a:t>
            </a:r>
            <a:r>
              <a:rPr lang="es" sz="3600">
                <a:solidFill>
                  <a:srgbClr val="FF00FF"/>
                </a:solidFill>
              </a:rPr>
              <a:t>   SHARYLAND ISD OFRECE:</a:t>
            </a:r>
            <a:endParaRPr>
              <a:solidFill>
                <a:srgbClr val="FF00FF"/>
              </a:solidFill>
            </a:endParaRPr>
          </a:p>
        </p:txBody>
      </p:sp>
      <p:sp>
        <p:nvSpPr>
          <p:cNvPr id="454" name="Google Shape;454;gbb07f1c878_2_165"/>
          <p:cNvSpPr txBox="1">
            <a:spLocks noGrp="1"/>
          </p:cNvSpPr>
          <p:nvPr>
            <p:ph type="body" idx="1"/>
          </p:nvPr>
        </p:nvSpPr>
        <p:spPr>
          <a:xfrm>
            <a:off x="802386" y="1684421"/>
            <a:ext cx="7543800" cy="448777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60"/>
              <a:buNone/>
            </a:pPr>
            <a:endParaRPr/>
          </a:p>
          <a:p>
            <a:pPr marL="0" lvl="0" indent="0" algn="l" rtl="0">
              <a:lnSpc>
                <a:spcPct val="90000"/>
              </a:lnSpc>
              <a:spcBef>
                <a:spcPts val="1200"/>
              </a:spcBef>
              <a:spcAft>
                <a:spcPts val="0"/>
              </a:spcAft>
              <a:buSzPts val="1700"/>
              <a:buNone/>
            </a:pPr>
            <a:endParaRPr/>
          </a:p>
          <a:p>
            <a:pPr marL="0" lvl="0" indent="0" algn="l" rtl="0">
              <a:lnSpc>
                <a:spcPct val="90000"/>
              </a:lnSpc>
              <a:spcBef>
                <a:spcPts val="1200"/>
              </a:spcBef>
              <a:spcAft>
                <a:spcPts val="0"/>
              </a:spcAft>
              <a:buSzPts val="1700"/>
              <a:buNone/>
            </a:pPr>
            <a:r>
              <a:rPr lang="es"/>
              <a:t>			</a:t>
            </a:r>
            <a:r>
              <a:rPr lang="es" sz="3200">
                <a:solidFill>
                  <a:srgbClr val="33CCCC"/>
                </a:solidFill>
              </a:rPr>
              <a:t>ARTES Y HUMANIDADES</a:t>
            </a:r>
            <a:endParaRPr/>
          </a:p>
          <a:p>
            <a:pPr marL="0" lvl="0" indent="0" algn="l" rtl="0">
              <a:lnSpc>
                <a:spcPct val="90000"/>
              </a:lnSpc>
              <a:spcBef>
                <a:spcPts val="1200"/>
              </a:spcBef>
              <a:spcAft>
                <a:spcPts val="0"/>
              </a:spcAft>
              <a:buSzPts val="2720"/>
              <a:buNone/>
            </a:pPr>
            <a:r>
              <a:rPr lang="es" sz="3200"/>
              <a:t>			</a:t>
            </a:r>
            <a:r>
              <a:rPr lang="es" sz="3200">
                <a:solidFill>
                  <a:srgbClr val="0070C0"/>
                </a:solidFill>
              </a:rPr>
              <a:t>NEGOCIOS E INDUSTRIA</a:t>
            </a:r>
            <a:endParaRPr/>
          </a:p>
          <a:p>
            <a:pPr marL="0" lvl="0" indent="0" algn="l" rtl="0">
              <a:lnSpc>
                <a:spcPct val="90000"/>
              </a:lnSpc>
              <a:spcBef>
                <a:spcPts val="1200"/>
              </a:spcBef>
              <a:spcAft>
                <a:spcPts val="0"/>
              </a:spcAft>
              <a:buSzPts val="2720"/>
              <a:buNone/>
            </a:pPr>
            <a:r>
              <a:rPr lang="es" sz="3200"/>
              <a:t>		</a:t>
            </a:r>
            <a:r>
              <a:rPr lang="es" sz="3200">
                <a:solidFill>
                  <a:srgbClr val="7030A0"/>
                </a:solidFill>
              </a:rPr>
              <a:t>	SERVICIOS P</a:t>
            </a:r>
            <a:r>
              <a:rPr lang="es" sz="3200">
                <a:solidFill>
                  <a:srgbClr val="7030A0"/>
                </a:solidFill>
                <a:latin typeface="Rockwell"/>
                <a:ea typeface="Rockwell"/>
                <a:cs typeface="Rockwell"/>
                <a:sym typeface="Rockwell"/>
              </a:rPr>
              <a:t>Ú</a:t>
            </a:r>
            <a:r>
              <a:rPr lang="es" sz="3200">
                <a:solidFill>
                  <a:srgbClr val="7030A0"/>
                </a:solidFill>
              </a:rPr>
              <a:t>BLICOS</a:t>
            </a:r>
            <a:endParaRPr/>
          </a:p>
          <a:p>
            <a:pPr marL="0" lvl="0" indent="0" algn="l" rtl="0">
              <a:lnSpc>
                <a:spcPct val="90000"/>
              </a:lnSpc>
              <a:spcBef>
                <a:spcPts val="1200"/>
              </a:spcBef>
              <a:spcAft>
                <a:spcPts val="0"/>
              </a:spcAft>
              <a:buSzPts val="2720"/>
              <a:buNone/>
            </a:pPr>
            <a:r>
              <a:rPr lang="es" sz="3200"/>
              <a:t>			</a:t>
            </a:r>
            <a:r>
              <a:rPr lang="es" sz="3200">
                <a:solidFill>
                  <a:srgbClr val="FF9933"/>
                </a:solidFill>
              </a:rPr>
              <a:t>STEM (CTIM)</a:t>
            </a:r>
            <a:endParaRPr/>
          </a:p>
          <a:p>
            <a:pPr marL="0" lvl="0" indent="0" algn="l" rtl="0">
              <a:lnSpc>
                <a:spcPct val="90000"/>
              </a:lnSpc>
              <a:spcBef>
                <a:spcPts val="1200"/>
              </a:spcBef>
              <a:spcAft>
                <a:spcPts val="0"/>
              </a:spcAft>
              <a:buSzPts val="2720"/>
              <a:buNone/>
            </a:pPr>
            <a:r>
              <a:rPr lang="es" sz="3200"/>
              <a:t>			MULTIDISCIPLINARIO</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gbb07f1c878_2_170"/>
          <p:cNvSpPr txBox="1">
            <a:spLocks noGrp="1"/>
          </p:cNvSpPr>
          <p:nvPr>
            <p:ph type="body" idx="1"/>
          </p:nvPr>
        </p:nvSpPr>
        <p:spPr>
          <a:xfrm>
            <a:off x="324853" y="1475874"/>
            <a:ext cx="8325853" cy="469632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060"/>
              <a:buNone/>
            </a:pPr>
            <a:r>
              <a:rPr lang="es" sz="3600"/>
              <a:t> Incluye cursos directamente relacionados con: </a:t>
            </a:r>
            <a:endParaRPr/>
          </a:p>
          <a:p>
            <a:pPr marL="0" lvl="0" indent="0" algn="l" rtl="0">
              <a:lnSpc>
                <a:spcPct val="90000"/>
              </a:lnSpc>
              <a:spcBef>
                <a:spcPts val="1200"/>
              </a:spcBef>
              <a:spcAft>
                <a:spcPts val="0"/>
              </a:spcAft>
              <a:buSzPts val="3060"/>
              <a:buNone/>
            </a:pPr>
            <a:r>
              <a:rPr lang="es" sz="3600"/>
              <a:t>	▪ Ciencias Políticas </a:t>
            </a:r>
            <a:endParaRPr/>
          </a:p>
          <a:p>
            <a:pPr marL="0" lvl="0" indent="0" algn="l" rtl="0">
              <a:lnSpc>
                <a:spcPct val="90000"/>
              </a:lnSpc>
              <a:spcBef>
                <a:spcPts val="1200"/>
              </a:spcBef>
              <a:spcAft>
                <a:spcPts val="0"/>
              </a:spcAft>
              <a:buSzPts val="3060"/>
              <a:buNone/>
            </a:pPr>
            <a:r>
              <a:rPr lang="es" sz="3600"/>
              <a:t>	▪ Lenguajes Mundiales </a:t>
            </a:r>
            <a:endParaRPr/>
          </a:p>
          <a:p>
            <a:pPr marL="0" lvl="0" indent="0" algn="l" rtl="0">
              <a:lnSpc>
                <a:spcPct val="90000"/>
              </a:lnSpc>
              <a:spcBef>
                <a:spcPts val="1200"/>
              </a:spcBef>
              <a:spcAft>
                <a:spcPts val="0"/>
              </a:spcAft>
              <a:buSzPts val="3060"/>
              <a:buNone/>
            </a:pPr>
            <a:r>
              <a:rPr lang="es" sz="3600"/>
              <a:t>	▪ Estudios Culturales </a:t>
            </a:r>
            <a:endParaRPr/>
          </a:p>
          <a:p>
            <a:pPr marL="0" lvl="0" indent="0" algn="l" rtl="0">
              <a:lnSpc>
                <a:spcPct val="90000"/>
              </a:lnSpc>
              <a:spcBef>
                <a:spcPts val="1200"/>
              </a:spcBef>
              <a:spcAft>
                <a:spcPts val="0"/>
              </a:spcAft>
              <a:buSzPts val="3060"/>
              <a:buNone/>
            </a:pPr>
            <a:r>
              <a:rPr lang="es" sz="3600"/>
              <a:t>	▪ Literatura Inglesa </a:t>
            </a:r>
            <a:endParaRPr/>
          </a:p>
          <a:p>
            <a:pPr marL="0" lvl="0" indent="0" algn="l" rtl="0">
              <a:lnSpc>
                <a:spcPct val="90000"/>
              </a:lnSpc>
              <a:spcBef>
                <a:spcPts val="1200"/>
              </a:spcBef>
              <a:spcAft>
                <a:spcPts val="0"/>
              </a:spcAft>
              <a:buSzPts val="3060"/>
              <a:buNone/>
            </a:pPr>
            <a:r>
              <a:rPr lang="es" sz="3600"/>
              <a:t>	▪ Historia  </a:t>
            </a:r>
            <a:endParaRPr/>
          </a:p>
          <a:p>
            <a:pPr marL="0" lvl="0" indent="0" algn="l" rtl="0">
              <a:lnSpc>
                <a:spcPct val="90000"/>
              </a:lnSpc>
              <a:spcBef>
                <a:spcPts val="1200"/>
              </a:spcBef>
              <a:spcAft>
                <a:spcPts val="0"/>
              </a:spcAft>
              <a:buSzPts val="3060"/>
              <a:buNone/>
            </a:pPr>
            <a:r>
              <a:rPr lang="es" sz="3600"/>
              <a:t>	▪ Artes</a:t>
            </a:r>
            <a:endParaRPr/>
          </a:p>
        </p:txBody>
      </p:sp>
      <p:sp>
        <p:nvSpPr>
          <p:cNvPr id="460" name="Google Shape;460;gbb07f1c878_2_170"/>
          <p:cNvSpPr/>
          <p:nvPr/>
        </p:nvSpPr>
        <p:spPr>
          <a:xfrm>
            <a:off x="1251285" y="89520"/>
            <a:ext cx="7664115" cy="126188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s" sz="1800" b="1" i="0" u="none" strike="noStrike" cap="none">
                <a:solidFill>
                  <a:srgbClr val="000000"/>
                </a:solidFill>
                <a:latin typeface="Arial"/>
                <a:ea typeface="Arial"/>
                <a:cs typeface="Arial"/>
                <a:sym typeface="Arial"/>
              </a:rPr>
              <a:t>  </a:t>
            </a:r>
            <a:r>
              <a:rPr lang="es" sz="7600" b="0" i="0" u="none" strike="noStrike" cap="none">
                <a:solidFill>
                  <a:srgbClr val="33CCCC"/>
                </a:solidFill>
                <a:latin typeface="Rockwell"/>
                <a:ea typeface="Rockwell"/>
                <a:cs typeface="Rockwell"/>
                <a:sym typeface="Rockwell"/>
              </a:rPr>
              <a:t>A</a:t>
            </a:r>
            <a:r>
              <a:rPr lang="es" sz="4200" b="0" i="0" u="none" strike="noStrike" cap="none">
                <a:solidFill>
                  <a:srgbClr val="33CCCC"/>
                </a:solidFill>
                <a:latin typeface="Rockwell"/>
                <a:ea typeface="Rockwell"/>
                <a:cs typeface="Rockwell"/>
                <a:sym typeface="Rockwell"/>
              </a:rPr>
              <a:t>RTES Y HUMANIDADES</a:t>
            </a:r>
            <a:r>
              <a:rPr lang="es" sz="800" b="0" i="0" u="none" strike="noStrike" cap="none">
                <a:solidFill>
                  <a:srgbClr val="33CCCC"/>
                </a:solidFill>
                <a:latin typeface="Rockwell"/>
                <a:ea typeface="Rockwell"/>
                <a:cs typeface="Rockwell"/>
                <a:sym typeface="Rockwell"/>
              </a:rPr>
              <a:t> </a:t>
            </a:r>
            <a:endParaRPr sz="1800" b="1" i="0" u="none" strike="noStrike" cap="none">
              <a:solidFill>
                <a:srgbClr val="33CCCC"/>
              </a:solidFill>
              <a:latin typeface="Arial"/>
              <a:ea typeface="Arial"/>
              <a:cs typeface="Arial"/>
              <a:sym typeface="Arial"/>
            </a:endParaRPr>
          </a:p>
        </p:txBody>
      </p:sp>
      <p:pic>
        <p:nvPicPr>
          <p:cNvPr id="461" name="Google Shape;461;gbb07f1c878_2_170" descr="https://lh4.googleusercontent.com/HFlecTJsZkdwc0iJ1z2TpmAd7Xin501552GUTWeIwbsMZ4xcJGXpoMo8i2qvak9YTP3pEl53Rjg3HBB2ceU9ioXccetztBqHnSQT0CESDVxOIou3xq2Pph9wmLMJbhT5BLPnMwUw"/>
          <p:cNvPicPr preferRelativeResize="0"/>
          <p:nvPr/>
        </p:nvPicPr>
        <p:blipFill rotWithShape="1">
          <a:blip r:embed="rId3">
            <a:alphaModFix/>
          </a:blip>
          <a:srcRect/>
          <a:stretch/>
        </p:blipFill>
        <p:spPr>
          <a:xfrm>
            <a:off x="228600" y="132203"/>
            <a:ext cx="914400" cy="914401"/>
          </a:xfrm>
          <a:prstGeom prst="rect">
            <a:avLst/>
          </a:prstGeom>
          <a:noFill/>
          <a:ln>
            <a:noFill/>
          </a:ln>
        </p:spPr>
      </p:pic>
      <p:pic>
        <p:nvPicPr>
          <p:cNvPr id="462" name="Google Shape;462;gbb07f1c878_2_170"/>
          <p:cNvPicPr preferRelativeResize="0"/>
          <p:nvPr/>
        </p:nvPicPr>
        <p:blipFill>
          <a:blip r:embed="rId4">
            <a:alphaModFix/>
          </a:blip>
          <a:stretch>
            <a:fillRect/>
          </a:stretch>
        </p:blipFill>
        <p:spPr>
          <a:xfrm>
            <a:off x="6254275" y="2428563"/>
            <a:ext cx="1771650" cy="30384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gbb07f1c878_2_176"/>
          <p:cNvSpPr txBox="1">
            <a:spLocks noGrp="1"/>
          </p:cNvSpPr>
          <p:nvPr>
            <p:ph type="body" idx="1"/>
          </p:nvPr>
        </p:nvSpPr>
        <p:spPr>
          <a:xfrm>
            <a:off x="802386" y="1592263"/>
            <a:ext cx="7543800" cy="45799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SzPts val="2380"/>
              <a:buNone/>
            </a:pPr>
            <a:r>
              <a:rPr lang="es" sz="2800"/>
              <a:t>Incluye cursos directamente relacionados con: </a:t>
            </a:r>
            <a:endParaRPr/>
          </a:p>
          <a:p>
            <a:pPr marL="0" lvl="0" indent="0" algn="l" rtl="0">
              <a:lnSpc>
                <a:spcPct val="80000"/>
              </a:lnSpc>
              <a:spcBef>
                <a:spcPts val="1200"/>
              </a:spcBef>
              <a:spcAft>
                <a:spcPts val="0"/>
              </a:spcAft>
              <a:buSzPts val="2380"/>
              <a:buNone/>
            </a:pPr>
            <a:r>
              <a:rPr lang="es" sz="2800"/>
              <a:t>	▪ Agricultura y recursos naturales </a:t>
            </a:r>
            <a:endParaRPr/>
          </a:p>
          <a:p>
            <a:pPr marL="0" lvl="0" indent="0" algn="l" rtl="0">
              <a:lnSpc>
                <a:spcPct val="80000"/>
              </a:lnSpc>
              <a:spcBef>
                <a:spcPts val="1200"/>
              </a:spcBef>
              <a:spcAft>
                <a:spcPts val="0"/>
              </a:spcAft>
              <a:buSzPts val="2380"/>
              <a:buNone/>
            </a:pPr>
            <a:r>
              <a:rPr lang="es" sz="2800"/>
              <a:t>	▪ Arquitectura y construcción </a:t>
            </a:r>
            <a:endParaRPr/>
          </a:p>
          <a:p>
            <a:pPr marL="0" lvl="0" indent="0" algn="l" rtl="0">
              <a:lnSpc>
                <a:spcPct val="80000"/>
              </a:lnSpc>
              <a:spcBef>
                <a:spcPts val="1200"/>
              </a:spcBef>
              <a:spcAft>
                <a:spcPts val="0"/>
              </a:spcAft>
              <a:buSzPts val="2380"/>
              <a:buNone/>
            </a:pPr>
            <a:r>
              <a:rPr lang="es" sz="2800"/>
              <a:t>	▪ </a:t>
            </a:r>
            <a:r>
              <a:rPr lang="es" sz="2600"/>
              <a:t>Artes, Tecnología, y Comunicación </a:t>
            </a:r>
            <a:endParaRPr/>
          </a:p>
          <a:p>
            <a:pPr marL="0" lvl="0" indent="0" algn="l" rtl="0">
              <a:lnSpc>
                <a:spcPct val="80000"/>
              </a:lnSpc>
              <a:spcBef>
                <a:spcPts val="1200"/>
              </a:spcBef>
              <a:spcAft>
                <a:spcPts val="0"/>
              </a:spcAft>
              <a:buSzPts val="2210"/>
              <a:buNone/>
            </a:pPr>
            <a:r>
              <a:rPr lang="es" sz="2600"/>
              <a:t>	▪ Hospitalidad &amp; Turismo  </a:t>
            </a:r>
            <a:endParaRPr/>
          </a:p>
          <a:p>
            <a:pPr marL="0" lvl="0" indent="0" algn="l" rtl="0">
              <a:lnSpc>
                <a:spcPct val="80000"/>
              </a:lnSpc>
              <a:spcBef>
                <a:spcPts val="1200"/>
              </a:spcBef>
              <a:spcAft>
                <a:spcPts val="0"/>
              </a:spcAft>
              <a:buSzPts val="2380"/>
              <a:buNone/>
            </a:pPr>
            <a:r>
              <a:rPr lang="es" sz="2800"/>
              <a:t>	▪ Finanzas </a:t>
            </a:r>
            <a:endParaRPr/>
          </a:p>
          <a:p>
            <a:pPr marL="0" lvl="0" indent="0" algn="l" rtl="0">
              <a:lnSpc>
                <a:spcPct val="80000"/>
              </a:lnSpc>
              <a:spcBef>
                <a:spcPts val="1200"/>
              </a:spcBef>
              <a:spcAft>
                <a:spcPts val="0"/>
              </a:spcAft>
              <a:buSzPts val="2380"/>
              <a:buNone/>
            </a:pPr>
            <a:r>
              <a:rPr lang="es" sz="2800"/>
              <a:t>	▪ Aires Acondicionados </a:t>
            </a:r>
            <a:endParaRPr/>
          </a:p>
          <a:p>
            <a:pPr marL="0" lvl="0" indent="0" algn="l" rtl="0">
              <a:lnSpc>
                <a:spcPct val="80000"/>
              </a:lnSpc>
              <a:spcBef>
                <a:spcPts val="1200"/>
              </a:spcBef>
              <a:spcAft>
                <a:spcPts val="0"/>
              </a:spcAft>
              <a:buSzPts val="2380"/>
              <a:buNone/>
            </a:pPr>
            <a:r>
              <a:rPr lang="es" sz="2800"/>
              <a:t>	▪ Soldadura </a:t>
            </a:r>
            <a:endParaRPr/>
          </a:p>
          <a:p>
            <a:pPr marL="0" lvl="0" indent="0" algn="l" rtl="0">
              <a:lnSpc>
                <a:spcPct val="80000"/>
              </a:lnSpc>
              <a:spcBef>
                <a:spcPts val="1200"/>
              </a:spcBef>
              <a:spcAft>
                <a:spcPts val="0"/>
              </a:spcAft>
              <a:buSzPts val="2380"/>
              <a:buNone/>
            </a:pPr>
            <a:r>
              <a:rPr lang="es" sz="2800"/>
              <a:t>	▪ Auto Mecánica</a:t>
            </a:r>
            <a:endParaRPr sz="2800"/>
          </a:p>
        </p:txBody>
      </p:sp>
      <p:sp>
        <p:nvSpPr>
          <p:cNvPr id="468" name="Google Shape;468;gbb07f1c878_2_176"/>
          <p:cNvSpPr/>
          <p:nvPr/>
        </p:nvSpPr>
        <p:spPr>
          <a:xfrm>
            <a:off x="1239253" y="244986"/>
            <a:ext cx="7904747" cy="13388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s" sz="2000" b="0" i="0" u="none" strike="noStrike" cap="none">
                <a:solidFill>
                  <a:srgbClr val="000000"/>
                </a:solidFill>
                <a:latin typeface="Rockwell"/>
                <a:ea typeface="Rockwell"/>
                <a:cs typeface="Rockwell"/>
                <a:sym typeface="Rockwell"/>
              </a:rPr>
              <a:t>  </a:t>
            </a:r>
            <a:r>
              <a:rPr lang="es" sz="8100" b="0" i="0" u="none" strike="noStrike" cap="none">
                <a:solidFill>
                  <a:srgbClr val="0070C0"/>
                </a:solidFill>
                <a:latin typeface="Rockwell"/>
                <a:ea typeface="Rockwell"/>
                <a:cs typeface="Rockwell"/>
                <a:sym typeface="Rockwell"/>
              </a:rPr>
              <a:t>I</a:t>
            </a:r>
            <a:r>
              <a:rPr lang="es" sz="4200" b="0" i="0" u="none" strike="noStrike" cap="none">
                <a:solidFill>
                  <a:srgbClr val="0070C0"/>
                </a:solidFill>
                <a:latin typeface="Rockwell"/>
                <a:ea typeface="Rockwell"/>
                <a:cs typeface="Rockwell"/>
                <a:sym typeface="Rockwell"/>
              </a:rPr>
              <a:t>NDUSTRIA Y NEGOCIOS</a:t>
            </a:r>
            <a:r>
              <a:rPr lang="es" sz="800" b="0" i="0" u="none" strike="noStrike" cap="none">
                <a:solidFill>
                  <a:srgbClr val="0070C0"/>
                </a:solidFill>
                <a:latin typeface="Rockwell"/>
                <a:ea typeface="Rockwell"/>
                <a:cs typeface="Rockwell"/>
                <a:sym typeface="Rockwell"/>
              </a:rPr>
              <a:t> </a:t>
            </a:r>
            <a:endParaRPr sz="2000" b="0" i="0" u="none" strike="noStrike" cap="none">
              <a:solidFill>
                <a:srgbClr val="0070C0"/>
              </a:solidFill>
              <a:latin typeface="Rockwell"/>
              <a:ea typeface="Rockwell"/>
              <a:cs typeface="Rockwell"/>
              <a:sym typeface="Rockwell"/>
            </a:endParaRPr>
          </a:p>
        </p:txBody>
      </p:sp>
      <p:pic>
        <p:nvPicPr>
          <p:cNvPr id="469" name="Google Shape;469;gbb07f1c878_2_176" descr="https://lh3.googleusercontent.com/EwqOfXM9jt8kiEdjOmt3sHuOc1B-rtuy_mgATuE-BmaIWkm-m-RM7jjJG9YUOgj1J_2zoOx8gmWAQViBPte9XjW5V2GvFI4kz75oHsMPqgakNLndM1_OqljtYNVGlfFvX6aXEpbq"/>
          <p:cNvPicPr preferRelativeResize="0"/>
          <p:nvPr/>
        </p:nvPicPr>
        <p:blipFill rotWithShape="1">
          <a:blip r:embed="rId3">
            <a:alphaModFix/>
          </a:blip>
          <a:srcRect/>
          <a:stretch/>
        </p:blipFill>
        <p:spPr>
          <a:xfrm>
            <a:off x="248351" y="296862"/>
            <a:ext cx="839879" cy="1295401"/>
          </a:xfrm>
          <a:prstGeom prst="rect">
            <a:avLst/>
          </a:prstGeom>
          <a:noFill/>
          <a:ln>
            <a:noFill/>
          </a:ln>
        </p:spPr>
      </p:pic>
      <p:pic>
        <p:nvPicPr>
          <p:cNvPr id="470" name="Google Shape;470;gbb07f1c878_2_176"/>
          <p:cNvPicPr preferRelativeResize="0"/>
          <p:nvPr/>
        </p:nvPicPr>
        <p:blipFill>
          <a:blip r:embed="rId4">
            <a:alphaModFix/>
          </a:blip>
          <a:stretch>
            <a:fillRect/>
          </a:stretch>
        </p:blipFill>
        <p:spPr>
          <a:xfrm>
            <a:off x="5706075" y="3884575"/>
            <a:ext cx="1752600" cy="2590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bb07f1c878_2_18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s" sz="3200"/>
              <a:t>Incluye cursos directamente relacionados con: </a:t>
            </a:r>
            <a:endParaRPr/>
          </a:p>
          <a:p>
            <a:pPr marL="0" lvl="0" indent="0" algn="l" rtl="0">
              <a:lnSpc>
                <a:spcPct val="90000"/>
              </a:lnSpc>
              <a:spcBef>
                <a:spcPts val="1200"/>
              </a:spcBef>
              <a:spcAft>
                <a:spcPts val="0"/>
              </a:spcAft>
              <a:buSzPts val="2720"/>
              <a:buNone/>
            </a:pPr>
            <a:r>
              <a:rPr lang="es" sz="3200"/>
              <a:t>	▪ Educación y Entrenamiento </a:t>
            </a:r>
            <a:endParaRPr/>
          </a:p>
          <a:p>
            <a:pPr marL="0" lvl="0" indent="0" algn="l" rtl="0">
              <a:lnSpc>
                <a:spcPct val="90000"/>
              </a:lnSpc>
              <a:spcBef>
                <a:spcPts val="1200"/>
              </a:spcBef>
              <a:spcAft>
                <a:spcPts val="0"/>
              </a:spcAft>
              <a:buSzPts val="2720"/>
              <a:buNone/>
            </a:pPr>
            <a:r>
              <a:rPr lang="es" sz="3200"/>
              <a:t>	▪ Aplicación de Leyes </a:t>
            </a:r>
            <a:endParaRPr/>
          </a:p>
          <a:p>
            <a:pPr marL="0" lvl="0" indent="0" algn="l" rtl="0">
              <a:lnSpc>
                <a:spcPct val="90000"/>
              </a:lnSpc>
              <a:spcBef>
                <a:spcPts val="1200"/>
              </a:spcBef>
              <a:spcAft>
                <a:spcPts val="0"/>
              </a:spcAft>
              <a:buSzPts val="2720"/>
              <a:buNone/>
            </a:pPr>
            <a:r>
              <a:rPr lang="es" sz="3200"/>
              <a:t>	▪ Servicios Hospitalarios </a:t>
            </a:r>
            <a:endParaRPr/>
          </a:p>
          <a:p>
            <a:pPr marL="0" lvl="0" indent="0" algn="l" rtl="0">
              <a:lnSpc>
                <a:spcPct val="90000"/>
              </a:lnSpc>
              <a:spcBef>
                <a:spcPts val="1200"/>
              </a:spcBef>
              <a:spcAft>
                <a:spcPts val="0"/>
              </a:spcAft>
              <a:buSzPts val="2720"/>
              <a:buNone/>
            </a:pPr>
            <a:r>
              <a:rPr lang="es" sz="3200"/>
              <a:t>	▪ Policía</a:t>
            </a:r>
            <a:endParaRPr sz="3200"/>
          </a:p>
        </p:txBody>
      </p:sp>
      <p:sp>
        <p:nvSpPr>
          <p:cNvPr id="476" name="Google Shape;476;gbb07f1c878_2_182"/>
          <p:cNvSpPr/>
          <p:nvPr/>
        </p:nvSpPr>
        <p:spPr>
          <a:xfrm>
            <a:off x="1419726" y="306777"/>
            <a:ext cx="7724274" cy="14157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Rockwell"/>
              <a:buNone/>
            </a:pPr>
            <a:r>
              <a:rPr lang="es" sz="2400" b="0" i="0" u="none" strike="noStrike" cap="none">
                <a:solidFill>
                  <a:srgbClr val="000000"/>
                </a:solidFill>
                <a:latin typeface="Rockwell"/>
                <a:ea typeface="Rockwell"/>
                <a:cs typeface="Rockwell"/>
                <a:sym typeface="Rockwell"/>
              </a:rPr>
              <a:t>  </a:t>
            </a:r>
            <a:r>
              <a:rPr lang="es" sz="8600" b="0" i="0" u="none" strike="noStrike" cap="none">
                <a:solidFill>
                  <a:srgbClr val="7030A0"/>
                </a:solidFill>
                <a:latin typeface="Rockwell"/>
                <a:ea typeface="Rockwell"/>
                <a:cs typeface="Rockwell"/>
                <a:sym typeface="Rockwell"/>
              </a:rPr>
              <a:t>S</a:t>
            </a:r>
            <a:r>
              <a:rPr lang="es" sz="4200" b="0" i="0" u="none" strike="noStrike" cap="none">
                <a:solidFill>
                  <a:srgbClr val="7030A0"/>
                </a:solidFill>
                <a:latin typeface="Rockwell"/>
                <a:ea typeface="Rockwell"/>
                <a:cs typeface="Rockwell"/>
                <a:sym typeface="Rockwell"/>
              </a:rPr>
              <a:t>ERVICIOS PÚBLICOS</a:t>
            </a:r>
            <a:r>
              <a:rPr lang="es" sz="800" b="0" i="0" u="none" strike="noStrike" cap="none">
                <a:solidFill>
                  <a:srgbClr val="7030A0"/>
                </a:solidFill>
                <a:latin typeface="Rockwell"/>
                <a:ea typeface="Rockwell"/>
                <a:cs typeface="Rockwell"/>
                <a:sym typeface="Rockwell"/>
              </a:rPr>
              <a:t> </a:t>
            </a:r>
            <a:endParaRPr sz="2400" b="0" i="0" u="none" strike="noStrike" cap="none">
              <a:solidFill>
                <a:srgbClr val="7030A0"/>
              </a:solidFill>
              <a:latin typeface="Rockwell"/>
              <a:ea typeface="Rockwell"/>
              <a:cs typeface="Rockwell"/>
              <a:sym typeface="Rockwell"/>
            </a:endParaRPr>
          </a:p>
        </p:txBody>
      </p:sp>
      <p:pic>
        <p:nvPicPr>
          <p:cNvPr id="477" name="Google Shape;477;gbb07f1c878_2_182" descr="https://lh6.googleusercontent.com/4jADr5g1obcE1VS8elvbSjisyh2FidMOmpUslRdg-33zvR6zk9eDOxJwX1VjjayoWCSl-VamXmIOqY613_OYX1tOz3KyCUzGNXtaI5MWYNh5ZX_-5KGaoKkhwyuktyhC7aoUgj1M"/>
          <p:cNvPicPr preferRelativeResize="0"/>
          <p:nvPr/>
        </p:nvPicPr>
        <p:blipFill rotWithShape="1">
          <a:blip r:embed="rId3">
            <a:alphaModFix/>
          </a:blip>
          <a:srcRect/>
          <a:stretch/>
        </p:blipFill>
        <p:spPr>
          <a:xfrm>
            <a:off x="285925" y="359025"/>
            <a:ext cx="868981" cy="1371601"/>
          </a:xfrm>
          <a:prstGeom prst="rect">
            <a:avLst/>
          </a:prstGeom>
          <a:noFill/>
          <a:ln>
            <a:noFill/>
          </a:ln>
        </p:spPr>
      </p:pic>
      <p:pic>
        <p:nvPicPr>
          <p:cNvPr id="478" name="Google Shape;478;gbb07f1c878_2_182"/>
          <p:cNvPicPr preferRelativeResize="0"/>
          <p:nvPr/>
        </p:nvPicPr>
        <p:blipFill>
          <a:blip r:embed="rId4">
            <a:alphaModFix/>
          </a:blip>
          <a:stretch>
            <a:fillRect/>
          </a:stretch>
        </p:blipFill>
        <p:spPr>
          <a:xfrm>
            <a:off x="6200288" y="3719713"/>
            <a:ext cx="1724025" cy="2790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bb07f1c878_2_188"/>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s" sz="3200"/>
              <a:t>Incluye cursos directamente relacionados con: </a:t>
            </a:r>
            <a:endParaRPr/>
          </a:p>
          <a:p>
            <a:pPr marL="0" lvl="0" indent="0" algn="l" rtl="0">
              <a:lnSpc>
                <a:spcPct val="90000"/>
              </a:lnSpc>
              <a:spcBef>
                <a:spcPts val="1200"/>
              </a:spcBef>
              <a:spcAft>
                <a:spcPts val="0"/>
              </a:spcAft>
              <a:buSzPts val="2720"/>
              <a:buNone/>
            </a:pPr>
            <a:r>
              <a:rPr lang="es" sz="3200"/>
              <a:t>	▪ </a:t>
            </a:r>
            <a:r>
              <a:rPr lang="es" sz="3200" b="1">
                <a:solidFill>
                  <a:srgbClr val="FF0000"/>
                </a:solidFill>
              </a:rPr>
              <a:t>C</a:t>
            </a:r>
            <a:r>
              <a:rPr lang="es" sz="3200"/>
              <a:t>iencias  </a:t>
            </a:r>
            <a:endParaRPr/>
          </a:p>
          <a:p>
            <a:pPr marL="0" lvl="0" indent="0" algn="l" rtl="0">
              <a:lnSpc>
                <a:spcPct val="90000"/>
              </a:lnSpc>
              <a:spcBef>
                <a:spcPts val="1200"/>
              </a:spcBef>
              <a:spcAft>
                <a:spcPts val="0"/>
              </a:spcAft>
              <a:buSzPts val="2720"/>
              <a:buNone/>
            </a:pPr>
            <a:r>
              <a:rPr lang="es" sz="3200"/>
              <a:t>	▪ </a:t>
            </a:r>
            <a:r>
              <a:rPr lang="es" sz="3200" b="1">
                <a:solidFill>
                  <a:srgbClr val="FF0000"/>
                </a:solidFill>
              </a:rPr>
              <a:t>T</a:t>
            </a:r>
            <a:r>
              <a:rPr lang="es" sz="3200"/>
              <a:t>ecnología </a:t>
            </a:r>
            <a:endParaRPr/>
          </a:p>
          <a:p>
            <a:pPr marL="0" lvl="0" indent="0" algn="l" rtl="0">
              <a:lnSpc>
                <a:spcPct val="90000"/>
              </a:lnSpc>
              <a:spcBef>
                <a:spcPts val="1200"/>
              </a:spcBef>
              <a:spcAft>
                <a:spcPts val="0"/>
              </a:spcAft>
              <a:buSzPts val="2720"/>
              <a:buNone/>
            </a:pPr>
            <a:r>
              <a:rPr lang="es" sz="3200"/>
              <a:t>	▪ </a:t>
            </a:r>
            <a:r>
              <a:rPr lang="es" sz="3200" b="1">
                <a:solidFill>
                  <a:srgbClr val="FF0000"/>
                </a:solidFill>
              </a:rPr>
              <a:t>I</a:t>
            </a:r>
            <a:r>
              <a:rPr lang="es" sz="3200"/>
              <a:t>ngeniería </a:t>
            </a:r>
            <a:endParaRPr/>
          </a:p>
          <a:p>
            <a:pPr marL="0" lvl="0" indent="0" algn="l" rtl="0">
              <a:lnSpc>
                <a:spcPct val="90000"/>
              </a:lnSpc>
              <a:spcBef>
                <a:spcPts val="1200"/>
              </a:spcBef>
              <a:spcAft>
                <a:spcPts val="0"/>
              </a:spcAft>
              <a:buSzPts val="2720"/>
              <a:buNone/>
            </a:pPr>
            <a:r>
              <a:rPr lang="es" sz="3200"/>
              <a:t>	▪ </a:t>
            </a:r>
            <a:r>
              <a:rPr lang="es" sz="3200" b="1">
                <a:solidFill>
                  <a:srgbClr val="FF0000"/>
                </a:solidFill>
              </a:rPr>
              <a:t>M</a:t>
            </a:r>
            <a:r>
              <a:rPr lang="es" sz="3200"/>
              <a:t>atemática</a:t>
            </a:r>
            <a:endParaRPr sz="3200"/>
          </a:p>
        </p:txBody>
      </p:sp>
      <p:sp>
        <p:nvSpPr>
          <p:cNvPr id="484" name="Google Shape;484;gbb07f1c878_2_188"/>
          <p:cNvSpPr/>
          <p:nvPr/>
        </p:nvSpPr>
        <p:spPr>
          <a:xfrm>
            <a:off x="1383631" y="226566"/>
            <a:ext cx="7760368" cy="141577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s" sz="2000" b="0" i="0" u="none" strike="noStrike" cap="none">
                <a:solidFill>
                  <a:srgbClr val="000000"/>
                </a:solidFill>
                <a:latin typeface="Rockwell"/>
                <a:ea typeface="Rockwell"/>
                <a:cs typeface="Rockwell"/>
                <a:sym typeface="Rockwell"/>
              </a:rPr>
              <a:t>  </a:t>
            </a:r>
            <a:r>
              <a:rPr lang="es" sz="8600" b="0" i="0" u="none" strike="noStrike" cap="none">
                <a:solidFill>
                  <a:srgbClr val="FF9933"/>
                </a:solidFill>
                <a:latin typeface="Rockwell"/>
                <a:ea typeface="Rockwell"/>
                <a:cs typeface="Rockwell"/>
                <a:sym typeface="Rockwell"/>
              </a:rPr>
              <a:t>S</a:t>
            </a:r>
            <a:r>
              <a:rPr lang="es" sz="4200" b="0" i="0" u="none" strike="noStrike" cap="none">
                <a:solidFill>
                  <a:srgbClr val="FF9933"/>
                </a:solidFill>
                <a:latin typeface="Rockwell"/>
                <a:ea typeface="Rockwell"/>
                <a:cs typeface="Rockwell"/>
                <a:sym typeface="Rockwell"/>
              </a:rPr>
              <a:t>TEM (CTIM) </a:t>
            </a:r>
            <a:endParaRPr sz="2000" b="0" i="0" u="none" strike="noStrike" cap="none">
              <a:solidFill>
                <a:srgbClr val="FF9933"/>
              </a:solidFill>
              <a:latin typeface="Rockwell"/>
              <a:ea typeface="Rockwell"/>
              <a:cs typeface="Rockwell"/>
              <a:sym typeface="Rockwell"/>
            </a:endParaRPr>
          </a:p>
        </p:txBody>
      </p:sp>
      <p:pic>
        <p:nvPicPr>
          <p:cNvPr id="485" name="Google Shape;485;gbb07f1c878_2_188" descr="https://lh3.googleusercontent.com/_y8WZ7PD222lx0yFhZupeWEr2pG1VTu6fINUZIa_d0yXfDeEoJEZweI1ATVw-gjsRrucmYRgLVQZ_GJspyCArFbdCh4SPTiez7Mxvg8_OH0S1CJTE1ddt6tcDMu4uVtTnTa27n5m"/>
          <p:cNvPicPr preferRelativeResize="0"/>
          <p:nvPr/>
        </p:nvPicPr>
        <p:blipFill rotWithShape="1">
          <a:blip r:embed="rId3">
            <a:alphaModFix/>
          </a:blip>
          <a:srcRect/>
          <a:stretch/>
        </p:blipFill>
        <p:spPr>
          <a:xfrm>
            <a:off x="272339" y="278814"/>
            <a:ext cx="873041" cy="1371601"/>
          </a:xfrm>
          <a:prstGeom prst="rect">
            <a:avLst/>
          </a:prstGeom>
          <a:noFill/>
          <a:ln>
            <a:noFill/>
          </a:ln>
        </p:spPr>
      </p:pic>
      <p:pic>
        <p:nvPicPr>
          <p:cNvPr id="486" name="Google Shape;486;gbb07f1c878_2_188"/>
          <p:cNvPicPr preferRelativeResize="0"/>
          <p:nvPr/>
        </p:nvPicPr>
        <p:blipFill>
          <a:blip r:embed="rId4">
            <a:alphaModFix/>
          </a:blip>
          <a:stretch>
            <a:fillRect/>
          </a:stretch>
        </p:blipFill>
        <p:spPr>
          <a:xfrm>
            <a:off x="5679325" y="3035138"/>
            <a:ext cx="1676400" cy="24479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gbb07f1c878_2_194"/>
          <p:cNvSpPr txBox="1">
            <a:spLocks noGrp="1"/>
          </p:cNvSpPr>
          <p:nvPr>
            <p:ph type="body" idx="1"/>
          </p:nvPr>
        </p:nvSpPr>
        <p:spPr>
          <a:xfrm>
            <a:off x="802375" y="1736400"/>
            <a:ext cx="8064900" cy="4834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720"/>
              <a:buNone/>
            </a:pPr>
            <a:r>
              <a:rPr lang="es" sz="2900"/>
              <a:t>Incluye lo siguiente: </a:t>
            </a:r>
            <a:endParaRPr sz="1700"/>
          </a:p>
          <a:p>
            <a:pPr marL="0" lvl="0" indent="0" algn="l" rtl="0">
              <a:lnSpc>
                <a:spcPct val="90000"/>
              </a:lnSpc>
              <a:spcBef>
                <a:spcPts val="1200"/>
              </a:spcBef>
              <a:spcAft>
                <a:spcPts val="0"/>
              </a:spcAft>
              <a:buSzPts val="2720"/>
              <a:buNone/>
            </a:pPr>
            <a:r>
              <a:rPr lang="es" sz="2900"/>
              <a:t>	</a:t>
            </a:r>
            <a:r>
              <a:rPr lang="es" sz="2700"/>
              <a:t>▪</a:t>
            </a:r>
            <a:r>
              <a:rPr lang="es" sz="2700">
                <a:solidFill>
                  <a:srgbClr val="FF0000"/>
                </a:solidFill>
              </a:rPr>
              <a:t>4 </a:t>
            </a:r>
            <a:r>
              <a:rPr lang="es" sz="2700"/>
              <a:t>Cursos Avanzados en un campo que no están </a:t>
            </a:r>
            <a:endParaRPr sz="1500"/>
          </a:p>
          <a:p>
            <a:pPr marL="0" lvl="0" indent="0" algn="l" rtl="0">
              <a:lnSpc>
                <a:spcPct val="90000"/>
              </a:lnSpc>
              <a:spcBef>
                <a:spcPts val="1200"/>
              </a:spcBef>
              <a:spcAft>
                <a:spcPts val="0"/>
              </a:spcAft>
              <a:buSzPts val="2720"/>
              <a:buNone/>
            </a:pPr>
            <a:r>
              <a:rPr lang="es" sz="2700"/>
              <a:t>		en orden coherente </a:t>
            </a:r>
            <a:endParaRPr sz="1500"/>
          </a:p>
          <a:p>
            <a:pPr marL="0" lvl="0" indent="0" algn="l" rtl="0">
              <a:lnSpc>
                <a:spcPct val="90000"/>
              </a:lnSpc>
              <a:spcBef>
                <a:spcPts val="1200"/>
              </a:spcBef>
              <a:spcAft>
                <a:spcPts val="0"/>
              </a:spcAft>
              <a:buSzPts val="2720"/>
              <a:buNone/>
            </a:pPr>
            <a:r>
              <a:rPr lang="es" sz="2700"/>
              <a:t>	▪</a:t>
            </a:r>
            <a:r>
              <a:rPr lang="es" sz="2700">
                <a:solidFill>
                  <a:srgbClr val="FF0000"/>
                </a:solidFill>
              </a:rPr>
              <a:t>4 </a:t>
            </a:r>
            <a:r>
              <a:rPr lang="es" sz="2700"/>
              <a:t>créditos en cada de las clases de las 4 áreas </a:t>
            </a:r>
            <a:endParaRPr sz="1500"/>
          </a:p>
          <a:p>
            <a:pPr marL="0" lvl="0" indent="0" algn="l" rtl="0">
              <a:lnSpc>
                <a:spcPct val="90000"/>
              </a:lnSpc>
              <a:spcBef>
                <a:spcPts val="1200"/>
              </a:spcBef>
              <a:spcAft>
                <a:spcPts val="0"/>
              </a:spcAft>
              <a:buSzPts val="2720"/>
              <a:buNone/>
            </a:pPr>
            <a:r>
              <a:rPr lang="es" sz="2900"/>
              <a:t>		de fundación incluyendo </a:t>
            </a:r>
            <a:endParaRPr sz="1700"/>
          </a:p>
          <a:p>
            <a:pPr marL="0" lvl="0" indent="0" algn="l" rtl="0">
              <a:lnSpc>
                <a:spcPct val="90000"/>
              </a:lnSpc>
              <a:spcBef>
                <a:spcPts val="1200"/>
              </a:spcBef>
              <a:spcAft>
                <a:spcPts val="0"/>
              </a:spcAft>
              <a:buSzPts val="2720"/>
              <a:buNone/>
            </a:pPr>
            <a:r>
              <a:rPr lang="es" sz="2900"/>
              <a:t>	      Ingles IV y Química  y/o Física </a:t>
            </a:r>
            <a:endParaRPr sz="1700"/>
          </a:p>
          <a:p>
            <a:pPr marL="0" lvl="0" indent="0" algn="l" rtl="0">
              <a:lnSpc>
                <a:spcPct val="90000"/>
              </a:lnSpc>
              <a:spcBef>
                <a:spcPts val="1200"/>
              </a:spcBef>
              <a:spcAft>
                <a:spcPts val="0"/>
              </a:spcAft>
              <a:buSzPts val="2720"/>
              <a:buNone/>
            </a:pPr>
            <a:r>
              <a:rPr lang="es" sz="2900"/>
              <a:t>	▪</a:t>
            </a:r>
            <a:r>
              <a:rPr lang="es" sz="2900">
                <a:solidFill>
                  <a:srgbClr val="FF0000"/>
                </a:solidFill>
              </a:rPr>
              <a:t>4</a:t>
            </a:r>
            <a:r>
              <a:rPr lang="es" sz="2900"/>
              <a:t> exámenes pasados en AP o Crédito Dúo</a:t>
            </a:r>
            <a:endParaRPr sz="1700"/>
          </a:p>
        </p:txBody>
      </p:sp>
      <p:sp>
        <p:nvSpPr>
          <p:cNvPr id="492" name="Google Shape;492;gbb07f1c878_2_194"/>
          <p:cNvSpPr/>
          <p:nvPr/>
        </p:nvSpPr>
        <p:spPr>
          <a:xfrm>
            <a:off x="1847600" y="288375"/>
            <a:ext cx="6855300" cy="1229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4000" b="1">
                <a:solidFill>
                  <a:schemeClr val="dk1"/>
                </a:solidFill>
                <a:latin typeface="Rockwell"/>
                <a:ea typeface="Rockwell"/>
                <a:cs typeface="Rockwell"/>
                <a:sym typeface="Rockwell"/>
              </a:rPr>
              <a:t>MULTIDISCIPLINARIO</a:t>
            </a:r>
            <a:endParaRPr sz="4000" b="1">
              <a:solidFill>
                <a:schemeClr val="dk1"/>
              </a:solidFill>
              <a:latin typeface="Rockwell"/>
              <a:ea typeface="Rockwell"/>
              <a:cs typeface="Rockwell"/>
              <a:sym typeface="Rockwell"/>
            </a:endParaRPr>
          </a:p>
          <a:p>
            <a:pPr marL="0" marR="0" lvl="0" indent="0" algn="l" rtl="0">
              <a:spcBef>
                <a:spcPts val="0"/>
              </a:spcBef>
              <a:spcAft>
                <a:spcPts val="0"/>
              </a:spcAft>
              <a:buNone/>
            </a:pPr>
            <a:br>
              <a:rPr lang="es" sz="1800">
                <a:solidFill>
                  <a:schemeClr val="dk1"/>
                </a:solidFill>
                <a:latin typeface="Rockwell"/>
                <a:ea typeface="Rockwell"/>
                <a:cs typeface="Rockwell"/>
                <a:sym typeface="Rockwell"/>
              </a:rPr>
            </a:br>
            <a:br>
              <a:rPr lang="es" sz="1800">
                <a:solidFill>
                  <a:schemeClr val="dk1"/>
                </a:solidFill>
                <a:latin typeface="Rockwell"/>
                <a:ea typeface="Rockwell"/>
                <a:cs typeface="Rockwell"/>
                <a:sym typeface="Rockwell"/>
              </a:rPr>
            </a:br>
            <a:endParaRPr sz="1800">
              <a:solidFill>
                <a:schemeClr val="dk1"/>
              </a:solidFill>
              <a:latin typeface="Rockwell"/>
              <a:ea typeface="Rockwell"/>
              <a:cs typeface="Rockwell"/>
              <a:sym typeface="Rockwell"/>
            </a:endParaRPr>
          </a:p>
        </p:txBody>
      </p:sp>
      <p:pic>
        <p:nvPicPr>
          <p:cNvPr id="493" name="Google Shape;493;gbb07f1c878_2_194" descr="https://lh5.googleusercontent.com/0MPQhvynNfsvFMfVlOlzEDRXrHNs7zxrNGCsvwviH8iyw2GwkHPTXtJBQpFh4N_H0I10nVY6HhN8jBYImPHA2RaeYnpXjD1P_0dw3gg_B0VpFZFwMgpyxw920j3yRXVSS61ibgWw"/>
          <p:cNvPicPr preferRelativeResize="0"/>
          <p:nvPr/>
        </p:nvPicPr>
        <p:blipFill rotWithShape="1">
          <a:blip r:embed="rId3">
            <a:alphaModFix/>
          </a:blip>
          <a:srcRect/>
          <a:stretch/>
        </p:blipFill>
        <p:spPr>
          <a:xfrm>
            <a:off x="345186" y="381000"/>
            <a:ext cx="457200" cy="457200"/>
          </a:xfrm>
          <a:prstGeom prst="rect">
            <a:avLst/>
          </a:prstGeom>
          <a:noFill/>
          <a:ln>
            <a:noFill/>
          </a:ln>
        </p:spPr>
      </p:pic>
      <p:pic>
        <p:nvPicPr>
          <p:cNvPr id="494" name="Google Shape;494;gbb07f1c878_2_194" descr="https://lh6.googleusercontent.com/9tLxlJx_jnwuB1gNyO-v8bEaj4_zWUsGDfzvp5JhXPF5TyKKgkEP1yfzkt3VJMWW1YUnADZvHqKz-V12JTv5RVfdltHnM4AXZCGTtqHnCy9qOIzmCRuvyT2objJf9f1AAGMe4dY3"/>
          <p:cNvPicPr preferRelativeResize="0"/>
          <p:nvPr/>
        </p:nvPicPr>
        <p:blipFill rotWithShape="1">
          <a:blip r:embed="rId4">
            <a:alphaModFix/>
          </a:blip>
          <a:srcRect/>
          <a:stretch/>
        </p:blipFill>
        <p:spPr>
          <a:xfrm>
            <a:off x="1005780" y="419100"/>
            <a:ext cx="400050" cy="400050"/>
          </a:xfrm>
          <a:prstGeom prst="rect">
            <a:avLst/>
          </a:prstGeom>
          <a:noFill/>
          <a:ln>
            <a:noFill/>
          </a:ln>
        </p:spPr>
      </p:pic>
      <p:pic>
        <p:nvPicPr>
          <p:cNvPr id="495" name="Google Shape;495;gbb07f1c878_2_194" descr="https://lh4.googleusercontent.com/HFlecTJsZkdwc0iJ1z2TpmAd7Xin501552GUTWeIwbsMZ4xcJGXpoMo8i2qvak9YTP3pEl53Rjg3HBB2ceU9ioXccetztBqHnSQT0CESDVxOIou3xq2Pph9wmLMJbhT5BLPnMwUw"/>
          <p:cNvPicPr preferRelativeResize="0"/>
          <p:nvPr/>
        </p:nvPicPr>
        <p:blipFill rotWithShape="1">
          <a:blip r:embed="rId5">
            <a:alphaModFix/>
          </a:blip>
          <a:srcRect/>
          <a:stretch/>
        </p:blipFill>
        <p:spPr>
          <a:xfrm>
            <a:off x="286893" y="1126804"/>
            <a:ext cx="525508" cy="609601"/>
          </a:xfrm>
          <a:prstGeom prst="rect">
            <a:avLst/>
          </a:prstGeom>
          <a:noFill/>
          <a:ln>
            <a:noFill/>
          </a:ln>
        </p:spPr>
      </p:pic>
      <p:pic>
        <p:nvPicPr>
          <p:cNvPr id="496" name="Google Shape;496;gbb07f1c878_2_194" descr="https://lh3.googleusercontent.com/EwqOfXM9jt8kiEdjOmt3sHuOc1B-rtuy_mgATuE-BmaIWkm-m-RM7jjJG9YUOgj1J_2zoOx8gmWAQViBPte9XjW5V2GvFI4kz75oHsMPqgakNLndM1_OqljtYNVGlfFvX6aXEpbq"/>
          <p:cNvPicPr preferRelativeResize="0"/>
          <p:nvPr/>
        </p:nvPicPr>
        <p:blipFill rotWithShape="1">
          <a:blip r:embed="rId6">
            <a:alphaModFix/>
          </a:blip>
          <a:srcRect/>
          <a:stretch/>
        </p:blipFill>
        <p:spPr>
          <a:xfrm>
            <a:off x="1015796" y="1119381"/>
            <a:ext cx="400050" cy="617024"/>
          </a:xfrm>
          <a:prstGeom prst="rect">
            <a:avLst/>
          </a:prstGeom>
          <a:noFill/>
          <a:ln>
            <a:noFill/>
          </a:ln>
        </p:spPr>
      </p:pic>
      <p:pic>
        <p:nvPicPr>
          <p:cNvPr id="497" name="Google Shape;497;gbb07f1c878_2_194"/>
          <p:cNvPicPr preferRelativeResize="0"/>
          <p:nvPr/>
        </p:nvPicPr>
        <p:blipFill>
          <a:blip r:embed="rId7">
            <a:alphaModFix/>
          </a:blip>
          <a:stretch>
            <a:fillRect/>
          </a:stretch>
        </p:blipFill>
        <p:spPr>
          <a:xfrm>
            <a:off x="7670000" y="819150"/>
            <a:ext cx="1197275" cy="1613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
          <p:cNvSpPr txBox="1"/>
          <p:nvPr/>
        </p:nvSpPr>
        <p:spPr>
          <a:xfrm>
            <a:off x="-1143000" y="-1524000"/>
            <a:ext cx="3429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a:solidFill>
                  <a:schemeClr val="dk1"/>
                </a:solidFill>
                <a:latin typeface="Arial"/>
                <a:ea typeface="Arial"/>
                <a:cs typeface="Arial"/>
                <a:sym typeface="Arial"/>
              </a:rPr>
              <a:t>Bottom of Transcript: Endorsement information</a:t>
            </a:r>
            <a:endParaRPr/>
          </a:p>
        </p:txBody>
      </p:sp>
      <p:sp>
        <p:nvSpPr>
          <p:cNvPr id="289" name="Google Shape;289;p3"/>
          <p:cNvSpPr txBox="1"/>
          <p:nvPr/>
        </p:nvSpPr>
        <p:spPr>
          <a:xfrm>
            <a:off x="228600" y="228600"/>
            <a:ext cx="8382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Quattrocento Sans"/>
                <a:ea typeface="Quattrocento Sans"/>
                <a:cs typeface="Quattrocento Sans"/>
                <a:sym typeface="Quattrocento Sans"/>
              </a:rPr>
              <a:t>¿SE BUSCA RESPALDO “TALLER”?</a:t>
            </a:r>
            <a:endParaRPr sz="20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r>
              <a:rPr lang="es" sz="2000" b="1" dirty="0">
                <a:solidFill>
                  <a:srgbClr val="C00000"/>
                </a:solidFill>
                <a:latin typeface="Quattrocento Sans"/>
                <a:ea typeface="Quattrocento Sans"/>
                <a:cs typeface="Quattrocento Sans"/>
                <a:sym typeface="Quattrocento Sans"/>
              </a:rPr>
              <a:t>Recuerde… su CONSEJERO verificará </a:t>
            </a:r>
            <a:r>
              <a:rPr lang="es" sz="2000" b="1" dirty="0">
                <a:latin typeface="Quattrocento Sans"/>
                <a:ea typeface="Quattrocento Sans"/>
                <a:cs typeface="Quattrocento Sans"/>
                <a:sym typeface="Quattrocento Sans"/>
              </a:rPr>
              <a:t>MANUALMENTE</a:t>
            </a:r>
            <a:r>
              <a:rPr lang="es" sz="2000" b="1" dirty="0">
                <a:solidFill>
                  <a:srgbClr val="C00000"/>
                </a:solidFill>
                <a:latin typeface="Quattrocento Sans"/>
                <a:ea typeface="Quattrocento Sans"/>
                <a:cs typeface="Quattrocento Sans"/>
                <a:sym typeface="Quattrocento Sans"/>
              </a:rPr>
              <a:t> y los Respaldos </a:t>
            </a:r>
            <a:r>
              <a:rPr lang="es" sz="2000" b="1" dirty="0">
                <a:latin typeface="Quattrocento Sans"/>
                <a:ea typeface="Quattrocento Sans"/>
                <a:cs typeface="Quattrocento Sans"/>
                <a:sym typeface="Quattrocento Sans"/>
              </a:rPr>
              <a:t>“COMPLETADOS”</a:t>
            </a:r>
            <a:r>
              <a:rPr lang="es" sz="2000" b="1" dirty="0">
                <a:solidFill>
                  <a:srgbClr val="C00000"/>
                </a:solidFill>
                <a:latin typeface="Quattrocento Sans"/>
                <a:ea typeface="Quattrocento Sans"/>
                <a:cs typeface="Quattrocento Sans"/>
                <a:sym typeface="Quattrocento Sans"/>
              </a:rPr>
              <a:t> serán atendidos DESPUÉS DE LA GRADUACIÓN.</a:t>
            </a:r>
            <a:endParaRPr sz="2000" b="1" dirty="0">
              <a:solidFill>
                <a:srgbClr val="C00000"/>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2000" b="1" dirty="0">
              <a:solidFill>
                <a:srgbClr val="C00000"/>
              </a:solidFill>
              <a:latin typeface="Quattrocento Sans"/>
              <a:ea typeface="Quattrocento Sans"/>
              <a:cs typeface="Quattrocento Sans"/>
              <a:sym typeface="Quattrocento Sans"/>
            </a:endParaRPr>
          </a:p>
        </p:txBody>
      </p:sp>
      <p:pic>
        <p:nvPicPr>
          <p:cNvPr id="290" name="Google Shape;290;p3"/>
          <p:cNvPicPr preferRelativeResize="0"/>
          <p:nvPr/>
        </p:nvPicPr>
        <p:blipFill rotWithShape="1">
          <a:blip r:embed="rId3">
            <a:alphaModFix/>
          </a:blip>
          <a:srcRect/>
          <a:stretch/>
        </p:blipFill>
        <p:spPr>
          <a:xfrm>
            <a:off x="249203" y="2209800"/>
            <a:ext cx="8435035" cy="4343400"/>
          </a:xfrm>
          <a:prstGeom prst="rect">
            <a:avLst/>
          </a:prstGeom>
          <a:noFill/>
          <a:ln w="28575" cap="flat" cmpd="sng">
            <a:solidFill>
              <a:schemeClr val="dk1"/>
            </a:solidFill>
            <a:prstDash val="solid"/>
            <a:round/>
            <a:headEnd type="none" w="sm" len="sm"/>
            <a:tailEnd type="none" w="sm" len="sm"/>
          </a:ln>
        </p:spPr>
      </p:pic>
      <p:sp>
        <p:nvSpPr>
          <p:cNvPr id="291" name="Google Shape;291;p3"/>
          <p:cNvSpPr/>
          <p:nvPr/>
        </p:nvSpPr>
        <p:spPr>
          <a:xfrm>
            <a:off x="3657600" y="3352800"/>
            <a:ext cx="4724400" cy="1752600"/>
          </a:xfrm>
          <a:prstGeom prst="ellipse">
            <a:avLst/>
          </a:prstGeom>
          <a:noFill/>
          <a:ln w="5715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 calcmode="lin" valueType="num">
                                      <p:cBhvr additive="base">
                                        <p:cTn id="7" dur="500"/>
                                        <p:tgtEl>
                                          <p:spTgt spid="291"/>
                                        </p:tgtEl>
                                        <p:attrNameLst>
                                          <p:attrName>ppt_w</p:attrName>
                                        </p:attrNameLst>
                                      </p:cBhvr>
                                      <p:tavLst>
                                        <p:tav tm="0">
                                          <p:val>
                                            <p:strVal val="0"/>
                                          </p:val>
                                        </p:tav>
                                        <p:tav tm="100000">
                                          <p:val>
                                            <p:strVal val="#ppt_w"/>
                                          </p:val>
                                        </p:tav>
                                      </p:tavLst>
                                    </p:anim>
                                    <p:anim calcmode="lin" valueType="num">
                                      <p:cBhvr additive="base">
                                        <p:cTn id="8" dur="500"/>
                                        <p:tgtEl>
                                          <p:spTgt spid="29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additive="base">
                                        <p:cTn id="12" dur="500"/>
                                        <p:tgtEl>
                                          <p:spTgt spid="291"/>
                                        </p:tgtEl>
                                        <p:attrNameLst>
                                          <p:attrName>ppt_w</p:attrName>
                                        </p:attrNameLst>
                                      </p:cBhvr>
                                      <p:tavLst>
                                        <p:tav tm="0">
                                          <p:val>
                                            <p:strVal val="#ppt_w"/>
                                          </p:val>
                                        </p:tav>
                                        <p:tav tm="100000">
                                          <p:val>
                                            <p:strVal val="0"/>
                                          </p:val>
                                        </p:tav>
                                      </p:tavLst>
                                    </p:anim>
                                    <p:anim calcmode="lin" valueType="num">
                                      <p:cBhvr additive="base">
                                        <p:cTn id="13" dur="500"/>
                                        <p:tgtEl>
                                          <p:spTgt spid="291"/>
                                        </p:tgtEl>
                                        <p:attrNameLst>
                                          <p:attrName>ppt_h</p:attrName>
                                        </p:attrNameLst>
                                      </p:cBhvr>
                                      <p:tavLst>
                                        <p:tav tm="0">
                                          <p:val>
                                            <p:strVal val="#ppt_h"/>
                                          </p:val>
                                        </p:tav>
                                        <p:tav tm="100000">
                                          <p:val>
                                            <p:strVal val="0"/>
                                          </p:val>
                                        </p:tav>
                                      </p:tavLst>
                                    </p:anim>
                                    <p:set>
                                      <p:cBhvr>
                                        <p:cTn id="14" dur="1" fill="hold">
                                          <p:stCondLst>
                                            <p:cond delay="500"/>
                                          </p:stCondLst>
                                        </p:cTn>
                                        <p:tgtEl>
                                          <p:spTgt spid="2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pic>
        <p:nvPicPr>
          <p:cNvPr id="502" name="Google Shape;502;gbb07f1c878_2_203" descr="http://www.achievetexas.org/_borders/top.ht2.jpg"/>
          <p:cNvPicPr preferRelativeResize="0"/>
          <p:nvPr/>
        </p:nvPicPr>
        <p:blipFill rotWithShape="1">
          <a:blip r:embed="rId3">
            <a:alphaModFix/>
          </a:blip>
          <a:srcRect/>
          <a:stretch/>
        </p:blipFill>
        <p:spPr>
          <a:xfrm>
            <a:off x="7230979" y="593558"/>
            <a:ext cx="1479884" cy="689810"/>
          </a:xfrm>
          <a:prstGeom prst="rect">
            <a:avLst/>
          </a:prstGeom>
          <a:noFill/>
          <a:ln>
            <a:noFill/>
          </a:ln>
        </p:spPr>
      </p:pic>
      <p:sp>
        <p:nvSpPr>
          <p:cNvPr id="503" name="Google Shape;503;gbb07f1c878_2_203"/>
          <p:cNvSpPr txBox="1"/>
          <p:nvPr/>
        </p:nvSpPr>
        <p:spPr>
          <a:xfrm>
            <a:off x="360951" y="417100"/>
            <a:ext cx="5294100" cy="954000"/>
          </a:xfrm>
          <a:prstGeom prst="rect">
            <a:avLst/>
          </a:prstGeom>
          <a:noFill/>
          <a:ln w="57150" cap="flat" cmpd="sng">
            <a:solidFill>
              <a:srgbClr val="33CCCC"/>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chemeClr val="dk1"/>
                </a:solidFill>
                <a:latin typeface="Rockwell"/>
                <a:ea typeface="Rockwell"/>
                <a:cs typeface="Rockwell"/>
                <a:sym typeface="Rockwell"/>
              </a:rPr>
              <a:t>ARTES &amp; HUMANIDADES</a:t>
            </a:r>
            <a:endParaRPr/>
          </a:p>
          <a:p>
            <a:pPr marL="0" marR="0" lvl="0" indent="0" algn="l" rtl="0">
              <a:spcBef>
                <a:spcPts val="0"/>
              </a:spcBef>
              <a:spcAft>
                <a:spcPts val="0"/>
              </a:spcAft>
              <a:buNone/>
            </a:pPr>
            <a:r>
              <a:rPr lang="es" sz="2800">
                <a:solidFill>
                  <a:schemeClr val="dk1"/>
                </a:solidFill>
                <a:latin typeface="Rockwell"/>
                <a:ea typeface="Rockwell"/>
                <a:cs typeface="Rockwell"/>
                <a:sym typeface="Rockwell"/>
              </a:rPr>
              <a:t> – SIN CLASES DE TÉCNICAS--</a:t>
            </a:r>
            <a:endParaRPr/>
          </a:p>
        </p:txBody>
      </p:sp>
      <p:sp>
        <p:nvSpPr>
          <p:cNvPr id="504" name="Google Shape;504;gbb07f1c878_2_203"/>
          <p:cNvSpPr txBox="1"/>
          <p:nvPr/>
        </p:nvSpPr>
        <p:spPr>
          <a:xfrm>
            <a:off x="360947" y="1686945"/>
            <a:ext cx="8684106" cy="523220"/>
          </a:xfrm>
          <a:prstGeom prst="rect">
            <a:avLst/>
          </a:prstGeom>
          <a:noFill/>
          <a:ln w="5715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chemeClr val="dk1"/>
                </a:solidFill>
                <a:latin typeface="Rockwell"/>
                <a:ea typeface="Rockwell"/>
                <a:cs typeface="Rockwell"/>
                <a:sym typeface="Rockwell"/>
              </a:rPr>
              <a:t>NEGOCIOS E INDUSTRIA</a:t>
            </a:r>
            <a:endParaRPr/>
          </a:p>
        </p:txBody>
      </p:sp>
      <p:pic>
        <p:nvPicPr>
          <p:cNvPr id="505" name="Google Shape;505;gbb07f1c878_2_203"/>
          <p:cNvPicPr preferRelativeResize="0"/>
          <p:nvPr/>
        </p:nvPicPr>
        <p:blipFill rotWithShape="1">
          <a:blip r:embed="rId4">
            <a:alphaModFix/>
          </a:blip>
          <a:srcRect/>
          <a:stretch/>
        </p:blipFill>
        <p:spPr>
          <a:xfrm>
            <a:off x="383190" y="2426154"/>
            <a:ext cx="995395" cy="525462"/>
          </a:xfrm>
          <a:prstGeom prst="rect">
            <a:avLst/>
          </a:prstGeom>
          <a:noFill/>
          <a:ln>
            <a:noFill/>
          </a:ln>
        </p:spPr>
      </p:pic>
      <p:pic>
        <p:nvPicPr>
          <p:cNvPr id="506" name="Google Shape;506;gbb07f1c878_2_203"/>
          <p:cNvPicPr preferRelativeResize="0"/>
          <p:nvPr/>
        </p:nvPicPr>
        <p:blipFill rotWithShape="1">
          <a:blip r:embed="rId5">
            <a:alphaModFix/>
          </a:blip>
          <a:srcRect/>
          <a:stretch/>
        </p:blipFill>
        <p:spPr>
          <a:xfrm>
            <a:off x="1366553" y="2413815"/>
            <a:ext cx="995395" cy="533400"/>
          </a:xfrm>
          <a:prstGeom prst="rect">
            <a:avLst/>
          </a:prstGeom>
          <a:noFill/>
          <a:ln>
            <a:noFill/>
          </a:ln>
        </p:spPr>
      </p:pic>
      <p:pic>
        <p:nvPicPr>
          <p:cNvPr id="507" name="Google Shape;507;gbb07f1c878_2_203"/>
          <p:cNvPicPr preferRelativeResize="0"/>
          <p:nvPr/>
        </p:nvPicPr>
        <p:blipFill rotWithShape="1">
          <a:blip r:embed="rId6">
            <a:alphaModFix/>
          </a:blip>
          <a:srcRect/>
          <a:stretch/>
        </p:blipFill>
        <p:spPr>
          <a:xfrm>
            <a:off x="2295815" y="2426154"/>
            <a:ext cx="1169272" cy="499287"/>
          </a:xfrm>
          <a:prstGeom prst="rect">
            <a:avLst/>
          </a:prstGeom>
          <a:noFill/>
          <a:ln>
            <a:noFill/>
          </a:ln>
        </p:spPr>
      </p:pic>
      <p:pic>
        <p:nvPicPr>
          <p:cNvPr id="508" name="Google Shape;508;gbb07f1c878_2_203"/>
          <p:cNvPicPr preferRelativeResize="0"/>
          <p:nvPr/>
        </p:nvPicPr>
        <p:blipFill rotWithShape="1">
          <a:blip r:embed="rId7">
            <a:alphaModFix/>
          </a:blip>
          <a:srcRect/>
          <a:stretch/>
        </p:blipFill>
        <p:spPr>
          <a:xfrm>
            <a:off x="3457516" y="2326726"/>
            <a:ext cx="1931431" cy="598715"/>
          </a:xfrm>
          <a:prstGeom prst="rect">
            <a:avLst/>
          </a:prstGeom>
          <a:noFill/>
          <a:ln>
            <a:noFill/>
          </a:ln>
        </p:spPr>
      </p:pic>
      <p:pic>
        <p:nvPicPr>
          <p:cNvPr id="509" name="Google Shape;509;gbb07f1c878_2_203"/>
          <p:cNvPicPr preferRelativeResize="0"/>
          <p:nvPr/>
        </p:nvPicPr>
        <p:blipFill rotWithShape="1">
          <a:blip r:embed="rId8">
            <a:alphaModFix/>
          </a:blip>
          <a:srcRect/>
          <a:stretch/>
        </p:blipFill>
        <p:spPr>
          <a:xfrm>
            <a:off x="5458264" y="2389527"/>
            <a:ext cx="1772714" cy="449036"/>
          </a:xfrm>
          <a:prstGeom prst="rect">
            <a:avLst/>
          </a:prstGeom>
          <a:noFill/>
          <a:ln>
            <a:noFill/>
          </a:ln>
        </p:spPr>
      </p:pic>
      <p:pic>
        <p:nvPicPr>
          <p:cNvPr id="510" name="Google Shape;510;gbb07f1c878_2_203"/>
          <p:cNvPicPr preferRelativeResize="0"/>
          <p:nvPr/>
        </p:nvPicPr>
        <p:blipFill rotWithShape="1">
          <a:blip r:embed="rId9">
            <a:alphaModFix/>
          </a:blip>
          <a:srcRect/>
          <a:stretch/>
        </p:blipFill>
        <p:spPr>
          <a:xfrm>
            <a:off x="7241125" y="2409283"/>
            <a:ext cx="1072643" cy="501650"/>
          </a:xfrm>
          <a:prstGeom prst="rect">
            <a:avLst/>
          </a:prstGeom>
          <a:noFill/>
          <a:ln>
            <a:noFill/>
          </a:ln>
        </p:spPr>
      </p:pic>
      <p:sp>
        <p:nvSpPr>
          <p:cNvPr id="511" name="Google Shape;511;gbb07f1c878_2_203"/>
          <p:cNvSpPr txBox="1"/>
          <p:nvPr/>
        </p:nvSpPr>
        <p:spPr>
          <a:xfrm>
            <a:off x="360947" y="3198306"/>
            <a:ext cx="8661862" cy="523220"/>
          </a:xfrm>
          <a:prstGeom prst="rect">
            <a:avLst/>
          </a:prstGeom>
          <a:noFill/>
          <a:ln w="571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chemeClr val="dk1"/>
                </a:solidFill>
                <a:latin typeface="Rockwell"/>
                <a:ea typeface="Rockwell"/>
                <a:cs typeface="Rockwell"/>
                <a:sym typeface="Rockwell"/>
              </a:rPr>
              <a:t>SERVICIOS PÚBLICOS</a:t>
            </a:r>
            <a:endParaRPr/>
          </a:p>
        </p:txBody>
      </p:sp>
      <p:pic>
        <p:nvPicPr>
          <p:cNvPr id="512" name="Google Shape;512;gbb07f1c878_2_203"/>
          <p:cNvPicPr preferRelativeResize="0"/>
          <p:nvPr/>
        </p:nvPicPr>
        <p:blipFill rotWithShape="1">
          <a:blip r:embed="rId10">
            <a:alphaModFix/>
          </a:blip>
          <a:srcRect/>
          <a:stretch/>
        </p:blipFill>
        <p:spPr>
          <a:xfrm>
            <a:off x="1314450" y="3876675"/>
            <a:ext cx="975122" cy="453628"/>
          </a:xfrm>
          <a:prstGeom prst="rect">
            <a:avLst/>
          </a:prstGeom>
          <a:noFill/>
          <a:ln>
            <a:noFill/>
          </a:ln>
        </p:spPr>
      </p:pic>
      <p:pic>
        <p:nvPicPr>
          <p:cNvPr id="513" name="Google Shape;513;gbb07f1c878_2_203"/>
          <p:cNvPicPr preferRelativeResize="0"/>
          <p:nvPr/>
        </p:nvPicPr>
        <p:blipFill rotWithShape="1">
          <a:blip r:embed="rId11">
            <a:alphaModFix/>
          </a:blip>
          <a:srcRect/>
          <a:stretch/>
        </p:blipFill>
        <p:spPr>
          <a:xfrm>
            <a:off x="3514725" y="3904730"/>
            <a:ext cx="1057275" cy="442913"/>
          </a:xfrm>
          <a:prstGeom prst="rect">
            <a:avLst/>
          </a:prstGeom>
          <a:noFill/>
          <a:ln>
            <a:noFill/>
          </a:ln>
        </p:spPr>
      </p:pic>
      <p:pic>
        <p:nvPicPr>
          <p:cNvPr id="514" name="Google Shape;514;gbb07f1c878_2_203"/>
          <p:cNvPicPr preferRelativeResize="0"/>
          <p:nvPr/>
        </p:nvPicPr>
        <p:blipFill rotWithShape="1">
          <a:blip r:embed="rId12">
            <a:alphaModFix/>
          </a:blip>
          <a:srcRect/>
          <a:stretch/>
        </p:blipFill>
        <p:spPr>
          <a:xfrm>
            <a:off x="5876705" y="3937816"/>
            <a:ext cx="935831" cy="453628"/>
          </a:xfrm>
          <a:prstGeom prst="rect">
            <a:avLst/>
          </a:prstGeom>
          <a:noFill/>
          <a:ln>
            <a:noFill/>
          </a:ln>
        </p:spPr>
      </p:pic>
      <p:sp>
        <p:nvSpPr>
          <p:cNvPr id="515" name="Google Shape;515;gbb07f1c878_2_203"/>
          <p:cNvSpPr txBox="1"/>
          <p:nvPr/>
        </p:nvSpPr>
        <p:spPr>
          <a:xfrm>
            <a:off x="383190" y="4650429"/>
            <a:ext cx="8639619" cy="523220"/>
          </a:xfrm>
          <a:prstGeom prst="rect">
            <a:avLst/>
          </a:prstGeom>
          <a:noFill/>
          <a:ln w="57150" cap="flat" cmpd="sng">
            <a:solidFill>
              <a:srgbClr val="FF9933"/>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chemeClr val="dk1"/>
                </a:solidFill>
                <a:latin typeface="Rockwell"/>
                <a:ea typeface="Rockwell"/>
                <a:cs typeface="Rockwell"/>
                <a:sym typeface="Rockwell"/>
              </a:rPr>
              <a:t>STEM (CTIM)</a:t>
            </a:r>
            <a:endParaRPr/>
          </a:p>
        </p:txBody>
      </p:sp>
      <p:pic>
        <p:nvPicPr>
          <p:cNvPr id="516" name="Google Shape;516;gbb07f1c878_2_203"/>
          <p:cNvPicPr preferRelativeResize="0"/>
          <p:nvPr/>
        </p:nvPicPr>
        <p:blipFill rotWithShape="1">
          <a:blip r:embed="rId13">
            <a:alphaModFix/>
          </a:blip>
          <a:srcRect/>
          <a:stretch/>
        </p:blipFill>
        <p:spPr>
          <a:xfrm>
            <a:off x="3465968" y="5282976"/>
            <a:ext cx="957263" cy="419100"/>
          </a:xfrm>
          <a:prstGeom prst="rect">
            <a:avLst/>
          </a:prstGeom>
          <a:noFill/>
          <a:ln>
            <a:noFill/>
          </a:ln>
        </p:spPr>
      </p:pic>
      <p:sp>
        <p:nvSpPr>
          <p:cNvPr id="517" name="Google Shape;517;gbb07f1c878_2_203"/>
          <p:cNvSpPr txBox="1"/>
          <p:nvPr/>
        </p:nvSpPr>
        <p:spPr>
          <a:xfrm>
            <a:off x="360947" y="6038747"/>
            <a:ext cx="7952821" cy="523220"/>
          </a:xfrm>
          <a:prstGeom prst="rect">
            <a:avLst/>
          </a:prstGeom>
          <a:noFill/>
          <a:ln w="571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chemeClr val="dk1"/>
                </a:solidFill>
                <a:latin typeface="Rockwell"/>
                <a:ea typeface="Rockwell"/>
                <a:cs typeface="Rockwell"/>
                <a:sym typeface="Rockwell"/>
              </a:rPr>
              <a:t>MULTIDISCIPLINARIO</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bb07f1c878_2_222"/>
          <p:cNvSpPr txBox="1">
            <a:spLocks noGrp="1"/>
          </p:cNvSpPr>
          <p:nvPr>
            <p:ph type="title"/>
          </p:nvPr>
        </p:nvSpPr>
        <p:spPr>
          <a:xfrm>
            <a:off x="108285" y="195874"/>
            <a:ext cx="8771020" cy="13223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400"/>
              <a:buFont typeface="Rockwell"/>
              <a:buNone/>
            </a:pPr>
            <a:r>
              <a:rPr lang="es" sz="3000"/>
              <a:t>NECESITAS AYUDA SELECCIONANDO TU RESPALDO (TALLER)?</a:t>
            </a:r>
            <a:br>
              <a:rPr lang="es" sz="3000"/>
            </a:br>
            <a:r>
              <a:rPr lang="es" sz="3000">
                <a:solidFill>
                  <a:srgbClr val="FF0000"/>
                </a:solidFill>
              </a:rPr>
              <a:t>VISITA NUESTRO VIDEO TIK TOK </a:t>
            </a:r>
            <a:endParaRPr sz="4000"/>
          </a:p>
        </p:txBody>
      </p:sp>
      <p:sp>
        <p:nvSpPr>
          <p:cNvPr id="523" name="Google Shape;523;gbb07f1c878_2_222"/>
          <p:cNvSpPr txBox="1"/>
          <p:nvPr/>
        </p:nvSpPr>
        <p:spPr>
          <a:xfrm>
            <a:off x="409075" y="1796725"/>
            <a:ext cx="48567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3600">
                <a:solidFill>
                  <a:schemeClr val="dk1"/>
                </a:solidFill>
                <a:latin typeface="Rockwell"/>
                <a:ea typeface="Rockwell"/>
                <a:cs typeface="Rockwell"/>
                <a:sym typeface="Rockwell"/>
              </a:rPr>
              <a:t>Puedes Seguirnos en: </a:t>
            </a:r>
            <a:endParaRPr/>
          </a:p>
        </p:txBody>
      </p:sp>
      <p:pic>
        <p:nvPicPr>
          <p:cNvPr id="524" name="Google Shape;524;gbb07f1c878_2_222" title="CTE TIK TOK TOUR"/>
          <p:cNvPicPr preferRelativeResize="0"/>
          <p:nvPr/>
        </p:nvPicPr>
        <p:blipFill rotWithShape="1">
          <a:blip r:embed="rId3">
            <a:alphaModFix/>
          </a:blip>
          <a:srcRect/>
          <a:stretch/>
        </p:blipFill>
        <p:spPr>
          <a:xfrm>
            <a:off x="5967663" y="1588168"/>
            <a:ext cx="2658980" cy="1911574"/>
          </a:xfrm>
          <a:prstGeom prst="rect">
            <a:avLst/>
          </a:prstGeom>
          <a:noFill/>
          <a:ln>
            <a:noFill/>
          </a:ln>
        </p:spPr>
      </p:pic>
      <p:pic>
        <p:nvPicPr>
          <p:cNvPr id="525" name="Google Shape;525;gbb07f1c878_2_222"/>
          <p:cNvPicPr preferRelativeResize="0"/>
          <p:nvPr/>
        </p:nvPicPr>
        <p:blipFill rotWithShape="1">
          <a:blip r:embed="rId4">
            <a:alphaModFix/>
          </a:blip>
          <a:srcRect/>
          <a:stretch/>
        </p:blipFill>
        <p:spPr>
          <a:xfrm>
            <a:off x="6329400" y="3669825"/>
            <a:ext cx="2549900" cy="2438400"/>
          </a:xfrm>
          <a:prstGeom prst="rect">
            <a:avLst/>
          </a:prstGeom>
          <a:noFill/>
          <a:ln>
            <a:noFill/>
          </a:ln>
        </p:spPr>
      </p:pic>
      <p:pic>
        <p:nvPicPr>
          <p:cNvPr id="526" name="Google Shape;526;gbb07f1c878_2_222" descr="i.kym-cdn.com/entries/icons/mobile/000/010/944/..."/>
          <p:cNvPicPr preferRelativeResize="0"/>
          <p:nvPr/>
        </p:nvPicPr>
        <p:blipFill rotWithShape="1">
          <a:blip r:embed="rId5">
            <a:alphaModFix/>
          </a:blip>
          <a:srcRect/>
          <a:stretch/>
        </p:blipFill>
        <p:spPr>
          <a:xfrm>
            <a:off x="655094" y="2513013"/>
            <a:ext cx="969169" cy="542925"/>
          </a:xfrm>
          <a:prstGeom prst="rect">
            <a:avLst/>
          </a:prstGeom>
          <a:noFill/>
          <a:ln>
            <a:noFill/>
          </a:ln>
        </p:spPr>
      </p:pic>
      <p:pic>
        <p:nvPicPr>
          <p:cNvPr id="527" name="Google Shape;527;gbb07f1c878_2_222" descr="It May Be TikTok for U.S. Health Tech | by Kim Bellard | Tincture"/>
          <p:cNvPicPr preferRelativeResize="0"/>
          <p:nvPr/>
        </p:nvPicPr>
        <p:blipFill rotWithShape="1">
          <a:blip r:embed="rId6">
            <a:alphaModFix/>
          </a:blip>
          <a:srcRect/>
          <a:stretch/>
        </p:blipFill>
        <p:spPr>
          <a:xfrm>
            <a:off x="880718" y="3499742"/>
            <a:ext cx="517922" cy="517922"/>
          </a:xfrm>
          <a:prstGeom prst="rect">
            <a:avLst/>
          </a:prstGeom>
          <a:noFill/>
          <a:ln>
            <a:noFill/>
          </a:ln>
        </p:spPr>
      </p:pic>
      <p:sp>
        <p:nvSpPr>
          <p:cNvPr id="528" name="Google Shape;528;gbb07f1c878_2_222"/>
          <p:cNvSpPr txBox="1"/>
          <p:nvPr/>
        </p:nvSpPr>
        <p:spPr>
          <a:xfrm>
            <a:off x="1624281" y="2562225"/>
            <a:ext cx="33822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rgbClr val="FF0000"/>
                </a:solidFill>
                <a:latin typeface="Rockwell"/>
                <a:ea typeface="Rockwell"/>
                <a:cs typeface="Rockwell"/>
                <a:sym typeface="Rockwell"/>
              </a:rPr>
              <a:t>Pioneer_CTE</a:t>
            </a:r>
            <a:endParaRPr/>
          </a:p>
        </p:txBody>
      </p:sp>
      <p:sp>
        <p:nvSpPr>
          <p:cNvPr id="529" name="Google Shape;529;gbb07f1c878_2_222"/>
          <p:cNvSpPr txBox="1"/>
          <p:nvPr/>
        </p:nvSpPr>
        <p:spPr>
          <a:xfrm>
            <a:off x="1624280" y="3512400"/>
            <a:ext cx="3213600" cy="52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2800">
                <a:solidFill>
                  <a:srgbClr val="FF0000"/>
                </a:solidFill>
                <a:latin typeface="Rockwell"/>
                <a:ea typeface="Rockwell"/>
                <a:cs typeface="Rockwell"/>
                <a:sym typeface="Rockwell"/>
              </a:rPr>
              <a:t>Pioneer_CTE</a:t>
            </a:r>
            <a:endParaRPr/>
          </a:p>
        </p:txBody>
      </p:sp>
      <p:sp>
        <p:nvSpPr>
          <p:cNvPr id="530" name="Google Shape;530;gbb07f1c878_2_222"/>
          <p:cNvSpPr txBox="1"/>
          <p:nvPr/>
        </p:nvSpPr>
        <p:spPr>
          <a:xfrm>
            <a:off x="108275" y="4461475"/>
            <a:ext cx="5859300" cy="23220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C00000"/>
              </a:buClr>
              <a:buSzPts val="1900"/>
              <a:buFont typeface="Quattrocento Sans"/>
              <a:buNone/>
            </a:pPr>
            <a:r>
              <a:rPr lang="es" sz="2400" b="1" i="0" u="none">
                <a:solidFill>
                  <a:schemeClr val="dk1"/>
                </a:solidFill>
                <a:latin typeface="Rockwell"/>
                <a:ea typeface="Rockwell"/>
                <a:cs typeface="Rockwell"/>
                <a:sym typeface="Rockwell"/>
              </a:rPr>
              <a:t>Tienes la oportunidad de explorar e investigar</a:t>
            </a:r>
            <a:r>
              <a:rPr lang="es" sz="2400" b="1">
                <a:solidFill>
                  <a:schemeClr val="dk1"/>
                </a:solidFill>
                <a:latin typeface="Rockwell"/>
                <a:ea typeface="Rockwell"/>
                <a:cs typeface="Rockwell"/>
                <a:sym typeface="Rockwell"/>
              </a:rPr>
              <a:t> </a:t>
            </a:r>
            <a:endParaRPr/>
          </a:p>
          <a:p>
            <a:pPr marL="0" marR="0" lvl="0" indent="0" algn="ctr" rtl="0">
              <a:lnSpc>
                <a:spcPct val="80000"/>
              </a:lnSpc>
              <a:spcBef>
                <a:spcPts val="0"/>
              </a:spcBef>
              <a:spcAft>
                <a:spcPts val="0"/>
              </a:spcAft>
              <a:buClr>
                <a:srgbClr val="C00000"/>
              </a:buClr>
              <a:buSzPts val="1900"/>
              <a:buFont typeface="Quattrocento Sans"/>
              <a:buNone/>
            </a:pPr>
            <a:r>
              <a:rPr lang="es" sz="2400" b="1">
                <a:solidFill>
                  <a:srgbClr val="FF0000"/>
                </a:solidFill>
                <a:latin typeface="Rockwell"/>
                <a:ea typeface="Rockwell"/>
                <a:cs typeface="Rockwell"/>
                <a:sym typeface="Rockwell"/>
              </a:rPr>
              <a:t>CARRERAS</a:t>
            </a:r>
            <a:r>
              <a:rPr lang="es" sz="2400" b="1" i="0" u="none">
                <a:solidFill>
                  <a:schemeClr val="dk1"/>
                </a:solidFill>
                <a:latin typeface="Rockwell"/>
                <a:ea typeface="Rockwell"/>
                <a:cs typeface="Rockwell"/>
                <a:sym typeface="Rockwell"/>
              </a:rPr>
              <a:t> y tomar un </a:t>
            </a:r>
            <a:endParaRPr/>
          </a:p>
          <a:p>
            <a:pPr marL="0" marR="0" lvl="0" indent="0" algn="ctr" rtl="0">
              <a:lnSpc>
                <a:spcPct val="80000"/>
              </a:lnSpc>
              <a:spcBef>
                <a:spcPts val="0"/>
              </a:spcBef>
              <a:spcAft>
                <a:spcPts val="0"/>
              </a:spcAft>
              <a:buClr>
                <a:srgbClr val="C00000"/>
              </a:buClr>
              <a:buSzPts val="1900"/>
              <a:buFont typeface="Quattrocento Sans"/>
              <a:buNone/>
            </a:pPr>
            <a:r>
              <a:rPr lang="es" sz="2400" b="1">
                <a:solidFill>
                  <a:srgbClr val="FF0000"/>
                </a:solidFill>
                <a:latin typeface="Rockwell"/>
                <a:ea typeface="Rockwell"/>
                <a:cs typeface="Rockwell"/>
                <a:sym typeface="Rockwell"/>
              </a:rPr>
              <a:t>CUESTIONARIO</a:t>
            </a:r>
            <a:r>
              <a:rPr lang="es" sz="2400" b="1" i="0" u="none">
                <a:solidFill>
                  <a:srgbClr val="FF0000"/>
                </a:solidFill>
                <a:latin typeface="Rockwell"/>
                <a:ea typeface="Rockwell"/>
                <a:cs typeface="Rockwell"/>
                <a:sym typeface="Rockwell"/>
              </a:rPr>
              <a:t> DE </a:t>
            </a:r>
            <a:r>
              <a:rPr lang="es" sz="2400" b="1">
                <a:solidFill>
                  <a:srgbClr val="FF0000"/>
                </a:solidFill>
                <a:latin typeface="Rockwell"/>
                <a:ea typeface="Rockwell"/>
                <a:cs typeface="Rockwell"/>
                <a:sym typeface="Rockwell"/>
              </a:rPr>
              <a:t>INTERÉS</a:t>
            </a:r>
            <a:r>
              <a:rPr lang="es" sz="2400" b="1" i="0" u="none">
                <a:solidFill>
                  <a:srgbClr val="FF0000"/>
                </a:solidFill>
                <a:latin typeface="Rockwell"/>
                <a:ea typeface="Rockwell"/>
                <a:cs typeface="Rockwell"/>
                <a:sym typeface="Rockwell"/>
              </a:rPr>
              <a:t> </a:t>
            </a:r>
            <a:endParaRPr/>
          </a:p>
          <a:p>
            <a:pPr marL="0" marR="0" lvl="0" indent="0" algn="ctr" rtl="0">
              <a:lnSpc>
                <a:spcPct val="80000"/>
              </a:lnSpc>
              <a:spcBef>
                <a:spcPts val="0"/>
              </a:spcBef>
              <a:spcAft>
                <a:spcPts val="0"/>
              </a:spcAft>
              <a:buNone/>
            </a:pPr>
            <a:br>
              <a:rPr lang="es" sz="2400">
                <a:solidFill>
                  <a:schemeClr val="dk1"/>
                </a:solidFill>
                <a:latin typeface="Rockwell"/>
                <a:ea typeface="Rockwell"/>
                <a:cs typeface="Rockwell"/>
                <a:sym typeface="Rockwell"/>
              </a:rPr>
            </a:br>
            <a:r>
              <a:rPr lang="es" sz="2400">
                <a:solidFill>
                  <a:schemeClr val="dk1"/>
                </a:solidFill>
                <a:latin typeface="Rockwell"/>
                <a:ea typeface="Rockwell"/>
                <a:cs typeface="Rockwell"/>
                <a:sym typeface="Rockwell"/>
              </a:rPr>
              <a:t>en un Aplicación </a:t>
            </a:r>
            <a:r>
              <a:rPr lang="es" sz="2400">
                <a:solidFill>
                  <a:srgbClr val="FF0000"/>
                </a:solidFill>
                <a:latin typeface="Rockwell"/>
                <a:ea typeface="Rockwell"/>
                <a:cs typeface="Rockwell"/>
                <a:sym typeface="Rockwell"/>
              </a:rPr>
              <a:t>VIRTUAL JOB SHADOW </a:t>
            </a:r>
            <a:endParaRPr/>
          </a:p>
          <a:p>
            <a:pPr marL="0" marR="0" lvl="0" indent="0" algn="ctr" rtl="0">
              <a:lnSpc>
                <a:spcPct val="80000"/>
              </a:lnSpc>
              <a:spcBef>
                <a:spcPts val="0"/>
              </a:spcBef>
              <a:spcAft>
                <a:spcPts val="0"/>
              </a:spcAft>
              <a:buNone/>
            </a:pPr>
            <a:r>
              <a:rPr lang="es" sz="2400">
                <a:solidFill>
                  <a:srgbClr val="FF0000"/>
                </a:solidFill>
                <a:latin typeface="Rockwell"/>
                <a:ea typeface="Rockwell"/>
                <a:cs typeface="Rockwell"/>
                <a:sym typeface="Rockwell"/>
              </a:rPr>
              <a:t>En SU CUENTA DE GOOGLE</a:t>
            </a:r>
            <a:endParaRPr sz="2400" b="1" i="0" u="none">
              <a:solidFill>
                <a:srgbClr val="FF0000"/>
              </a:solidFill>
              <a:latin typeface="Rockwell"/>
              <a:ea typeface="Rockwell"/>
              <a:cs typeface="Rockwell"/>
              <a:sym typeface="Rockwe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bb07f1c878_2_234"/>
          <p:cNvSpPr txBox="1">
            <a:spLocks noGrp="1"/>
          </p:cNvSpPr>
          <p:nvPr>
            <p:ph type="title"/>
          </p:nvPr>
        </p:nvSpPr>
        <p:spPr>
          <a:xfrm>
            <a:off x="150921" y="206178"/>
            <a:ext cx="8726750" cy="1409558"/>
          </a:xfrm>
          <a:prstGeom prst="rect">
            <a:avLst/>
          </a:prstGeom>
          <a:solidFill>
            <a:srgbClr val="F8F9F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0000"/>
              </a:buClr>
              <a:buSzPts val="3200"/>
              <a:buFont typeface="Rockwell"/>
              <a:buNone/>
            </a:pPr>
            <a:r>
              <a:rPr lang="es" sz="2800" b="0" i="0" u="none" strike="noStrike" cap="none" dirty="0">
                <a:solidFill>
                  <a:srgbClr val="FF0000"/>
                </a:solidFill>
                <a:latin typeface="Rockwell"/>
                <a:ea typeface="Rockwell"/>
                <a:cs typeface="Rockwell"/>
                <a:sym typeface="Rockwell"/>
              </a:rPr>
              <a:t>Incluso puede EXPLORAR nuestros GRUPOS DE CARRERAS</a:t>
            </a:r>
            <a:br>
              <a:rPr lang="es" sz="2800" b="0" i="0" u="none" strike="noStrike" cap="none" dirty="0">
                <a:solidFill>
                  <a:srgbClr val="FF0000"/>
                </a:solidFill>
                <a:latin typeface="Rockwell"/>
                <a:ea typeface="Rockwell"/>
                <a:cs typeface="Rockwell"/>
                <a:sym typeface="Rockwell"/>
              </a:rPr>
            </a:br>
            <a:r>
              <a:rPr lang="es" sz="2800" b="0" i="0" u="none" strike="noStrike" cap="none" dirty="0">
                <a:solidFill>
                  <a:srgbClr val="FF0000"/>
                </a:solidFill>
                <a:latin typeface="Rockwell"/>
                <a:ea typeface="Rockwell"/>
                <a:cs typeface="Rockwell"/>
                <a:sym typeface="Rockwell"/>
              </a:rPr>
              <a:t> En nuestra página web de SHARYLAND ISD bajo CTE </a:t>
            </a:r>
            <a:endParaRPr sz="2800" dirty="0"/>
          </a:p>
        </p:txBody>
      </p:sp>
      <p:pic>
        <p:nvPicPr>
          <p:cNvPr id="536" name="Google Shape;536;gbb07f1c878_2_234"/>
          <p:cNvPicPr preferRelativeResize="0"/>
          <p:nvPr/>
        </p:nvPicPr>
        <p:blipFill rotWithShape="1">
          <a:blip r:embed="rId3">
            <a:alphaModFix/>
          </a:blip>
          <a:srcRect/>
          <a:stretch/>
        </p:blipFill>
        <p:spPr>
          <a:xfrm>
            <a:off x="372979" y="1748901"/>
            <a:ext cx="8361948" cy="45772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gbb07f1c878_2_244"/>
          <p:cNvPicPr preferRelativeResize="0"/>
          <p:nvPr/>
        </p:nvPicPr>
        <p:blipFill>
          <a:blip r:embed="rId3">
            <a:alphaModFix/>
          </a:blip>
          <a:stretch>
            <a:fillRect/>
          </a:stretch>
        </p:blipFill>
        <p:spPr>
          <a:xfrm>
            <a:off x="152400" y="152400"/>
            <a:ext cx="8772525" cy="5724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bb07f1c878_0_30"/>
          <p:cNvSpPr txBox="1">
            <a:spLocks noGrp="1"/>
          </p:cNvSpPr>
          <p:nvPr>
            <p:ph type="title"/>
          </p:nvPr>
        </p:nvSpPr>
        <p:spPr>
          <a:xfrm>
            <a:off x="298325" y="484625"/>
            <a:ext cx="8742000" cy="1609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s" sz="5000">
                <a:solidFill>
                  <a:srgbClr val="FF0000"/>
                </a:solidFill>
              </a:rPr>
              <a:t>Go Center/Dept. Consejería</a:t>
            </a:r>
            <a:endParaRPr sz="5000">
              <a:solidFill>
                <a:srgbClr val="FF0000"/>
              </a:solidFill>
            </a:endParaRPr>
          </a:p>
          <a:p>
            <a:pPr marL="0" lvl="0" indent="0" algn="l" rtl="0">
              <a:spcBef>
                <a:spcPts val="0"/>
              </a:spcBef>
              <a:spcAft>
                <a:spcPts val="0"/>
              </a:spcAft>
              <a:buNone/>
            </a:pPr>
            <a:r>
              <a:rPr lang="es">
                <a:solidFill>
                  <a:srgbClr val="FF0000"/>
                </a:solidFill>
              </a:rPr>
              <a:t>Google Classroom? </a:t>
            </a:r>
            <a:r>
              <a:rPr lang="es"/>
              <a:t>  </a:t>
            </a:r>
            <a:endParaRPr/>
          </a:p>
        </p:txBody>
      </p:sp>
      <p:pic>
        <p:nvPicPr>
          <p:cNvPr id="548" name="Google Shape;548;gbb07f1c878_0_30"/>
          <p:cNvPicPr preferRelativeResize="0"/>
          <p:nvPr/>
        </p:nvPicPr>
        <p:blipFill>
          <a:blip r:embed="rId3">
            <a:alphaModFix/>
          </a:blip>
          <a:stretch>
            <a:fillRect/>
          </a:stretch>
        </p:blipFill>
        <p:spPr>
          <a:xfrm>
            <a:off x="298325" y="2093825"/>
            <a:ext cx="8495326" cy="4196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bb07f1c878_7_78"/>
          <p:cNvSpPr txBox="1">
            <a:spLocks noGrp="1"/>
          </p:cNvSpPr>
          <p:nvPr>
            <p:ph type="title"/>
          </p:nvPr>
        </p:nvSpPr>
        <p:spPr>
          <a:xfrm>
            <a:off x="76200" y="762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Quattrocento Sans"/>
              <a:buNone/>
            </a:pPr>
            <a:r>
              <a:rPr lang="en-US" dirty="0">
                <a:solidFill>
                  <a:srgbClr val="FF0000"/>
                </a:solidFill>
              </a:rPr>
              <a:t>ASIGNATURAS</a:t>
            </a:r>
            <a:endParaRPr sz="5400" dirty="0">
              <a:solidFill>
                <a:srgbClr val="FF0000"/>
              </a:solidFill>
            </a:endParaRPr>
          </a:p>
        </p:txBody>
      </p:sp>
      <p:pic>
        <p:nvPicPr>
          <p:cNvPr id="554" name="Google Shape;554;gbb07f1c878_7_78"/>
          <p:cNvPicPr preferRelativeResize="0"/>
          <p:nvPr/>
        </p:nvPicPr>
        <p:blipFill rotWithShape="1">
          <a:blip r:embed="rId3">
            <a:alphaModFix/>
          </a:blip>
          <a:srcRect/>
          <a:stretch/>
        </p:blipFill>
        <p:spPr>
          <a:xfrm>
            <a:off x="914400" y="1410253"/>
            <a:ext cx="6953393" cy="5371547"/>
          </a:xfrm>
          <a:prstGeom prst="rect">
            <a:avLst/>
          </a:prstGeom>
          <a:noFill/>
          <a:ln w="12700" cap="flat" cmpd="sng">
            <a:solidFill>
              <a:schemeClr val="accent1"/>
            </a:solidFill>
            <a:prstDash val="solid"/>
            <a:round/>
            <a:headEnd type="none" w="sm" len="sm"/>
            <a:tailEnd type="none" w="sm" len="sm"/>
          </a:ln>
        </p:spPr>
      </p:pic>
      <p:sp>
        <p:nvSpPr>
          <p:cNvPr id="555" name="Google Shape;555;gbb07f1c878_7_78"/>
          <p:cNvSpPr txBox="1"/>
          <p:nvPr/>
        </p:nvSpPr>
        <p:spPr>
          <a:xfrm>
            <a:off x="5410200" y="2667000"/>
            <a:ext cx="3200400" cy="4770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 sz="2500" b="1">
                <a:solidFill>
                  <a:srgbClr val="C00000"/>
                </a:solidFill>
                <a:latin typeface="Arial"/>
                <a:ea typeface="Arial"/>
                <a:cs typeface="Arial"/>
                <a:sym typeface="Arial"/>
              </a:rPr>
              <a:t>Due February 5</a:t>
            </a:r>
            <a:r>
              <a:rPr lang="es" sz="2500" b="1" baseline="30000">
                <a:solidFill>
                  <a:srgbClr val="C00000"/>
                </a:solidFill>
                <a:latin typeface="Arial"/>
                <a:ea typeface="Arial"/>
                <a:cs typeface="Arial"/>
                <a:sym typeface="Arial"/>
              </a:rPr>
              <a:t>th</a:t>
            </a:r>
            <a:r>
              <a:rPr lang="es" sz="2500" b="1">
                <a:solidFill>
                  <a:srgbClr val="C00000"/>
                </a:solidFill>
                <a:latin typeface="Arial"/>
                <a:ea typeface="Arial"/>
                <a:cs typeface="Arial"/>
                <a:sym typeface="Arial"/>
              </a:rPr>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bb07f1c878_2_146"/>
          <p:cNvSpPr txBox="1">
            <a:spLocks noGrp="1"/>
          </p:cNvSpPr>
          <p:nvPr>
            <p:ph type="title"/>
          </p:nvPr>
        </p:nvSpPr>
        <p:spPr>
          <a:xfrm>
            <a:off x="336884" y="484632"/>
            <a:ext cx="8265694" cy="116770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sz="4800">
                <a:solidFill>
                  <a:srgbClr val="FF0000"/>
                </a:solidFill>
              </a:rPr>
              <a:t>Go Center? Informacion de Colegios! Que significa?</a:t>
            </a:r>
            <a:r>
              <a:rPr lang="es">
                <a:solidFill>
                  <a:srgbClr val="FF0000"/>
                </a:solidFill>
              </a:rPr>
              <a:t> </a:t>
            </a:r>
            <a:endParaRPr sz="5100"/>
          </a:p>
        </p:txBody>
      </p:sp>
      <p:sp>
        <p:nvSpPr>
          <p:cNvPr id="561" name="Google Shape;561;gbb07f1c878_2_146"/>
          <p:cNvSpPr txBox="1">
            <a:spLocks noGrp="1"/>
          </p:cNvSpPr>
          <p:nvPr>
            <p:ph type="body" idx="1"/>
          </p:nvPr>
        </p:nvSpPr>
        <p:spPr>
          <a:xfrm>
            <a:off x="439071" y="1772697"/>
            <a:ext cx="8061300" cy="5085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40"/>
              <a:buNone/>
            </a:pPr>
            <a:r>
              <a:rPr lang="es" sz="2300"/>
              <a:t>Estar LISTO PARA LA UNIVERSIDAD significa que NO necesitará  tomar clases de desarrollo en la universidad y puede inscribirse en  cursos de nivel universitario. </a:t>
            </a:r>
            <a:endParaRPr sz="1900"/>
          </a:p>
          <a:p>
            <a:pPr marL="0" lvl="0" indent="0" algn="l" rtl="0">
              <a:lnSpc>
                <a:spcPct val="90000"/>
              </a:lnSpc>
              <a:spcBef>
                <a:spcPts val="1200"/>
              </a:spcBef>
              <a:spcAft>
                <a:spcPts val="0"/>
              </a:spcAft>
              <a:buSzPts val="1700"/>
              <a:buNone/>
            </a:pPr>
            <a:r>
              <a:rPr lang="es" sz="1900" i="1">
                <a:solidFill>
                  <a:srgbClr val="FF0000"/>
                </a:solidFill>
              </a:rPr>
              <a:t>Ex. Tener que tomar una clase de Álgebra Básica en la universidad antes de tomar el Álgebra Universitaria = PERDER  TIEMPO Y DINERO. </a:t>
            </a:r>
            <a:endParaRPr sz="1900">
              <a:solidFill>
                <a:srgbClr val="FF0000"/>
              </a:solidFill>
            </a:endParaRPr>
          </a:p>
          <a:p>
            <a:pPr marL="0" lvl="0" indent="0" algn="l" rtl="0">
              <a:lnSpc>
                <a:spcPct val="90000"/>
              </a:lnSpc>
              <a:spcBef>
                <a:spcPts val="1200"/>
              </a:spcBef>
              <a:spcAft>
                <a:spcPts val="0"/>
              </a:spcAft>
              <a:buSzPts val="2040"/>
              <a:buNone/>
            </a:pPr>
            <a:r>
              <a:rPr lang="es" sz="2300"/>
              <a:t>▪ Este es tu objetivo. Completar </a:t>
            </a:r>
            <a:r>
              <a:rPr lang="es" sz="2300">
                <a:solidFill>
                  <a:srgbClr val="FF0000"/>
                </a:solidFill>
              </a:rPr>
              <a:t>CUALQUIERA</a:t>
            </a:r>
            <a:r>
              <a:rPr lang="es" sz="2300"/>
              <a:t> de estos. </a:t>
            </a:r>
            <a:endParaRPr sz="1900"/>
          </a:p>
          <a:p>
            <a:pPr marL="0" lvl="0" indent="0" algn="l" rtl="0">
              <a:lnSpc>
                <a:spcPct val="90000"/>
              </a:lnSpc>
              <a:spcBef>
                <a:spcPts val="1200"/>
              </a:spcBef>
              <a:spcAft>
                <a:spcPts val="0"/>
              </a:spcAft>
              <a:buSzPts val="1700"/>
              <a:buNone/>
            </a:pPr>
            <a:r>
              <a:rPr lang="es" sz="1900"/>
              <a:t>▪ </a:t>
            </a:r>
            <a:r>
              <a:rPr lang="es" sz="1900" b="1"/>
              <a:t>TSIA2</a:t>
            </a:r>
            <a:r>
              <a:rPr lang="es" sz="1900"/>
              <a:t>: </a:t>
            </a:r>
            <a:r>
              <a:rPr lang="es" sz="1900">
                <a:solidFill>
                  <a:srgbClr val="FF0000"/>
                </a:solidFill>
              </a:rPr>
              <a:t>ELAR</a:t>
            </a:r>
            <a:r>
              <a:rPr lang="es" sz="1900"/>
              <a:t>: CRC (945-990) </a:t>
            </a:r>
            <a:r>
              <a:rPr lang="es" sz="1900" b="1"/>
              <a:t>Y</a:t>
            </a:r>
            <a:r>
              <a:rPr lang="es" sz="1900"/>
              <a:t> Composición 5-8 </a:t>
            </a:r>
            <a:r>
              <a:rPr lang="es" sz="1900">
                <a:solidFill>
                  <a:srgbClr val="FF0000"/>
                </a:solidFill>
              </a:rPr>
              <a:t>O</a:t>
            </a:r>
            <a:r>
              <a:rPr lang="es" sz="1900"/>
              <a:t> CRC 910-944 </a:t>
            </a:r>
            <a:r>
              <a:rPr lang="es" sz="1900" b="1"/>
              <a:t>Y</a:t>
            </a:r>
            <a:r>
              <a:rPr lang="es" sz="1900"/>
              <a:t> Nivel Diagnostico 5-6</a:t>
            </a:r>
            <a:r>
              <a:rPr lang="es" sz="1900" b="1"/>
              <a:t> 		Y </a:t>
            </a:r>
            <a:r>
              <a:rPr lang="es" sz="1900"/>
              <a:t>Composición 5-8 </a:t>
            </a:r>
            <a:endParaRPr sz="1900"/>
          </a:p>
          <a:p>
            <a:pPr marL="0" lvl="0" indent="0" algn="l" rtl="0">
              <a:lnSpc>
                <a:spcPct val="90000"/>
              </a:lnSpc>
              <a:spcBef>
                <a:spcPts val="1200"/>
              </a:spcBef>
              <a:spcAft>
                <a:spcPts val="0"/>
              </a:spcAft>
              <a:buSzPts val="1700"/>
              <a:buNone/>
            </a:pPr>
            <a:r>
              <a:rPr lang="es" sz="1800">
                <a:solidFill>
                  <a:srgbClr val="FF0000"/>
                </a:solidFill>
              </a:rPr>
              <a:t>	  MATEMATICAS</a:t>
            </a:r>
            <a:r>
              <a:rPr lang="es" sz="1800"/>
              <a:t>: CRC 950-990 </a:t>
            </a:r>
            <a:r>
              <a:rPr lang="es" sz="1800">
                <a:solidFill>
                  <a:srgbClr val="FF0000"/>
                </a:solidFill>
              </a:rPr>
              <a:t>O</a:t>
            </a:r>
            <a:r>
              <a:rPr lang="es" sz="1800"/>
              <a:t> CRC 910-945 </a:t>
            </a:r>
            <a:r>
              <a:rPr lang="es" sz="1800" b="1"/>
              <a:t>Y </a:t>
            </a:r>
            <a:r>
              <a:rPr lang="es" sz="1800"/>
              <a:t>Nivel Diagnostico 6</a:t>
            </a:r>
            <a:endParaRPr sz="1800"/>
          </a:p>
          <a:p>
            <a:pPr marL="0" lvl="0" indent="0" algn="l" rtl="0">
              <a:lnSpc>
                <a:spcPct val="90000"/>
              </a:lnSpc>
              <a:spcBef>
                <a:spcPts val="1200"/>
              </a:spcBef>
              <a:spcAft>
                <a:spcPts val="0"/>
              </a:spcAft>
              <a:buSzPts val="1700"/>
              <a:buNone/>
            </a:pPr>
            <a:r>
              <a:rPr lang="es" sz="1900"/>
              <a:t>▪ </a:t>
            </a:r>
            <a:r>
              <a:rPr lang="es" sz="1900" b="1"/>
              <a:t>ACT</a:t>
            </a:r>
            <a:r>
              <a:rPr lang="es" sz="1900"/>
              <a:t>: INGLÉS (19) </a:t>
            </a:r>
            <a:r>
              <a:rPr lang="es" sz="1900" b="1"/>
              <a:t>y</a:t>
            </a:r>
            <a:r>
              <a:rPr lang="es" sz="1900"/>
              <a:t> MATEMÁTICAS (19) con un  compuesto 23 </a:t>
            </a:r>
            <a:r>
              <a:rPr lang="es" sz="1900" b="1"/>
              <a:t>ó </a:t>
            </a:r>
            <a:endParaRPr sz="1900"/>
          </a:p>
          <a:p>
            <a:pPr marL="0" lvl="0" indent="0" algn="l" rtl="0">
              <a:lnSpc>
                <a:spcPct val="90000"/>
              </a:lnSpc>
              <a:spcBef>
                <a:spcPts val="1200"/>
              </a:spcBef>
              <a:spcAft>
                <a:spcPts val="0"/>
              </a:spcAft>
              <a:buSzPts val="1700"/>
              <a:buNone/>
            </a:pPr>
            <a:r>
              <a:rPr lang="es" sz="1900"/>
              <a:t>▪ </a:t>
            </a:r>
            <a:r>
              <a:rPr lang="es" sz="1900" b="1"/>
              <a:t>SAT</a:t>
            </a:r>
            <a:r>
              <a:rPr lang="es" sz="1900"/>
              <a:t>: EBRW (480) </a:t>
            </a:r>
            <a:r>
              <a:rPr lang="es" sz="1900" b="1"/>
              <a:t>y</a:t>
            </a:r>
            <a:r>
              <a:rPr lang="es" sz="1900"/>
              <a:t> MATEMÁTICAS (530) con </a:t>
            </a:r>
            <a:r>
              <a:rPr lang="es" sz="1900" b="1"/>
              <a:t>NO</a:t>
            </a:r>
            <a:r>
              <a:rPr lang="es" sz="1900"/>
              <a:t> compuesto especificado </a:t>
            </a:r>
            <a:r>
              <a:rPr lang="es" sz="1900" b="1"/>
              <a:t>ó </a:t>
            </a:r>
            <a:endParaRPr sz="1900"/>
          </a:p>
          <a:p>
            <a:pPr marL="0" lvl="0" indent="0" algn="l" rtl="0">
              <a:lnSpc>
                <a:spcPct val="90000"/>
              </a:lnSpc>
              <a:spcBef>
                <a:spcPts val="1200"/>
              </a:spcBef>
              <a:spcAft>
                <a:spcPts val="0"/>
              </a:spcAft>
              <a:buSzPts val="1700"/>
              <a:buNone/>
            </a:pPr>
            <a:r>
              <a:rPr lang="es" sz="1900"/>
              <a:t>▪ </a:t>
            </a:r>
            <a:r>
              <a:rPr lang="es" sz="1900" b="1"/>
              <a:t>INGLÉS III EOC</a:t>
            </a:r>
            <a:r>
              <a:rPr lang="es" sz="1900"/>
              <a:t>: 4000 y </a:t>
            </a:r>
            <a:r>
              <a:rPr lang="es" sz="1900" b="1"/>
              <a:t>ALGEBRA II EOC</a:t>
            </a:r>
            <a:r>
              <a:rPr lang="es" sz="1900"/>
              <a:t>: 4000</a:t>
            </a:r>
            <a:endParaRPr sz="19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bb07f1c878_7_90"/>
          <p:cNvSpPr txBox="1">
            <a:spLocks noGrp="1"/>
          </p:cNvSpPr>
          <p:nvPr>
            <p:ph type="title"/>
          </p:nvPr>
        </p:nvSpPr>
        <p:spPr>
          <a:xfrm>
            <a:off x="-76200" y="76200"/>
            <a:ext cx="88392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240"/>
              <a:buFont typeface="Quattrocento Sans"/>
              <a:buNone/>
            </a:pPr>
            <a:r>
              <a:rPr lang="en-US" sz="3240" b="1" dirty="0">
                <a:solidFill>
                  <a:srgbClr val="FF0000"/>
                </a:solidFill>
                <a:latin typeface="Quattrocento Sans"/>
                <a:ea typeface="Quattrocento Sans"/>
                <a:cs typeface="Quattrocento Sans"/>
                <a:sym typeface="Quattrocento Sans"/>
              </a:rPr>
              <a:t>AQUI ESTA….LISTO PARA SER LIBERADO!!</a:t>
            </a:r>
            <a:br>
              <a:rPr lang="en-US" sz="3240" b="1" dirty="0">
                <a:solidFill>
                  <a:srgbClr val="FF0000"/>
                </a:solidFill>
                <a:latin typeface="Quattrocento Sans"/>
                <a:ea typeface="Quattrocento Sans"/>
                <a:cs typeface="Quattrocento Sans"/>
                <a:sym typeface="Quattrocento Sans"/>
              </a:rPr>
            </a:br>
            <a:r>
              <a:rPr lang="en-US" sz="3240" b="1" dirty="0">
                <a:solidFill>
                  <a:srgbClr val="FF0000"/>
                </a:solidFill>
                <a:latin typeface="Quattrocento Sans"/>
                <a:ea typeface="Quattrocento Sans"/>
                <a:cs typeface="Quattrocento Sans"/>
                <a:sym typeface="Quattrocento Sans"/>
              </a:rPr>
              <a:t>7 DE FEBRERO </a:t>
            </a:r>
            <a:endParaRPr dirty="0">
              <a:solidFill>
                <a:srgbClr val="FF0000"/>
              </a:solidFill>
            </a:endParaRPr>
          </a:p>
        </p:txBody>
      </p:sp>
      <p:pic>
        <p:nvPicPr>
          <p:cNvPr id="567" name="Google Shape;567;gbb07f1c878_7_90"/>
          <p:cNvPicPr preferRelativeResize="0"/>
          <p:nvPr/>
        </p:nvPicPr>
        <p:blipFill rotWithShape="1">
          <a:blip r:embed="rId3">
            <a:alphaModFix/>
          </a:blip>
          <a:srcRect/>
          <a:stretch/>
        </p:blipFill>
        <p:spPr>
          <a:xfrm>
            <a:off x="1219200" y="1219200"/>
            <a:ext cx="6248400" cy="55626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bb07f1c878_7_95"/>
          <p:cNvSpPr txBox="1">
            <a:spLocks noGrp="1"/>
          </p:cNvSpPr>
          <p:nvPr>
            <p:ph type="title"/>
          </p:nvPr>
        </p:nvSpPr>
        <p:spPr>
          <a:xfrm>
            <a:off x="457200" y="762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b="1" dirty="0">
                <a:solidFill>
                  <a:srgbClr val="FF0000"/>
                </a:solidFill>
                <a:latin typeface="Quattrocento Sans"/>
                <a:ea typeface="Quattrocento Sans"/>
                <a:cs typeface="Quattrocento Sans"/>
                <a:sym typeface="Quattrocento Sans"/>
              </a:rPr>
              <a:t>INGLES</a:t>
            </a:r>
            <a:endParaRPr dirty="0">
              <a:solidFill>
                <a:srgbClr val="FF0000"/>
              </a:solidFill>
            </a:endParaRPr>
          </a:p>
        </p:txBody>
      </p:sp>
      <p:pic>
        <p:nvPicPr>
          <p:cNvPr id="573" name="Google Shape;573;gbb07f1c878_7_95"/>
          <p:cNvPicPr preferRelativeResize="0"/>
          <p:nvPr/>
        </p:nvPicPr>
        <p:blipFill rotWithShape="1">
          <a:blip r:embed="rId3">
            <a:alphaModFix/>
          </a:blip>
          <a:srcRect/>
          <a:stretch/>
        </p:blipFill>
        <p:spPr>
          <a:xfrm>
            <a:off x="685800" y="1524000"/>
            <a:ext cx="7591909" cy="43957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bb07f1c878_7_100"/>
          <p:cNvSpPr txBox="1">
            <a:spLocks noGrp="1"/>
          </p:cNvSpPr>
          <p:nvPr>
            <p:ph type="title"/>
          </p:nvPr>
        </p:nvSpPr>
        <p:spPr>
          <a:xfrm>
            <a:off x="304800" y="3048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s" b="1" dirty="0">
                <a:solidFill>
                  <a:srgbClr val="FF0000"/>
                </a:solidFill>
                <a:latin typeface="Quattrocento Sans"/>
                <a:sym typeface="Quattrocento Sans"/>
              </a:rPr>
              <a:t>MATEMATICAS</a:t>
            </a:r>
            <a:br>
              <a:rPr lang="es" sz="3600" dirty="0"/>
            </a:br>
            <a:endParaRPr sz="3600" dirty="0"/>
          </a:p>
        </p:txBody>
      </p:sp>
      <p:pic>
        <p:nvPicPr>
          <p:cNvPr id="579" name="Google Shape;579;gbb07f1c878_7_100"/>
          <p:cNvPicPr preferRelativeResize="0"/>
          <p:nvPr/>
        </p:nvPicPr>
        <p:blipFill rotWithShape="1">
          <a:blip r:embed="rId3">
            <a:alphaModFix/>
          </a:blip>
          <a:srcRect/>
          <a:stretch/>
        </p:blipFill>
        <p:spPr>
          <a:xfrm>
            <a:off x="990600" y="838200"/>
            <a:ext cx="5023517" cy="5943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Google Shape;297;p4"/>
          <p:cNvSpPr txBox="1">
            <a:spLocks noGrp="1"/>
          </p:cNvSpPr>
          <p:nvPr>
            <p:ph type="title"/>
          </p:nvPr>
        </p:nvSpPr>
        <p:spPr>
          <a:xfrm>
            <a:off x="346229" y="152400"/>
            <a:ext cx="8558074" cy="762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14141A"/>
              </a:buClr>
              <a:buSzPts val="4000"/>
              <a:buFont typeface="Calibri"/>
              <a:buNone/>
            </a:pPr>
            <a:r>
              <a:rPr lang="en-US" sz="4000" dirty="0"/>
              <a:t>ENTENDIENDO EL KARDEX </a:t>
            </a:r>
            <a:r>
              <a:rPr lang="es" sz="3600" b="1" dirty="0">
                <a:solidFill>
                  <a:srgbClr val="C00000"/>
                </a:solidFill>
                <a:latin typeface="Quattrocento Sans"/>
                <a:ea typeface="Quattrocento Sans"/>
                <a:cs typeface="Quattrocento Sans"/>
                <a:sym typeface="Quattrocento Sans"/>
              </a:rPr>
              <a:t>“Transcript”</a:t>
            </a:r>
            <a:endParaRPr dirty="0"/>
          </a:p>
        </p:txBody>
      </p:sp>
      <p:sp>
        <p:nvSpPr>
          <p:cNvPr id="296" name="Google Shape;296;p4"/>
          <p:cNvSpPr txBox="1">
            <a:spLocks noGrp="1"/>
          </p:cNvSpPr>
          <p:nvPr>
            <p:ph type="body" idx="1"/>
          </p:nvPr>
        </p:nvSpPr>
        <p:spPr>
          <a:xfrm>
            <a:off x="457200" y="1066800"/>
            <a:ext cx="8229600" cy="5410200"/>
          </a:xfrm>
          <a:prstGeom prst="rect">
            <a:avLst/>
          </a:prstGeom>
          <a:noFill/>
          <a:ln>
            <a:noFill/>
          </a:ln>
        </p:spPr>
        <p:txBody>
          <a:bodyPr spcFirstLastPara="1" wrap="square" lIns="91425" tIns="45700" rIns="91425" bIns="45700" anchor="ctr" anchorCtr="0">
            <a:normAutofit/>
          </a:bodyPr>
          <a:lstStyle/>
          <a:p>
            <a:pPr marL="182880" lvl="0" indent="-182880" algn="l" rtl="0">
              <a:spcBef>
                <a:spcPts val="0"/>
              </a:spcBef>
              <a:spcAft>
                <a:spcPts val="0"/>
              </a:spcAft>
              <a:buSzPts val="1200"/>
              <a:buFont typeface="Noto Sans Symbols"/>
              <a:buNone/>
            </a:pPr>
            <a:r>
              <a:rPr lang="es" sz="1200"/>
              <a:t> 	</a:t>
            </a:r>
            <a:endParaRPr/>
          </a:p>
        </p:txBody>
      </p:sp>
      <p:sp>
        <p:nvSpPr>
          <p:cNvPr id="298" name="Google Shape;298;p4"/>
          <p:cNvSpPr txBox="1"/>
          <p:nvPr/>
        </p:nvSpPr>
        <p:spPr>
          <a:xfrm>
            <a:off x="762000" y="1143000"/>
            <a:ext cx="79248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Noto Sans Symbols"/>
              <a:buNone/>
            </a:pPr>
            <a:r>
              <a:rPr lang="es" sz="1200" b="0" i="0" u="none" strike="noStrike" cap="none" dirty="0">
                <a:solidFill>
                  <a:schemeClr val="dk1"/>
                </a:solidFill>
                <a:latin typeface="Calibri"/>
                <a:ea typeface="Calibri"/>
                <a:cs typeface="Calibri"/>
                <a:sym typeface="Calibri"/>
              </a:rPr>
              <a:t> 	                                   </a:t>
            </a:r>
            <a:r>
              <a:rPr lang="es" sz="1400" b="0" i="0" u="none" strike="noStrike" cap="none" dirty="0">
                <a:solidFill>
                  <a:schemeClr val="dk1"/>
                </a:solidFill>
                <a:latin typeface="Calibri"/>
                <a:ea typeface="Calibri"/>
                <a:cs typeface="Calibri"/>
                <a:sym typeface="Calibri"/>
              </a:rPr>
              <a:t>  SM1   SM2   SM3   SM4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1" i="0" u="none" strike="noStrike" cap="none" dirty="0">
                <a:solidFill>
                  <a:schemeClr val="dk1"/>
                </a:solidFill>
                <a:latin typeface="Calibri"/>
                <a:ea typeface="Calibri"/>
                <a:cs typeface="Calibri"/>
                <a:sym typeface="Calibri"/>
              </a:rPr>
              <a:t>Language Arts       </a:t>
            </a: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14</a:t>
            </a:r>
            <a:r>
              <a:rPr lang="es" sz="1400" b="0" i="0" u="none" strike="noStrike" cap="none" dirty="0">
                <a:solidFill>
                  <a:schemeClr val="dk1"/>
                </a:solidFill>
                <a:latin typeface="Calibri"/>
                <a:ea typeface="Calibri"/>
                <a:cs typeface="Calibri"/>
                <a:sym typeface="Calibri"/>
              </a:rPr>
              <a:t>/15 ENG 1:Q         73        80                             1.00 </a:t>
            </a:r>
            <a:endParaRPr dirty="0"/>
          </a:p>
          <a:p>
            <a:pPr marL="342900" marR="0" lvl="0" indent="-342900" algn="l" rtl="0">
              <a:lnSpc>
                <a:spcPct val="100000"/>
              </a:lnSpc>
              <a:spcBef>
                <a:spcPts val="200"/>
              </a:spcBef>
              <a:spcAft>
                <a:spcPts val="0"/>
              </a:spcAft>
              <a:buClr>
                <a:schemeClr val="dk1"/>
              </a:buClr>
              <a:buSzPts val="1000"/>
              <a:buFont typeface="Noto Sans Symbols"/>
              <a:buNone/>
            </a:pPr>
            <a:endParaRPr sz="10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15</a:t>
            </a:r>
            <a:r>
              <a:rPr lang="es" sz="1400" b="0" i="0" u="none" strike="noStrike" cap="none" dirty="0">
                <a:solidFill>
                  <a:schemeClr val="dk1"/>
                </a:solidFill>
                <a:latin typeface="Calibri"/>
                <a:ea typeface="Calibri"/>
                <a:cs typeface="Calibri"/>
                <a:sym typeface="Calibri"/>
              </a:rPr>
              <a:t>/16 ENG 2:H         78       *75                              .50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15/16 ENG 2:R                       84                              .50</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16/17 APENGLAN:P                     64        </a:t>
            </a:r>
            <a:r>
              <a:rPr lang="es" sz="1400" dirty="0">
                <a:solidFill>
                  <a:schemeClr val="dk1"/>
                </a:solidFill>
                <a:latin typeface="Calibri"/>
                <a:ea typeface="Calibri"/>
                <a:cs typeface="Calibri"/>
                <a:sym typeface="Calibri"/>
              </a:rPr>
              <a:t>100</a:t>
            </a:r>
            <a:r>
              <a:rPr lang="es" sz="1400" b="0" i="0" u="none" strike="noStrike" cap="none" dirty="0">
                <a:solidFill>
                  <a:schemeClr val="dk1"/>
                </a:solidFill>
                <a:latin typeface="Calibri"/>
                <a:ea typeface="Calibri"/>
                <a:cs typeface="Calibri"/>
                <a:sym typeface="Calibri"/>
              </a:rPr>
              <a:t>        .50</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1" i="0" u="none" strike="noStrike" cap="none" dirty="0">
                <a:solidFill>
                  <a:schemeClr val="dk1"/>
                </a:solidFill>
                <a:latin typeface="Calibri"/>
                <a:ea typeface="Calibri"/>
                <a:cs typeface="Calibri"/>
                <a:sym typeface="Calibri"/>
              </a:rPr>
              <a:t>Speech              </a:t>
            </a:r>
            <a:r>
              <a:rPr lang="es" sz="1400" b="0" i="0" u="none" strike="noStrike" cap="none" dirty="0">
                <a:solidFill>
                  <a:schemeClr val="dk1"/>
                </a:solidFill>
                <a:latin typeface="Calibri"/>
                <a:ea typeface="Calibri"/>
                <a:cs typeface="Calibri"/>
                <a:sym typeface="Calibri"/>
              </a:rPr>
              <a:t>                            </a:t>
            </a:r>
            <a:r>
              <a:rPr lang="es" sz="1400" b="1"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13</a:t>
            </a:r>
            <a:r>
              <a:rPr lang="es" sz="1400" b="0" i="0" u="none" strike="noStrike" cap="none" dirty="0">
                <a:solidFill>
                  <a:schemeClr val="dk1"/>
                </a:solidFill>
                <a:latin typeface="Calibri"/>
                <a:ea typeface="Calibri"/>
                <a:cs typeface="Calibri"/>
                <a:sym typeface="Calibri"/>
              </a:rPr>
              <a:t>/14 COMMAPP  J                                   85         .50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1" i="0" u="none" strike="noStrike" cap="none" dirty="0">
                <a:solidFill>
                  <a:schemeClr val="dk1"/>
                </a:solidFill>
                <a:latin typeface="Calibri"/>
                <a:ea typeface="Calibri"/>
                <a:cs typeface="Calibri"/>
                <a:sym typeface="Calibri"/>
              </a:rPr>
              <a:t>Mathematics         </a:t>
            </a: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14</a:t>
            </a:r>
            <a:r>
              <a:rPr lang="es" sz="1400" b="0" i="0" u="none" strike="noStrike" cap="none" dirty="0">
                <a:solidFill>
                  <a:schemeClr val="dk1"/>
                </a:solidFill>
                <a:latin typeface="Calibri"/>
                <a:ea typeface="Calibri"/>
                <a:cs typeface="Calibri"/>
                <a:sym typeface="Calibri"/>
              </a:rPr>
              <a:t>/15  ALG 1             70       75        </a:t>
            </a:r>
            <a:r>
              <a:rPr lang="es" sz="1400" dirty="0">
                <a:solidFill>
                  <a:schemeClr val="dk1"/>
                </a:solidFill>
                <a:latin typeface="Calibri"/>
                <a:ea typeface="Calibri"/>
                <a:cs typeface="Calibri"/>
                <a:sym typeface="Calibri"/>
              </a:rPr>
              <a:t>   </a:t>
            </a:r>
            <a:r>
              <a:rPr lang="es" sz="1400" b="0" i="0" u="none" strike="noStrike" cap="none" dirty="0">
                <a:solidFill>
                  <a:schemeClr val="dk1"/>
                </a:solidFill>
                <a:latin typeface="Calibri"/>
                <a:ea typeface="Calibri"/>
                <a:cs typeface="Calibri"/>
                <a:sym typeface="Calibri"/>
              </a:rPr>
              <a:t>                   1.00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spcBef>
                <a:spcPts val="280"/>
              </a:spcBef>
              <a:spcAft>
                <a:spcPts val="0"/>
              </a:spcAft>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14/15 GEOM:Q        	                     82      92         1.00</a:t>
            </a:r>
            <a:endParaRPr sz="14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a:t>
            </a:r>
            <a:r>
              <a:rPr lang="es" sz="1400" b="1" i="0" u="none" strike="noStrike" cap="none" dirty="0">
                <a:solidFill>
                  <a:schemeClr val="dk1"/>
                </a:solidFill>
                <a:latin typeface="Calibri"/>
                <a:ea typeface="Calibri"/>
                <a:cs typeface="Calibri"/>
                <a:sym typeface="Calibri"/>
              </a:rPr>
              <a:t> </a:t>
            </a:r>
            <a:endParaRPr sz="1400" b="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None/>
            </a:pPr>
            <a:r>
              <a:rPr lang="es" sz="1400" b="0" i="0" u="none" strike="noStrike" cap="none" dirty="0">
                <a:solidFill>
                  <a:schemeClr val="dk1"/>
                </a:solidFill>
                <a:latin typeface="Calibri"/>
                <a:ea typeface="Calibri"/>
                <a:cs typeface="Calibri"/>
                <a:sym typeface="Calibri"/>
              </a:rPr>
              <a:t>	</a:t>
            </a:r>
            <a:r>
              <a:rPr lang="es" sz="1400" dirty="0">
                <a:solidFill>
                  <a:schemeClr val="dk1"/>
                </a:solidFill>
                <a:latin typeface="Calibri"/>
                <a:ea typeface="Calibri"/>
                <a:cs typeface="Calibri"/>
                <a:sym typeface="Calibri"/>
              </a:rPr>
              <a:t>15/16  ALG 2                                   88       80        1.00 </a:t>
            </a:r>
            <a:endParaRPr sz="1400" b="0" i="0" u="none" strike="noStrike" cap="none" dirty="0">
              <a:solidFill>
                <a:schemeClr val="dk1"/>
              </a:solidFill>
              <a:latin typeface="Calibri"/>
              <a:ea typeface="Calibri"/>
              <a:cs typeface="Calibri"/>
              <a:sym typeface="Calibri"/>
            </a:endParaRPr>
          </a:p>
          <a:p>
            <a:pPr marL="342900" marR="0" lvl="0" indent="-342900" algn="l" rtl="0">
              <a:spcBef>
                <a:spcPts val="280"/>
              </a:spcBef>
              <a:spcAft>
                <a:spcPts val="0"/>
              </a:spcAft>
              <a:buNone/>
            </a:pPr>
            <a:r>
              <a:rPr lang="es" sz="1400" b="0" i="0" u="none" strike="noStrike" cap="none" dirty="0">
                <a:solidFill>
                  <a:schemeClr val="dk1"/>
                </a:solidFill>
                <a:latin typeface="Calibri"/>
                <a:ea typeface="Calibri"/>
                <a:cs typeface="Calibri"/>
                <a:sym typeface="Calibri"/>
              </a:rPr>
              <a:t>         </a:t>
            </a:r>
            <a:endParaRPr dirty="0"/>
          </a:p>
          <a:p>
            <a:pPr marL="342900" marR="0" lvl="0" indent="-342900" algn="l" rtl="0">
              <a:lnSpc>
                <a:spcPct val="100000"/>
              </a:lnSpc>
              <a:spcBef>
                <a:spcPts val="280"/>
              </a:spcBef>
              <a:spcAft>
                <a:spcPts val="0"/>
              </a:spcAft>
              <a:buClr>
                <a:schemeClr val="dk1"/>
              </a:buClr>
              <a:buSzPts val="1400"/>
              <a:buFont typeface="Noto Sans Symbols"/>
              <a:buNone/>
            </a:pPr>
            <a:r>
              <a:rPr lang="es" sz="1400" b="0" i="0" u="none" strike="noStrike" cap="none" dirty="0">
                <a:solidFill>
                  <a:schemeClr val="dk1"/>
                </a:solidFill>
                <a:latin typeface="Calibri"/>
                <a:ea typeface="Calibri"/>
                <a:cs typeface="Calibri"/>
                <a:sym typeface="Calibri"/>
              </a:rPr>
              <a:t>	16/17 PRE CALC        69      74                              1.00    </a:t>
            </a:r>
            <a:endParaRPr dirty="0"/>
          </a:p>
          <a:p>
            <a:pPr marL="342900" marR="0" lvl="0" indent="-342900" algn="l" rtl="0">
              <a:lnSpc>
                <a:spcPct val="100000"/>
              </a:lnSpc>
              <a:spcBef>
                <a:spcPts val="240"/>
              </a:spcBef>
              <a:spcAft>
                <a:spcPts val="0"/>
              </a:spcAft>
              <a:buClr>
                <a:schemeClr val="dk1"/>
              </a:buClr>
              <a:buSzPts val="1200"/>
              <a:buFont typeface="Noto Sans Symbols"/>
              <a:buNone/>
            </a:pPr>
            <a:r>
              <a:rPr lang="es" sz="1200" b="0" i="0" u="none" strike="noStrike" cap="none" dirty="0">
                <a:solidFill>
                  <a:schemeClr val="dk1"/>
                </a:solidFill>
                <a:latin typeface="Calibri"/>
                <a:ea typeface="Calibri"/>
                <a:cs typeface="Calibri"/>
                <a:sym typeface="Calibri"/>
              </a:rPr>
              <a:t> </a:t>
            </a:r>
            <a:endParaRPr dirty="0"/>
          </a:p>
        </p:txBody>
      </p:sp>
      <p:cxnSp>
        <p:nvCxnSpPr>
          <p:cNvPr id="299" name="Google Shape;299;p4"/>
          <p:cNvCxnSpPr/>
          <p:nvPr/>
        </p:nvCxnSpPr>
        <p:spPr>
          <a:xfrm flipH="1">
            <a:off x="4038600" y="1447801"/>
            <a:ext cx="2286000" cy="609600"/>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
        <p:nvSpPr>
          <p:cNvPr id="300" name="Google Shape;300;p4"/>
          <p:cNvSpPr/>
          <p:nvPr/>
        </p:nvSpPr>
        <p:spPr>
          <a:xfrm>
            <a:off x="2819399" y="1981197"/>
            <a:ext cx="847531" cy="538067"/>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 sz="1800">
                <a:solidFill>
                  <a:schemeClr val="dk1"/>
                </a:solidFill>
                <a:latin typeface="Arial"/>
                <a:ea typeface="Arial"/>
                <a:cs typeface="Arial"/>
                <a:sym typeface="Arial"/>
              </a:rPr>
              <a:t> </a:t>
            </a:r>
            <a:endParaRPr/>
          </a:p>
        </p:txBody>
      </p:sp>
      <p:sp>
        <p:nvSpPr>
          <p:cNvPr id="301" name="Google Shape;301;p4"/>
          <p:cNvSpPr/>
          <p:nvPr/>
        </p:nvSpPr>
        <p:spPr>
          <a:xfrm>
            <a:off x="3200400" y="2976465"/>
            <a:ext cx="1287624" cy="521734"/>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02" name="Google Shape;302;p4"/>
          <p:cNvCxnSpPr/>
          <p:nvPr/>
        </p:nvCxnSpPr>
        <p:spPr>
          <a:xfrm rot="10800000">
            <a:off x="4343400" y="3428999"/>
            <a:ext cx="1752600" cy="521733"/>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
        <p:nvSpPr>
          <p:cNvPr id="303" name="Google Shape;303;p4"/>
          <p:cNvSpPr/>
          <p:nvPr/>
        </p:nvSpPr>
        <p:spPr>
          <a:xfrm>
            <a:off x="2505269" y="6031466"/>
            <a:ext cx="847531" cy="445534"/>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4" name="Google Shape;304;p4"/>
          <p:cNvSpPr/>
          <p:nvPr/>
        </p:nvSpPr>
        <p:spPr>
          <a:xfrm>
            <a:off x="4267200" y="6031466"/>
            <a:ext cx="762000" cy="521734"/>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305" name="Google Shape;305;p4"/>
          <p:cNvCxnSpPr/>
          <p:nvPr/>
        </p:nvCxnSpPr>
        <p:spPr>
          <a:xfrm rot="5400000">
            <a:off x="4495800" y="4572000"/>
            <a:ext cx="2057400" cy="1143000"/>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
        <p:nvSpPr>
          <p:cNvPr id="306" name="Google Shape;306;p4"/>
          <p:cNvSpPr txBox="1"/>
          <p:nvPr/>
        </p:nvSpPr>
        <p:spPr>
          <a:xfrm>
            <a:off x="6324600" y="1219200"/>
            <a:ext cx="236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a:solidFill>
                  <a:schemeClr val="dk1"/>
                </a:solidFill>
                <a:latin typeface="Arial"/>
                <a:ea typeface="Arial"/>
                <a:cs typeface="Arial"/>
                <a:sym typeface="Arial"/>
              </a:rPr>
              <a:t>Loss of Credit</a:t>
            </a:r>
            <a:endParaRPr/>
          </a:p>
        </p:txBody>
      </p:sp>
      <p:sp>
        <p:nvSpPr>
          <p:cNvPr id="307" name="Google Shape;307;p4"/>
          <p:cNvSpPr txBox="1"/>
          <p:nvPr/>
        </p:nvSpPr>
        <p:spPr>
          <a:xfrm>
            <a:off x="6172200" y="3821668"/>
            <a:ext cx="2362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a:solidFill>
                  <a:schemeClr val="dk1"/>
                </a:solidFill>
                <a:latin typeface="Arial"/>
                <a:ea typeface="Arial"/>
                <a:cs typeface="Arial"/>
                <a:sym typeface="Arial"/>
              </a:rPr>
              <a:t>Averaging Policy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5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5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50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5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50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500"/>
                                        <p:tgtEl>
                                          <p:spTgt spid="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500"/>
                                  </p:stCondLst>
                                  <p:childTnLst>
                                    <p:set>
                                      <p:cBhvr>
                                        <p:cTn id="26" dur="1" fill="hold">
                                          <p:stCondLst>
                                            <p:cond delay="0"/>
                                          </p:stCondLst>
                                        </p:cTn>
                                        <p:tgtEl>
                                          <p:spTgt spid="298">
                                            <p:txEl>
                                              <p:pRg st="4" end="4"/>
                                            </p:txEl>
                                          </p:spTgt>
                                        </p:tgtEl>
                                        <p:attrNameLst>
                                          <p:attrName>style.visibility</p:attrName>
                                        </p:attrNameLst>
                                      </p:cBhvr>
                                      <p:to>
                                        <p:strVal val="visible"/>
                                      </p:to>
                                    </p:set>
                                    <p:animEffect transition="in" filter="fade">
                                      <p:cBhvr>
                                        <p:cTn id="27" dur="500"/>
                                        <p:tgtEl>
                                          <p:spTgt spid="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500"/>
                                  </p:stCondLst>
                                  <p:childTnLst>
                                    <p:set>
                                      <p:cBhvr>
                                        <p:cTn id="31" dur="1" fill="hold">
                                          <p:stCondLst>
                                            <p:cond delay="0"/>
                                          </p:stCondLst>
                                        </p:cTn>
                                        <p:tgtEl>
                                          <p:spTgt spid="298">
                                            <p:txEl>
                                              <p:pRg st="5" end="5"/>
                                            </p:txEl>
                                          </p:spTgt>
                                        </p:tgtEl>
                                        <p:attrNameLst>
                                          <p:attrName>style.visibility</p:attrName>
                                        </p:attrNameLst>
                                      </p:cBhvr>
                                      <p:to>
                                        <p:strVal val="visible"/>
                                      </p:to>
                                    </p:set>
                                    <p:animEffect transition="in" filter="fade">
                                      <p:cBhvr>
                                        <p:cTn id="32" dur="500"/>
                                        <p:tgtEl>
                                          <p:spTgt spid="2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500"/>
                                  </p:stCondLst>
                                  <p:childTnLst>
                                    <p:set>
                                      <p:cBhvr>
                                        <p:cTn id="36" dur="1" fill="hold">
                                          <p:stCondLst>
                                            <p:cond delay="0"/>
                                          </p:stCondLst>
                                        </p:cTn>
                                        <p:tgtEl>
                                          <p:spTgt spid="298">
                                            <p:txEl>
                                              <p:pRg st="6" end="6"/>
                                            </p:txEl>
                                          </p:spTgt>
                                        </p:tgtEl>
                                        <p:attrNameLst>
                                          <p:attrName>style.visibility</p:attrName>
                                        </p:attrNameLst>
                                      </p:cBhvr>
                                      <p:to>
                                        <p:strVal val="visible"/>
                                      </p:to>
                                    </p:set>
                                    <p:animEffect transition="in" filter="fade">
                                      <p:cBhvr>
                                        <p:cTn id="37" dur="500"/>
                                        <p:tgtEl>
                                          <p:spTgt spid="29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500"/>
                                  </p:stCondLst>
                                  <p:childTnLst>
                                    <p:set>
                                      <p:cBhvr>
                                        <p:cTn id="41" dur="1" fill="hold">
                                          <p:stCondLst>
                                            <p:cond delay="0"/>
                                          </p:stCondLst>
                                        </p:cTn>
                                        <p:tgtEl>
                                          <p:spTgt spid="298">
                                            <p:txEl>
                                              <p:pRg st="7" end="7"/>
                                            </p:txEl>
                                          </p:spTgt>
                                        </p:tgtEl>
                                        <p:attrNameLst>
                                          <p:attrName>style.visibility</p:attrName>
                                        </p:attrNameLst>
                                      </p:cBhvr>
                                      <p:to>
                                        <p:strVal val="visible"/>
                                      </p:to>
                                    </p:set>
                                    <p:animEffect transition="in" filter="fade">
                                      <p:cBhvr>
                                        <p:cTn id="42" dur="500"/>
                                        <p:tgtEl>
                                          <p:spTgt spid="29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500"/>
                                  </p:stCondLst>
                                  <p:childTnLst>
                                    <p:set>
                                      <p:cBhvr>
                                        <p:cTn id="46" dur="1" fill="hold">
                                          <p:stCondLst>
                                            <p:cond delay="0"/>
                                          </p:stCondLst>
                                        </p:cTn>
                                        <p:tgtEl>
                                          <p:spTgt spid="298">
                                            <p:txEl>
                                              <p:pRg st="8" end="8"/>
                                            </p:txEl>
                                          </p:spTgt>
                                        </p:tgtEl>
                                        <p:attrNameLst>
                                          <p:attrName>style.visibility</p:attrName>
                                        </p:attrNameLst>
                                      </p:cBhvr>
                                      <p:to>
                                        <p:strVal val="visible"/>
                                      </p:to>
                                    </p:set>
                                    <p:animEffect transition="in" filter="fade">
                                      <p:cBhvr>
                                        <p:cTn id="47" dur="500"/>
                                        <p:tgtEl>
                                          <p:spTgt spid="29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500"/>
                                  </p:stCondLst>
                                  <p:childTnLst>
                                    <p:set>
                                      <p:cBhvr>
                                        <p:cTn id="51" dur="1" fill="hold">
                                          <p:stCondLst>
                                            <p:cond delay="0"/>
                                          </p:stCondLst>
                                        </p:cTn>
                                        <p:tgtEl>
                                          <p:spTgt spid="298">
                                            <p:txEl>
                                              <p:pRg st="9" end="9"/>
                                            </p:txEl>
                                          </p:spTgt>
                                        </p:tgtEl>
                                        <p:attrNameLst>
                                          <p:attrName>style.visibility</p:attrName>
                                        </p:attrNameLst>
                                      </p:cBhvr>
                                      <p:to>
                                        <p:strVal val="visible"/>
                                      </p:to>
                                    </p:set>
                                    <p:animEffect transition="in" filter="fade">
                                      <p:cBhvr>
                                        <p:cTn id="52" dur="500"/>
                                        <p:tgtEl>
                                          <p:spTgt spid="29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500"/>
                                  </p:stCondLst>
                                  <p:childTnLst>
                                    <p:set>
                                      <p:cBhvr>
                                        <p:cTn id="56" dur="1" fill="hold">
                                          <p:stCondLst>
                                            <p:cond delay="0"/>
                                          </p:stCondLst>
                                        </p:cTn>
                                        <p:tgtEl>
                                          <p:spTgt spid="298">
                                            <p:txEl>
                                              <p:pRg st="10" end="10"/>
                                            </p:txEl>
                                          </p:spTgt>
                                        </p:tgtEl>
                                        <p:attrNameLst>
                                          <p:attrName>style.visibility</p:attrName>
                                        </p:attrNameLst>
                                      </p:cBhvr>
                                      <p:to>
                                        <p:strVal val="visible"/>
                                      </p:to>
                                    </p:set>
                                    <p:animEffect transition="in" filter="fade">
                                      <p:cBhvr>
                                        <p:cTn id="57" dur="500"/>
                                        <p:tgtEl>
                                          <p:spTgt spid="29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500"/>
                                  </p:stCondLst>
                                  <p:childTnLst>
                                    <p:set>
                                      <p:cBhvr>
                                        <p:cTn id="61" dur="1" fill="hold">
                                          <p:stCondLst>
                                            <p:cond delay="0"/>
                                          </p:stCondLst>
                                        </p:cTn>
                                        <p:tgtEl>
                                          <p:spTgt spid="298">
                                            <p:txEl>
                                              <p:pRg st="11" end="11"/>
                                            </p:txEl>
                                          </p:spTgt>
                                        </p:tgtEl>
                                        <p:attrNameLst>
                                          <p:attrName>style.visibility</p:attrName>
                                        </p:attrNameLst>
                                      </p:cBhvr>
                                      <p:to>
                                        <p:strVal val="visible"/>
                                      </p:to>
                                    </p:set>
                                    <p:animEffect transition="in" filter="fade">
                                      <p:cBhvr>
                                        <p:cTn id="62" dur="500"/>
                                        <p:tgtEl>
                                          <p:spTgt spid="298">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500"/>
                                  </p:stCondLst>
                                  <p:childTnLst>
                                    <p:set>
                                      <p:cBhvr>
                                        <p:cTn id="66" dur="1" fill="hold">
                                          <p:stCondLst>
                                            <p:cond delay="0"/>
                                          </p:stCondLst>
                                        </p:cTn>
                                        <p:tgtEl>
                                          <p:spTgt spid="298">
                                            <p:txEl>
                                              <p:pRg st="12" end="12"/>
                                            </p:txEl>
                                          </p:spTgt>
                                        </p:tgtEl>
                                        <p:attrNameLst>
                                          <p:attrName>style.visibility</p:attrName>
                                        </p:attrNameLst>
                                      </p:cBhvr>
                                      <p:to>
                                        <p:strVal val="visible"/>
                                      </p:to>
                                    </p:set>
                                    <p:animEffect transition="in" filter="fade">
                                      <p:cBhvr>
                                        <p:cTn id="67" dur="500"/>
                                        <p:tgtEl>
                                          <p:spTgt spid="298">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500"/>
                                  </p:stCondLst>
                                  <p:childTnLst>
                                    <p:set>
                                      <p:cBhvr>
                                        <p:cTn id="71" dur="1" fill="hold">
                                          <p:stCondLst>
                                            <p:cond delay="0"/>
                                          </p:stCondLst>
                                        </p:cTn>
                                        <p:tgtEl>
                                          <p:spTgt spid="298">
                                            <p:txEl>
                                              <p:pRg st="13" end="13"/>
                                            </p:txEl>
                                          </p:spTgt>
                                        </p:tgtEl>
                                        <p:attrNameLst>
                                          <p:attrName>style.visibility</p:attrName>
                                        </p:attrNameLst>
                                      </p:cBhvr>
                                      <p:to>
                                        <p:strVal val="visible"/>
                                      </p:to>
                                    </p:set>
                                    <p:animEffect transition="in" filter="fade">
                                      <p:cBhvr>
                                        <p:cTn id="72" dur="500"/>
                                        <p:tgtEl>
                                          <p:spTgt spid="298">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500"/>
                                  </p:stCondLst>
                                  <p:childTnLst>
                                    <p:set>
                                      <p:cBhvr>
                                        <p:cTn id="76" dur="1" fill="hold">
                                          <p:stCondLst>
                                            <p:cond delay="0"/>
                                          </p:stCondLst>
                                        </p:cTn>
                                        <p:tgtEl>
                                          <p:spTgt spid="298">
                                            <p:txEl>
                                              <p:pRg st="14" end="14"/>
                                            </p:txEl>
                                          </p:spTgt>
                                        </p:tgtEl>
                                        <p:attrNameLst>
                                          <p:attrName>style.visibility</p:attrName>
                                        </p:attrNameLst>
                                      </p:cBhvr>
                                      <p:to>
                                        <p:strVal val="visible"/>
                                      </p:to>
                                    </p:set>
                                    <p:animEffect transition="in" filter="fade">
                                      <p:cBhvr>
                                        <p:cTn id="77" dur="500"/>
                                        <p:tgtEl>
                                          <p:spTgt spid="298">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500"/>
                                  </p:stCondLst>
                                  <p:childTnLst>
                                    <p:set>
                                      <p:cBhvr>
                                        <p:cTn id="81" dur="1" fill="hold">
                                          <p:stCondLst>
                                            <p:cond delay="0"/>
                                          </p:stCondLst>
                                        </p:cTn>
                                        <p:tgtEl>
                                          <p:spTgt spid="298">
                                            <p:txEl>
                                              <p:pRg st="15" end="15"/>
                                            </p:txEl>
                                          </p:spTgt>
                                        </p:tgtEl>
                                        <p:attrNameLst>
                                          <p:attrName>style.visibility</p:attrName>
                                        </p:attrNameLst>
                                      </p:cBhvr>
                                      <p:to>
                                        <p:strVal val="visible"/>
                                      </p:to>
                                    </p:set>
                                    <p:animEffect transition="in" filter="fade">
                                      <p:cBhvr>
                                        <p:cTn id="82" dur="500"/>
                                        <p:tgtEl>
                                          <p:spTgt spid="298">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500"/>
                                  </p:stCondLst>
                                  <p:childTnLst>
                                    <p:set>
                                      <p:cBhvr>
                                        <p:cTn id="86" dur="1" fill="hold">
                                          <p:stCondLst>
                                            <p:cond delay="0"/>
                                          </p:stCondLst>
                                        </p:cTn>
                                        <p:tgtEl>
                                          <p:spTgt spid="298">
                                            <p:txEl>
                                              <p:pRg st="16" end="16"/>
                                            </p:txEl>
                                          </p:spTgt>
                                        </p:tgtEl>
                                        <p:attrNameLst>
                                          <p:attrName>style.visibility</p:attrName>
                                        </p:attrNameLst>
                                      </p:cBhvr>
                                      <p:to>
                                        <p:strVal val="visible"/>
                                      </p:to>
                                    </p:set>
                                    <p:animEffect transition="in" filter="fade">
                                      <p:cBhvr>
                                        <p:cTn id="87" dur="500"/>
                                        <p:tgtEl>
                                          <p:spTgt spid="298">
                                            <p:txEl>
                                              <p:pRg st="16" end="1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500"/>
                                  </p:stCondLst>
                                  <p:childTnLst>
                                    <p:set>
                                      <p:cBhvr>
                                        <p:cTn id="91" dur="1" fill="hold">
                                          <p:stCondLst>
                                            <p:cond delay="0"/>
                                          </p:stCondLst>
                                        </p:cTn>
                                        <p:tgtEl>
                                          <p:spTgt spid="298">
                                            <p:txEl>
                                              <p:pRg st="17" end="17"/>
                                            </p:txEl>
                                          </p:spTgt>
                                        </p:tgtEl>
                                        <p:attrNameLst>
                                          <p:attrName>style.visibility</p:attrName>
                                        </p:attrNameLst>
                                      </p:cBhvr>
                                      <p:to>
                                        <p:strVal val="visible"/>
                                      </p:to>
                                    </p:set>
                                    <p:animEffect transition="in" filter="fade">
                                      <p:cBhvr>
                                        <p:cTn id="92" dur="500"/>
                                        <p:tgtEl>
                                          <p:spTgt spid="298">
                                            <p:txEl>
                                              <p:pRg st="17" end="1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500"/>
                                  </p:stCondLst>
                                  <p:childTnLst>
                                    <p:set>
                                      <p:cBhvr>
                                        <p:cTn id="96" dur="1" fill="hold">
                                          <p:stCondLst>
                                            <p:cond delay="0"/>
                                          </p:stCondLst>
                                        </p:cTn>
                                        <p:tgtEl>
                                          <p:spTgt spid="298">
                                            <p:txEl>
                                              <p:pRg st="18" end="18"/>
                                            </p:txEl>
                                          </p:spTgt>
                                        </p:tgtEl>
                                        <p:attrNameLst>
                                          <p:attrName>style.visibility</p:attrName>
                                        </p:attrNameLst>
                                      </p:cBhvr>
                                      <p:to>
                                        <p:strVal val="visible"/>
                                      </p:to>
                                    </p:set>
                                    <p:animEffect transition="in" filter="fade">
                                      <p:cBhvr>
                                        <p:cTn id="97" dur="500"/>
                                        <p:tgtEl>
                                          <p:spTgt spid="298">
                                            <p:txEl>
                                              <p:pRg st="18" end="18"/>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500"/>
                                  </p:stCondLst>
                                  <p:childTnLst>
                                    <p:set>
                                      <p:cBhvr>
                                        <p:cTn id="101" dur="1" fill="hold">
                                          <p:stCondLst>
                                            <p:cond delay="0"/>
                                          </p:stCondLst>
                                        </p:cTn>
                                        <p:tgtEl>
                                          <p:spTgt spid="298">
                                            <p:txEl>
                                              <p:pRg st="19" end="19"/>
                                            </p:txEl>
                                          </p:spTgt>
                                        </p:tgtEl>
                                        <p:attrNameLst>
                                          <p:attrName>style.visibility</p:attrName>
                                        </p:attrNameLst>
                                      </p:cBhvr>
                                      <p:to>
                                        <p:strVal val="visible"/>
                                      </p:to>
                                    </p:set>
                                    <p:animEffect transition="in" filter="fade">
                                      <p:cBhvr>
                                        <p:cTn id="102" dur="500"/>
                                        <p:tgtEl>
                                          <p:spTgt spid="298">
                                            <p:txEl>
                                              <p:pRg st="19" end="19"/>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500"/>
                                  </p:stCondLst>
                                  <p:childTnLst>
                                    <p:set>
                                      <p:cBhvr>
                                        <p:cTn id="106" dur="1" fill="hold">
                                          <p:stCondLst>
                                            <p:cond delay="0"/>
                                          </p:stCondLst>
                                        </p:cTn>
                                        <p:tgtEl>
                                          <p:spTgt spid="298">
                                            <p:txEl>
                                              <p:pRg st="20" end="20"/>
                                            </p:txEl>
                                          </p:spTgt>
                                        </p:tgtEl>
                                        <p:attrNameLst>
                                          <p:attrName>style.visibility</p:attrName>
                                        </p:attrNameLst>
                                      </p:cBhvr>
                                      <p:to>
                                        <p:strVal val="visible"/>
                                      </p:to>
                                    </p:set>
                                    <p:animEffect transition="in" filter="fade">
                                      <p:cBhvr>
                                        <p:cTn id="107" dur="500"/>
                                        <p:tgtEl>
                                          <p:spTgt spid="298">
                                            <p:txEl>
                                              <p:pRg st="20" end="2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500"/>
                                  </p:stCondLst>
                                  <p:childTnLst>
                                    <p:set>
                                      <p:cBhvr>
                                        <p:cTn id="111" dur="1" fill="hold">
                                          <p:stCondLst>
                                            <p:cond delay="0"/>
                                          </p:stCondLst>
                                        </p:cTn>
                                        <p:tgtEl>
                                          <p:spTgt spid="298">
                                            <p:txEl>
                                              <p:pRg st="21" end="21"/>
                                            </p:txEl>
                                          </p:spTgt>
                                        </p:tgtEl>
                                        <p:attrNameLst>
                                          <p:attrName>style.visibility</p:attrName>
                                        </p:attrNameLst>
                                      </p:cBhvr>
                                      <p:to>
                                        <p:strVal val="visible"/>
                                      </p:to>
                                    </p:set>
                                    <p:animEffect transition="in" filter="fade">
                                      <p:cBhvr>
                                        <p:cTn id="112" dur="500"/>
                                        <p:tgtEl>
                                          <p:spTgt spid="298">
                                            <p:txEl>
                                              <p:pRg st="21" end="2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1000"/>
                                  </p:stCondLst>
                                  <p:childTnLst>
                                    <p:set>
                                      <p:cBhvr>
                                        <p:cTn id="116" dur="1" fill="hold">
                                          <p:stCondLst>
                                            <p:cond delay="0"/>
                                          </p:stCondLst>
                                        </p:cTn>
                                        <p:tgtEl>
                                          <p:spTgt spid="300"/>
                                        </p:tgtEl>
                                        <p:attrNameLst>
                                          <p:attrName>style.visibility</p:attrName>
                                        </p:attrNameLst>
                                      </p:cBhvr>
                                      <p:to>
                                        <p:strVal val="visible"/>
                                      </p:to>
                                    </p:set>
                                    <p:animEffect transition="in" filter="fade">
                                      <p:cBhvr>
                                        <p:cTn id="117" dur="1000"/>
                                        <p:tgtEl>
                                          <p:spTgt spid="30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99"/>
                                        </p:tgtEl>
                                        <p:attrNameLst>
                                          <p:attrName>style.visibility</p:attrName>
                                        </p:attrNameLst>
                                      </p:cBhvr>
                                      <p:to>
                                        <p:strVal val="visible"/>
                                      </p:to>
                                    </p:set>
                                    <p:animEffect transition="in" filter="fade">
                                      <p:cBhvr>
                                        <p:cTn id="122" dur="1000"/>
                                        <p:tgtEl>
                                          <p:spTgt spid="299"/>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306">
                                            <p:txEl>
                                              <p:pRg st="0" end="0"/>
                                            </p:txEl>
                                          </p:spTgt>
                                        </p:tgtEl>
                                        <p:attrNameLst>
                                          <p:attrName>style.visibility</p:attrName>
                                        </p:attrNameLst>
                                      </p:cBhvr>
                                      <p:to>
                                        <p:strVal val="visible"/>
                                      </p:to>
                                    </p:set>
                                    <p:animEffect transition="in" filter="fade">
                                      <p:cBhvr>
                                        <p:cTn id="127" dur="1000"/>
                                        <p:tgtEl>
                                          <p:spTgt spid="306">
                                            <p:txEl>
                                              <p:pRg st="0" end="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301"/>
                                        </p:tgtEl>
                                        <p:attrNameLst>
                                          <p:attrName>style.visibility</p:attrName>
                                        </p:attrNameLst>
                                      </p:cBhvr>
                                      <p:to>
                                        <p:strVal val="visible"/>
                                      </p:to>
                                    </p:set>
                                    <p:animEffect transition="in" filter="fade">
                                      <p:cBhvr>
                                        <p:cTn id="132" dur="500"/>
                                        <p:tgtEl>
                                          <p:spTgt spid="301"/>
                                        </p:tgtEl>
                                      </p:cBhvr>
                                    </p:animEffect>
                                  </p:childTnLst>
                                </p:cTn>
                              </p:par>
                              <p:par>
                                <p:cTn id="133" presetID="10" presetClass="entr" presetSubtype="0" fill="hold" nodeType="withEffect">
                                  <p:stCondLst>
                                    <p:cond delay="0"/>
                                  </p:stCondLst>
                                  <p:childTnLst>
                                    <p:set>
                                      <p:cBhvr>
                                        <p:cTn id="134" dur="1" fill="hold">
                                          <p:stCondLst>
                                            <p:cond delay="0"/>
                                          </p:stCondLst>
                                        </p:cTn>
                                        <p:tgtEl>
                                          <p:spTgt spid="303"/>
                                        </p:tgtEl>
                                        <p:attrNameLst>
                                          <p:attrName>style.visibility</p:attrName>
                                        </p:attrNameLst>
                                      </p:cBhvr>
                                      <p:to>
                                        <p:strVal val="visible"/>
                                      </p:to>
                                    </p:set>
                                    <p:animEffect transition="in" filter="fade">
                                      <p:cBhvr>
                                        <p:cTn id="135" dur="500"/>
                                        <p:tgtEl>
                                          <p:spTgt spid="303"/>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301"/>
                                        </p:tgtEl>
                                        <p:attrNameLst>
                                          <p:attrName>style.visibility</p:attrName>
                                        </p:attrNameLst>
                                      </p:cBhvr>
                                      <p:to>
                                        <p:strVal val="visible"/>
                                      </p:to>
                                    </p:set>
                                    <p:animEffect transition="in" filter="fade">
                                      <p:cBhvr>
                                        <p:cTn id="140" dur="500"/>
                                        <p:tgtEl>
                                          <p:spTgt spid="301"/>
                                        </p:tgtEl>
                                      </p:cBhvr>
                                    </p:animEffect>
                                  </p:childTnLst>
                                </p:cTn>
                              </p:par>
                              <p:par>
                                <p:cTn id="141" presetID="10" presetClass="entr" presetSubtype="0" fill="hold" nodeType="withEffect">
                                  <p:stCondLst>
                                    <p:cond delay="0"/>
                                  </p:stCondLst>
                                  <p:childTnLst>
                                    <p:set>
                                      <p:cBhvr>
                                        <p:cTn id="142" dur="1" fill="hold">
                                          <p:stCondLst>
                                            <p:cond delay="0"/>
                                          </p:stCondLst>
                                        </p:cTn>
                                        <p:tgtEl>
                                          <p:spTgt spid="304"/>
                                        </p:tgtEl>
                                        <p:attrNameLst>
                                          <p:attrName>style.visibility</p:attrName>
                                        </p:attrNameLst>
                                      </p:cBhvr>
                                      <p:to>
                                        <p:strVal val="visible"/>
                                      </p:to>
                                    </p:set>
                                    <p:animEffect transition="in" filter="fade">
                                      <p:cBhvr>
                                        <p:cTn id="143" dur="500"/>
                                        <p:tgtEl>
                                          <p:spTgt spid="304"/>
                                        </p:tgtEl>
                                      </p:cBhvr>
                                    </p:animEffect>
                                  </p:childTnLst>
                                </p:cTn>
                              </p:par>
                              <p:par>
                                <p:cTn id="144" presetID="10" presetClass="entr" presetSubtype="0" fill="hold" nodeType="withEffect">
                                  <p:stCondLst>
                                    <p:cond delay="0"/>
                                  </p:stCondLst>
                                  <p:childTnLst>
                                    <p:set>
                                      <p:cBhvr>
                                        <p:cTn id="145" dur="1" fill="hold">
                                          <p:stCondLst>
                                            <p:cond delay="0"/>
                                          </p:stCondLst>
                                        </p:cTn>
                                        <p:tgtEl>
                                          <p:spTgt spid="305"/>
                                        </p:tgtEl>
                                        <p:attrNameLst>
                                          <p:attrName>style.visibility</p:attrName>
                                        </p:attrNameLst>
                                      </p:cBhvr>
                                      <p:to>
                                        <p:strVal val="visible"/>
                                      </p:to>
                                    </p:set>
                                    <p:animEffect transition="in" filter="fade">
                                      <p:cBhvr>
                                        <p:cTn id="146" dur="500"/>
                                        <p:tgtEl>
                                          <p:spTgt spid="30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07"/>
                                        </p:tgtEl>
                                        <p:attrNameLst>
                                          <p:attrName>style.visibility</p:attrName>
                                        </p:attrNameLst>
                                      </p:cBhvr>
                                      <p:to>
                                        <p:strVal val="visible"/>
                                      </p:to>
                                    </p:set>
                                    <p:animEffect transition="in" filter="fade">
                                      <p:cBhvr>
                                        <p:cTn id="151" dur="500"/>
                                        <p:tgtEl>
                                          <p:spTgt spid="307"/>
                                        </p:tgtEl>
                                      </p:cBhvr>
                                    </p:animEffect>
                                  </p:childTnLst>
                                </p:cTn>
                              </p:par>
                              <p:par>
                                <p:cTn id="152" presetID="10" presetClass="entr" presetSubtype="0" fill="hold" nodeType="withEffect">
                                  <p:stCondLst>
                                    <p:cond delay="0"/>
                                  </p:stCondLst>
                                  <p:childTnLst>
                                    <p:set>
                                      <p:cBhvr>
                                        <p:cTn id="153" dur="1" fill="hold">
                                          <p:stCondLst>
                                            <p:cond delay="0"/>
                                          </p:stCondLst>
                                        </p:cTn>
                                        <p:tgtEl>
                                          <p:spTgt spid="302"/>
                                        </p:tgtEl>
                                        <p:attrNameLst>
                                          <p:attrName>style.visibility</p:attrName>
                                        </p:attrNameLst>
                                      </p:cBhvr>
                                      <p:to>
                                        <p:strVal val="visible"/>
                                      </p:to>
                                    </p:set>
                                    <p:animEffect transition="in" filter="fade">
                                      <p:cBhvr>
                                        <p:cTn id="154" dur="500"/>
                                        <p:tgtEl>
                                          <p:spTgt spid="302"/>
                                        </p:tgtEl>
                                      </p:cBhvr>
                                    </p:animEffect>
                                  </p:childTnLst>
                                </p:cTn>
                              </p:par>
                              <p:par>
                                <p:cTn id="155" presetID="10" presetClass="entr" presetSubtype="0" fill="hold" nodeType="withEffect">
                                  <p:stCondLst>
                                    <p:cond delay="0"/>
                                  </p:stCondLst>
                                  <p:childTnLst>
                                    <p:set>
                                      <p:cBhvr>
                                        <p:cTn id="156" dur="1" fill="hold">
                                          <p:stCondLst>
                                            <p:cond delay="0"/>
                                          </p:stCondLst>
                                        </p:cTn>
                                        <p:tgtEl>
                                          <p:spTgt spid="302"/>
                                        </p:tgtEl>
                                        <p:attrNameLst>
                                          <p:attrName>style.visibility</p:attrName>
                                        </p:attrNameLst>
                                      </p:cBhvr>
                                      <p:to>
                                        <p:strVal val="visible"/>
                                      </p:to>
                                    </p:set>
                                    <p:animEffect transition="in" filter="fade">
                                      <p:cBhvr>
                                        <p:cTn id="157"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bb07f1c878_7_105"/>
          <p:cNvSpPr txBox="1">
            <a:spLocks noGrp="1"/>
          </p:cNvSpPr>
          <p:nvPr>
            <p:ph type="title"/>
          </p:nvPr>
        </p:nvSpPr>
        <p:spPr>
          <a:xfrm>
            <a:off x="304800" y="762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b="1" dirty="0">
                <a:solidFill>
                  <a:srgbClr val="FF0000"/>
                </a:solidFill>
                <a:latin typeface="Quattrocento Sans"/>
                <a:ea typeface="Quattrocento Sans"/>
                <a:cs typeface="Quattrocento Sans"/>
                <a:sym typeface="Quattrocento Sans"/>
              </a:rPr>
              <a:t>CIENCIAS NATURALES</a:t>
            </a:r>
            <a:endParaRPr dirty="0">
              <a:solidFill>
                <a:srgbClr val="FF0000"/>
              </a:solidFill>
            </a:endParaRPr>
          </a:p>
        </p:txBody>
      </p:sp>
      <p:sp>
        <p:nvSpPr>
          <p:cNvPr id="585" name="Google Shape;585;gbb07f1c878_7_105"/>
          <p:cNvSpPr txBox="1"/>
          <p:nvPr/>
        </p:nvSpPr>
        <p:spPr>
          <a:xfrm>
            <a:off x="2133600" y="2286000"/>
            <a:ext cx="1219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86" name="Google Shape;586;gbb07f1c878_7_105"/>
          <p:cNvPicPr preferRelativeResize="0"/>
          <p:nvPr/>
        </p:nvPicPr>
        <p:blipFill rotWithShape="1">
          <a:blip r:embed="rId3">
            <a:alphaModFix/>
          </a:blip>
          <a:srcRect/>
          <a:stretch/>
        </p:blipFill>
        <p:spPr>
          <a:xfrm>
            <a:off x="914400" y="1219200"/>
            <a:ext cx="5715000" cy="537180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bb07f1c878_7_111"/>
          <p:cNvSpPr txBox="1">
            <a:spLocks noGrp="1"/>
          </p:cNvSpPr>
          <p:nvPr>
            <p:ph type="title"/>
          </p:nvPr>
        </p:nvSpPr>
        <p:spPr>
          <a:xfrm>
            <a:off x="304799" y="76200"/>
            <a:ext cx="8439705" cy="1143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C00000"/>
              </a:buClr>
              <a:buSzPts val="3600"/>
              <a:buFont typeface="Quattrocento Sans"/>
              <a:buNone/>
            </a:pPr>
            <a:r>
              <a:rPr lang="en-US" sz="4800" b="1" dirty="0">
                <a:solidFill>
                  <a:srgbClr val="FF0000"/>
                </a:solidFill>
                <a:latin typeface="Quattrocento Sans"/>
                <a:ea typeface="Quattrocento Sans"/>
                <a:cs typeface="Quattrocento Sans"/>
                <a:sym typeface="Quattrocento Sans"/>
              </a:rPr>
              <a:t>CIENCIAS SOCIALES </a:t>
            </a:r>
            <a:r>
              <a:rPr lang="es" sz="4800" b="1" dirty="0">
                <a:solidFill>
                  <a:srgbClr val="FF0000"/>
                </a:solidFill>
                <a:latin typeface="Quattrocento Sans"/>
                <a:ea typeface="Quattrocento Sans"/>
                <a:cs typeface="Quattrocento Sans"/>
                <a:sym typeface="Quattrocento Sans"/>
              </a:rPr>
              <a:t>(Políticas)</a:t>
            </a:r>
            <a:endParaRPr sz="4800" dirty="0">
              <a:solidFill>
                <a:srgbClr val="FF0000"/>
              </a:solidFill>
            </a:endParaRPr>
          </a:p>
        </p:txBody>
      </p:sp>
      <p:pic>
        <p:nvPicPr>
          <p:cNvPr id="592" name="Google Shape;592;gbb07f1c878_7_111"/>
          <p:cNvPicPr preferRelativeResize="0"/>
          <p:nvPr/>
        </p:nvPicPr>
        <p:blipFill rotWithShape="1">
          <a:blip r:embed="rId3">
            <a:alphaModFix/>
          </a:blip>
          <a:srcRect/>
          <a:stretch/>
        </p:blipFill>
        <p:spPr>
          <a:xfrm>
            <a:off x="904875" y="838200"/>
            <a:ext cx="6579411" cy="58531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bb07f1c878_7_116"/>
          <p:cNvSpPr txBox="1">
            <a:spLocks noGrp="1"/>
          </p:cNvSpPr>
          <p:nvPr>
            <p:ph type="title"/>
          </p:nvPr>
        </p:nvSpPr>
        <p:spPr>
          <a:xfrm>
            <a:off x="386178" y="157578"/>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sz="4000" b="1" dirty="0">
                <a:solidFill>
                  <a:srgbClr val="FF0000"/>
                </a:solidFill>
                <a:latin typeface="Quattrocento Sans"/>
                <a:ea typeface="Quattrocento Sans"/>
                <a:cs typeface="Quattrocento Sans"/>
                <a:sym typeface="Quattrocento Sans"/>
              </a:rPr>
              <a:t>EDUCACION FISICA O DEPORTES</a:t>
            </a:r>
            <a:br>
              <a:rPr lang="es" sz="4000" dirty="0"/>
            </a:br>
            <a:endParaRPr sz="4000" dirty="0"/>
          </a:p>
        </p:txBody>
      </p:sp>
      <p:pic>
        <p:nvPicPr>
          <p:cNvPr id="598" name="Google Shape;598;gbb07f1c878_7_116"/>
          <p:cNvPicPr preferRelativeResize="0"/>
          <p:nvPr/>
        </p:nvPicPr>
        <p:blipFill rotWithShape="1">
          <a:blip r:embed="rId3">
            <a:alphaModFix/>
          </a:blip>
          <a:srcRect/>
          <a:stretch/>
        </p:blipFill>
        <p:spPr>
          <a:xfrm>
            <a:off x="1066800" y="989119"/>
            <a:ext cx="6634163" cy="564028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gbb07f1c878_7_12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BELLAS ARTES O OPTATIVAS</a:t>
            </a:r>
            <a:br>
              <a:rPr lang="es" sz="3600" dirty="0">
                <a:latin typeface="Quattrocento Sans"/>
                <a:ea typeface="Quattrocento Sans"/>
                <a:cs typeface="Quattrocento Sans"/>
                <a:sym typeface="Quattrocento Sans"/>
              </a:rPr>
            </a:br>
            <a:endParaRPr sz="3600" dirty="0">
              <a:latin typeface="Quattrocento Sans"/>
              <a:ea typeface="Quattrocento Sans"/>
              <a:cs typeface="Quattrocento Sans"/>
              <a:sym typeface="Quattrocento Sans"/>
            </a:endParaRPr>
          </a:p>
        </p:txBody>
      </p:sp>
      <p:pic>
        <p:nvPicPr>
          <p:cNvPr id="604" name="Google Shape;604;gbb07f1c878_7_121"/>
          <p:cNvPicPr preferRelativeResize="0"/>
          <p:nvPr/>
        </p:nvPicPr>
        <p:blipFill rotWithShape="1">
          <a:blip r:embed="rId3">
            <a:alphaModFix/>
          </a:blip>
          <a:srcRect/>
          <a:stretch/>
        </p:blipFill>
        <p:spPr>
          <a:xfrm>
            <a:off x="1263739" y="838200"/>
            <a:ext cx="5807835" cy="60198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bb07f1c878_7_126"/>
          <p:cNvSpPr txBox="1">
            <a:spLocks noGrp="1"/>
          </p:cNvSpPr>
          <p:nvPr>
            <p:ph type="title"/>
          </p:nvPr>
        </p:nvSpPr>
        <p:spPr>
          <a:xfrm>
            <a:off x="609600" y="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LENGUA EXTRANJERA O OPTATIVAS</a:t>
            </a:r>
            <a:endParaRPr dirty="0">
              <a:solidFill>
                <a:srgbClr val="FF0000"/>
              </a:solidFill>
            </a:endParaRPr>
          </a:p>
        </p:txBody>
      </p:sp>
      <p:pic>
        <p:nvPicPr>
          <p:cNvPr id="610" name="Google Shape;610;gbb07f1c878_7_126"/>
          <p:cNvPicPr preferRelativeResize="0"/>
          <p:nvPr/>
        </p:nvPicPr>
        <p:blipFill rotWithShape="1">
          <a:blip r:embed="rId3">
            <a:alphaModFix/>
          </a:blip>
          <a:srcRect/>
          <a:stretch/>
        </p:blipFill>
        <p:spPr>
          <a:xfrm>
            <a:off x="1143000" y="990600"/>
            <a:ext cx="6255328" cy="5734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gbb07f1c878_7_131"/>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240"/>
              <a:buFont typeface="Quattrocento Sans"/>
              <a:buNone/>
            </a:pPr>
            <a:r>
              <a:rPr lang="en-US" sz="3240" b="1" dirty="0">
                <a:solidFill>
                  <a:srgbClr val="C00000"/>
                </a:solidFill>
                <a:latin typeface="Quattrocento Sans"/>
                <a:ea typeface="Quattrocento Sans"/>
                <a:cs typeface="Quattrocento Sans"/>
                <a:sym typeface="Quattrocento Sans"/>
              </a:rPr>
              <a:t>ORATORIA O OPTATIVA</a:t>
            </a:r>
            <a:endParaRPr dirty="0"/>
          </a:p>
        </p:txBody>
      </p:sp>
      <p:pic>
        <p:nvPicPr>
          <p:cNvPr id="616" name="Google Shape;616;gbb07f1c878_7_131"/>
          <p:cNvPicPr preferRelativeResize="0"/>
          <p:nvPr/>
        </p:nvPicPr>
        <p:blipFill rotWithShape="1">
          <a:blip r:embed="rId3">
            <a:alphaModFix/>
          </a:blip>
          <a:srcRect/>
          <a:stretch/>
        </p:blipFill>
        <p:spPr>
          <a:xfrm>
            <a:off x="914400" y="1828800"/>
            <a:ext cx="7086600" cy="444385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bb07f1c878_7_136"/>
          <p:cNvSpPr txBox="1">
            <a:spLocks noGrp="1"/>
          </p:cNvSpPr>
          <p:nvPr>
            <p:ph type="title"/>
          </p:nvPr>
        </p:nvSpPr>
        <p:spPr>
          <a:xfrm>
            <a:off x="609600" y="2286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s" sz="3600" b="1" dirty="0">
                <a:solidFill>
                  <a:srgbClr val="FF0000"/>
                </a:solidFill>
                <a:latin typeface="Quattrocento Sans"/>
                <a:sym typeface="Quattrocento Sans"/>
              </a:rPr>
              <a:t>TECNOLOGIA O OPTATIVA</a:t>
            </a:r>
            <a:endParaRPr sz="2520" b="1" dirty="0">
              <a:solidFill>
                <a:srgbClr val="FF0000"/>
              </a:solidFill>
            </a:endParaRPr>
          </a:p>
        </p:txBody>
      </p:sp>
      <p:pic>
        <p:nvPicPr>
          <p:cNvPr id="622" name="Google Shape;622;gbb07f1c878_7_136"/>
          <p:cNvPicPr preferRelativeResize="0"/>
          <p:nvPr/>
        </p:nvPicPr>
        <p:blipFill rotWithShape="1">
          <a:blip r:embed="rId3">
            <a:alphaModFix/>
          </a:blip>
          <a:srcRect/>
          <a:stretch/>
        </p:blipFill>
        <p:spPr>
          <a:xfrm>
            <a:off x="1310269" y="945660"/>
            <a:ext cx="5623932" cy="591233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bb07f1c878_7_141"/>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C00000"/>
              </a:buClr>
              <a:buSzPts val="3600"/>
              <a:buFont typeface="Quattrocento Sans"/>
              <a:buNone/>
            </a:pPr>
            <a:r>
              <a:rPr lang="en-US" sz="4400" b="1" dirty="0">
                <a:solidFill>
                  <a:srgbClr val="FF0000"/>
                </a:solidFill>
                <a:latin typeface="Quattrocento Sans"/>
                <a:ea typeface="Quattrocento Sans"/>
                <a:cs typeface="Quattrocento Sans"/>
                <a:sym typeface="Quattrocento Sans"/>
              </a:rPr>
              <a:t>CURSOS ADICIONALES</a:t>
            </a:r>
            <a:endParaRPr sz="4400" dirty="0">
              <a:solidFill>
                <a:srgbClr val="FF0000"/>
              </a:solidFill>
            </a:endParaRPr>
          </a:p>
        </p:txBody>
      </p:sp>
      <p:pic>
        <p:nvPicPr>
          <p:cNvPr id="628" name="Google Shape;628;gbb07f1c878_7_141"/>
          <p:cNvPicPr preferRelativeResize="0"/>
          <p:nvPr/>
        </p:nvPicPr>
        <p:blipFill rotWithShape="1">
          <a:blip r:embed="rId3">
            <a:alphaModFix/>
          </a:blip>
          <a:srcRect/>
          <a:stretch/>
        </p:blipFill>
        <p:spPr>
          <a:xfrm>
            <a:off x="304800" y="1371600"/>
            <a:ext cx="8225913" cy="463174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4" name="Google Shape;634;gbb07f1c878_7_146"/>
          <p:cNvSpPr txBox="1">
            <a:spLocks noGrp="1"/>
          </p:cNvSpPr>
          <p:nvPr>
            <p:ph type="title"/>
          </p:nvPr>
        </p:nvSpPr>
        <p:spPr>
          <a:xfrm>
            <a:off x="186432" y="152400"/>
            <a:ext cx="8500368" cy="1600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EXEMPLOS DE LO QUE HARA TU CONSEJERO SI NECESITAS ½ DE CREDITO</a:t>
            </a:r>
            <a:endParaRPr sz="3600" dirty="0">
              <a:solidFill>
                <a:srgbClr val="FF0000"/>
              </a:solidFill>
            </a:endParaRPr>
          </a:p>
        </p:txBody>
      </p:sp>
      <p:sp>
        <p:nvSpPr>
          <p:cNvPr id="633" name="Google Shape;633;gbb07f1c878_7_146"/>
          <p:cNvSpPr txBox="1">
            <a:spLocks noGrp="1"/>
          </p:cNvSpPr>
          <p:nvPr>
            <p:ph type="body" idx="1"/>
          </p:nvPr>
        </p:nvSpPr>
        <p:spPr>
          <a:xfrm>
            <a:off x="1140823" y="1765663"/>
            <a:ext cx="8229600" cy="4419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s" sz="2800"/>
              <a:t> Si necesitas la 2a parte de Ingles II:</a:t>
            </a:r>
            <a:endParaRPr/>
          </a:p>
          <a:p>
            <a:pPr marL="182880" lvl="0" indent="-182880" algn="l" rtl="0">
              <a:lnSpc>
                <a:spcPct val="90000"/>
              </a:lnSpc>
              <a:spcBef>
                <a:spcPts val="400"/>
              </a:spcBef>
              <a:spcAft>
                <a:spcPts val="0"/>
              </a:spcAft>
              <a:buSzPts val="2000"/>
              <a:buFont typeface="Noto Sans Symbols"/>
              <a:buNone/>
            </a:pPr>
            <a:r>
              <a:rPr lang="es" sz="2000"/>
              <a:t>   </a:t>
            </a:r>
            <a:r>
              <a:rPr lang="es" sz="2000" u="sng"/>
              <a:t> Interior Design (0461)  </a:t>
            </a:r>
            <a:r>
              <a:rPr lang="es" sz="2000"/>
              <a:t> /  </a:t>
            </a:r>
            <a:r>
              <a:rPr lang="es" sz="2000" b="1" i="1" u="sng">
                <a:solidFill>
                  <a:srgbClr val="FF0000"/>
                </a:solidFill>
              </a:rPr>
              <a:t>English II B (0132)</a:t>
            </a:r>
            <a:endParaRPr/>
          </a:p>
          <a:p>
            <a:pPr marL="182880" lvl="0" indent="-182880" algn="l" rtl="0">
              <a:lnSpc>
                <a:spcPct val="90000"/>
              </a:lnSpc>
              <a:spcBef>
                <a:spcPts val="200"/>
              </a:spcBef>
              <a:spcAft>
                <a:spcPts val="0"/>
              </a:spcAft>
              <a:buSzPts val="1000"/>
              <a:buNone/>
            </a:pPr>
            <a:endParaRPr sz="1000" u="sng">
              <a:solidFill>
                <a:schemeClr val="accent1"/>
              </a:solidFill>
            </a:endParaRPr>
          </a:p>
          <a:p>
            <a:pPr marL="182880" lvl="0" indent="-182880" algn="l" rtl="0">
              <a:lnSpc>
                <a:spcPct val="90000"/>
              </a:lnSpc>
              <a:spcBef>
                <a:spcPts val="200"/>
              </a:spcBef>
              <a:spcAft>
                <a:spcPts val="0"/>
              </a:spcAft>
              <a:buSzPts val="1000"/>
              <a:buNone/>
            </a:pPr>
            <a:endParaRPr sz="1000" u="sng"/>
          </a:p>
          <a:p>
            <a:pPr marL="182880" lvl="0" indent="-182880" algn="l" rtl="0">
              <a:lnSpc>
                <a:spcPct val="90000"/>
              </a:lnSpc>
              <a:spcBef>
                <a:spcPts val="560"/>
              </a:spcBef>
              <a:spcAft>
                <a:spcPts val="0"/>
              </a:spcAft>
              <a:buSzPts val="2800"/>
              <a:buNone/>
            </a:pPr>
            <a:r>
              <a:rPr lang="es" sz="2800" u="sng"/>
              <a:t>                      </a:t>
            </a:r>
            <a:endParaRPr/>
          </a:p>
          <a:p>
            <a:pPr marL="182880" lvl="0" indent="0" algn="l" rtl="0">
              <a:lnSpc>
                <a:spcPct val="90000"/>
              </a:lnSpc>
              <a:spcBef>
                <a:spcPts val="560"/>
              </a:spcBef>
              <a:spcAft>
                <a:spcPts val="0"/>
              </a:spcAft>
              <a:buNone/>
            </a:pPr>
            <a:r>
              <a:rPr lang="es" sz="2800"/>
              <a:t>Si necesitas la 1a parte de Algebra 1:</a:t>
            </a:r>
            <a:endParaRPr/>
          </a:p>
          <a:p>
            <a:pPr marL="182880" lvl="0" indent="-182880" algn="l" rtl="0">
              <a:lnSpc>
                <a:spcPct val="90000"/>
              </a:lnSpc>
              <a:spcBef>
                <a:spcPts val="560"/>
              </a:spcBef>
              <a:spcAft>
                <a:spcPts val="0"/>
              </a:spcAft>
              <a:buSzPts val="2800"/>
              <a:buFont typeface="Noto Sans Symbols"/>
              <a:buNone/>
            </a:pPr>
            <a:r>
              <a:rPr lang="es" sz="2800"/>
              <a:t>	</a:t>
            </a:r>
            <a:r>
              <a:rPr lang="es" sz="2000" b="1" i="1" u="sng">
                <a:solidFill>
                  <a:srgbClr val="FF0000"/>
                </a:solidFill>
              </a:rPr>
              <a:t>Algebra I A (0362</a:t>
            </a:r>
            <a:r>
              <a:rPr lang="es" sz="2000" u="sng">
                <a:solidFill>
                  <a:srgbClr val="FF0000"/>
                </a:solidFill>
              </a:rPr>
              <a:t>) </a:t>
            </a:r>
            <a:r>
              <a:rPr lang="es" sz="2000">
                <a:solidFill>
                  <a:srgbClr val="FF0000"/>
                </a:solidFill>
              </a:rPr>
              <a:t> </a:t>
            </a:r>
            <a:r>
              <a:rPr lang="es" sz="2000">
                <a:solidFill>
                  <a:schemeClr val="dk1"/>
                </a:solidFill>
              </a:rPr>
              <a:t>/</a:t>
            </a:r>
            <a:r>
              <a:rPr lang="es" sz="2000">
                <a:solidFill>
                  <a:schemeClr val="accent1"/>
                </a:solidFill>
              </a:rPr>
              <a:t>  </a:t>
            </a:r>
            <a:r>
              <a:rPr lang="es" sz="2000" u="sng"/>
              <a:t>   Child Development (0454)</a:t>
            </a:r>
            <a:endParaRPr/>
          </a:p>
          <a:p>
            <a:pPr marL="0" lvl="0" indent="0" algn="l" rtl="0">
              <a:lnSpc>
                <a:spcPct val="90000"/>
              </a:lnSpc>
              <a:spcBef>
                <a:spcPts val="360"/>
              </a:spcBef>
              <a:spcAft>
                <a:spcPts val="0"/>
              </a:spcAft>
              <a:buSzPts val="1800"/>
              <a:buNone/>
            </a:pPr>
            <a:endParaRPr u="sng"/>
          </a:p>
        </p:txBody>
      </p:sp>
      <p:sp>
        <p:nvSpPr>
          <p:cNvPr id="635" name="Google Shape;635;gbb07f1c878_7_146"/>
          <p:cNvSpPr/>
          <p:nvPr/>
        </p:nvSpPr>
        <p:spPr>
          <a:xfrm>
            <a:off x="3810000" y="2895600"/>
            <a:ext cx="2514600" cy="682477"/>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C00000"/>
              </a:solidFill>
              <a:latin typeface="Arial"/>
              <a:ea typeface="Arial"/>
              <a:cs typeface="Arial"/>
              <a:sym typeface="Arial"/>
            </a:endParaRPr>
          </a:p>
        </p:txBody>
      </p:sp>
      <p:sp>
        <p:nvSpPr>
          <p:cNvPr id="636" name="Google Shape;636;gbb07f1c878_7_146"/>
          <p:cNvSpPr/>
          <p:nvPr/>
        </p:nvSpPr>
        <p:spPr>
          <a:xfrm>
            <a:off x="1140823" y="4495800"/>
            <a:ext cx="2514600" cy="749968"/>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70C0"/>
              </a:solidFill>
              <a:latin typeface="Arial"/>
              <a:ea typeface="Arial"/>
              <a:cs typeface="Arial"/>
              <a:sym typeface="Arial"/>
            </a:endParaRPr>
          </a:p>
        </p:txBody>
      </p:sp>
      <p:pic>
        <p:nvPicPr>
          <p:cNvPr id="637" name="Google Shape;637;gbb07f1c878_7_146" descr="FLEXIBILIDAD LABORAL EN HOLANDA | Lekker Holanda"/>
          <p:cNvPicPr preferRelativeResize="0"/>
          <p:nvPr/>
        </p:nvPicPr>
        <p:blipFill rotWithShape="1">
          <a:blip r:embed="rId3">
            <a:alphaModFix/>
          </a:blip>
          <a:srcRect/>
          <a:stretch/>
        </p:blipFill>
        <p:spPr>
          <a:xfrm>
            <a:off x="186432" y="1612232"/>
            <a:ext cx="1296140" cy="892843"/>
          </a:xfrm>
          <a:prstGeom prst="rect">
            <a:avLst/>
          </a:prstGeom>
          <a:noFill/>
          <a:ln>
            <a:noFill/>
          </a:ln>
        </p:spPr>
      </p:pic>
      <p:pic>
        <p:nvPicPr>
          <p:cNvPr id="638" name="Google Shape;638;gbb07f1c878_7_146" descr="Etichette: Pensieri sparsi , Perle"/>
          <p:cNvPicPr preferRelativeResize="0"/>
          <p:nvPr/>
        </p:nvPicPr>
        <p:blipFill rotWithShape="1">
          <a:blip r:embed="rId4">
            <a:alphaModFix/>
          </a:blip>
          <a:srcRect/>
          <a:stretch/>
        </p:blipFill>
        <p:spPr>
          <a:xfrm>
            <a:off x="5147854" y="5271894"/>
            <a:ext cx="1276350" cy="1209675"/>
          </a:xfrm>
          <a:prstGeom prst="rect">
            <a:avLst/>
          </a:prstGeom>
          <a:noFill/>
          <a:ln>
            <a:noFill/>
          </a:ln>
        </p:spPr>
      </p:pic>
      <p:pic>
        <p:nvPicPr>
          <p:cNvPr id="639" name="Google Shape;639;gbb07f1c878_7_146" descr="Looking for a good movie to watch. Any suggestions?"/>
          <p:cNvPicPr preferRelativeResize="0"/>
          <p:nvPr/>
        </p:nvPicPr>
        <p:blipFill rotWithShape="1">
          <a:blip r:embed="rId5">
            <a:alphaModFix/>
          </a:blip>
          <a:srcRect/>
          <a:stretch/>
        </p:blipFill>
        <p:spPr>
          <a:xfrm>
            <a:off x="6469588" y="2079721"/>
            <a:ext cx="1618806" cy="16317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1000"/>
                                        <p:tgtEl>
                                          <p:spTgt spid="6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6"/>
                                        </p:tgtEl>
                                        <p:attrNameLst>
                                          <p:attrName>style.visibility</p:attrName>
                                        </p:attrNameLst>
                                      </p:cBhvr>
                                      <p:to>
                                        <p:strVal val="visible"/>
                                      </p:to>
                                    </p:set>
                                    <p:animEffect transition="in" filter="fade">
                                      <p:cBhvr>
                                        <p:cTn id="12" dur="1000"/>
                                        <p:tgtEl>
                                          <p:spTgt spid="63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39"/>
                                        </p:tgtEl>
                                        <p:attrNameLst>
                                          <p:attrName>style.visibility</p:attrName>
                                        </p:attrNameLst>
                                      </p:cBhvr>
                                      <p:to>
                                        <p:strVal val="visible"/>
                                      </p:to>
                                    </p:set>
                                    <p:animEffect transition="in" filter="fade">
                                      <p:cBhvr>
                                        <p:cTn id="21" dur="1000"/>
                                        <p:tgtEl>
                                          <p:spTgt spid="63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38"/>
                                        </p:tgtEl>
                                        <p:attrNameLst>
                                          <p:attrName>style.visibility</p:attrName>
                                        </p:attrNameLst>
                                      </p:cBhvr>
                                      <p:to>
                                        <p:strVal val="visible"/>
                                      </p:to>
                                    </p:set>
                                    <p:animEffect transition="in" filter="fade">
                                      <p:cBhvr>
                                        <p:cTn id="26" dur="5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bb07f1c878_0_46"/>
          <p:cNvSpPr txBox="1">
            <a:spLocks noGrp="1"/>
          </p:cNvSpPr>
          <p:nvPr>
            <p:ph type="body" idx="1"/>
          </p:nvPr>
        </p:nvSpPr>
        <p:spPr>
          <a:xfrm>
            <a:off x="350200" y="1297025"/>
            <a:ext cx="8573400" cy="538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200"/>
              </a:spcBef>
              <a:spcAft>
                <a:spcPts val="0"/>
              </a:spcAft>
              <a:buSzPts val="2720"/>
              <a:buNone/>
            </a:pPr>
            <a:r>
              <a:rPr lang="es" sz="1500" dirty="0"/>
              <a:t>APRENDAN...Y….DOMINEN...como USAR y MONITORIAR su CORREO ELECTRONICO DE LA ESCUELA, pues es la plataforma que usaremos para comunicarnos con los estudiantes</a:t>
            </a:r>
            <a:endParaRPr sz="1500" dirty="0"/>
          </a:p>
          <a:p>
            <a:pPr marL="0" lvl="0" indent="0" algn="l" rtl="0">
              <a:lnSpc>
                <a:spcPct val="90000"/>
              </a:lnSpc>
              <a:spcBef>
                <a:spcPts val="1200"/>
              </a:spcBef>
              <a:spcAft>
                <a:spcPts val="0"/>
              </a:spcAft>
              <a:buSzPts val="2720"/>
              <a:buNone/>
            </a:pPr>
            <a:r>
              <a:rPr lang="es" sz="1500" dirty="0"/>
              <a:t>Ms. Trish Guerrero: </a:t>
            </a:r>
            <a:r>
              <a:rPr lang="es" sz="1500" u="sng" dirty="0">
                <a:solidFill>
                  <a:srgbClr val="FF0000"/>
                </a:solidFill>
                <a:hlinkClick r:id="rId3">
                  <a:extLst>
                    <a:ext uri="{A12FA001-AC4F-418D-AE19-62706E023703}">
                      <ahyp:hlinkClr xmlns:ahyp="http://schemas.microsoft.com/office/drawing/2018/hyperlinkcolor" val="tx"/>
                    </a:ext>
                  </a:extLst>
                </a:hlinkClick>
              </a:rPr>
              <a:t>trishguerrero@sharylandisd.org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(Estudiantes apellidos: A-Ca &amp; T-V) Supervisora</a:t>
            </a:r>
            <a:endParaRPr sz="1500" dirty="0"/>
          </a:p>
          <a:p>
            <a:pPr marL="0" lvl="0" indent="0" algn="l" rtl="0">
              <a:lnSpc>
                <a:spcPct val="90000"/>
              </a:lnSpc>
              <a:spcBef>
                <a:spcPts val="1200"/>
              </a:spcBef>
              <a:spcAft>
                <a:spcPts val="0"/>
              </a:spcAft>
              <a:buSzPts val="2720"/>
              <a:buNone/>
            </a:pPr>
            <a:r>
              <a:rPr lang="es" sz="1500" dirty="0"/>
              <a:t>Mrs. Monica Balderas: </a:t>
            </a:r>
            <a:r>
              <a:rPr lang="es" sz="1500" u="sng" dirty="0">
                <a:solidFill>
                  <a:srgbClr val="FF0000"/>
                </a:solidFill>
                <a:hlinkClick r:id="rId4">
                  <a:extLst>
                    <a:ext uri="{A12FA001-AC4F-418D-AE19-62706E023703}">
                      <ahyp:hlinkClr xmlns:ahyp="http://schemas.microsoft.com/office/drawing/2018/hyperlinkcolor" val="tx"/>
                    </a:ext>
                  </a:extLst>
                </a:hlinkClick>
              </a:rPr>
              <a:t>mbalderas@sharylandisd.org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(Estudiantes apellidos: Ce-L) Consejera Contacto de Clases Credito Dual</a:t>
            </a:r>
            <a:endParaRPr sz="1500" dirty="0"/>
          </a:p>
          <a:p>
            <a:pPr marL="0" lvl="0" indent="0" algn="l" rtl="0">
              <a:lnSpc>
                <a:spcPct val="90000"/>
              </a:lnSpc>
              <a:spcBef>
                <a:spcPts val="1200"/>
              </a:spcBef>
              <a:spcAft>
                <a:spcPts val="0"/>
              </a:spcAft>
              <a:buSzPts val="2720"/>
              <a:buNone/>
            </a:pPr>
            <a:r>
              <a:rPr lang="es" sz="1500" dirty="0"/>
              <a:t>Mr. Mike Peña: </a:t>
            </a:r>
            <a:r>
              <a:rPr lang="es" sz="1500" u="sng" dirty="0">
                <a:solidFill>
                  <a:srgbClr val="FF0000"/>
                </a:solidFill>
                <a:hlinkClick r:id="rId5">
                  <a:extLst>
                    <a:ext uri="{A12FA001-AC4F-418D-AE19-62706E023703}">
                      <ahyp:hlinkClr xmlns:ahyp="http://schemas.microsoft.com/office/drawing/2018/hyperlinkcolor" val="tx"/>
                    </a:ext>
                  </a:extLst>
                </a:hlinkClick>
              </a:rPr>
              <a:t>mpena@sharylandisd.org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(Estudiantes apellidos: M-S) Consejero Contacto de Recuperacion de Credito</a:t>
            </a:r>
            <a:endParaRPr sz="1500" dirty="0"/>
          </a:p>
          <a:p>
            <a:pPr marL="0" lvl="0" indent="0" algn="l" rtl="0">
              <a:lnSpc>
                <a:spcPct val="90000"/>
              </a:lnSpc>
              <a:spcBef>
                <a:spcPts val="1200"/>
              </a:spcBef>
              <a:spcAft>
                <a:spcPts val="0"/>
              </a:spcAft>
              <a:buSzPts val="2720"/>
              <a:buNone/>
            </a:pPr>
            <a:r>
              <a:rPr lang="es" sz="1500" dirty="0"/>
              <a:t>Ms. Mayra Craviatti: </a:t>
            </a:r>
            <a:r>
              <a:rPr lang="es" sz="1500" u="sng" dirty="0">
                <a:solidFill>
                  <a:srgbClr val="FF0000"/>
                </a:solidFill>
                <a:hlinkClick r:id="rId6">
                  <a:extLst>
                    <a:ext uri="{A12FA001-AC4F-418D-AE19-62706E023703}">
                      <ahyp:hlinkClr xmlns:ahyp="http://schemas.microsoft.com/office/drawing/2018/hyperlinkcolor" val="tx"/>
                    </a:ext>
                  </a:extLst>
                </a:hlinkClick>
              </a:rPr>
              <a:t>mcraviatti@sharylandisd.org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(Estudiantes en Programa ESL) Consejera Federal</a:t>
            </a:r>
            <a:endParaRPr sz="1500" dirty="0"/>
          </a:p>
          <a:p>
            <a:pPr marL="0" lvl="0" indent="0" algn="l" rtl="0">
              <a:lnSpc>
                <a:spcPct val="90000"/>
              </a:lnSpc>
              <a:spcBef>
                <a:spcPts val="1200"/>
              </a:spcBef>
              <a:spcAft>
                <a:spcPts val="0"/>
              </a:spcAft>
              <a:buSzPts val="2720"/>
              <a:buNone/>
            </a:pPr>
            <a:r>
              <a:rPr lang="es" sz="1500" dirty="0"/>
              <a:t>Mrs. Renee Huddleston: </a:t>
            </a:r>
            <a:r>
              <a:rPr lang="es" sz="1500" u="sng" dirty="0">
                <a:solidFill>
                  <a:srgbClr val="FF0000"/>
                </a:solidFill>
                <a:hlinkClick r:id="rId7">
                  <a:extLst>
                    <a:ext uri="{A12FA001-AC4F-418D-AE19-62706E023703}">
                      <ahyp:hlinkClr xmlns:ahyp="http://schemas.microsoft.com/office/drawing/2018/hyperlinkcolor" val="tx"/>
                    </a:ext>
                  </a:extLst>
                </a:hlinkClick>
              </a:rPr>
              <a:t>rhuddleston@sharylandisd.org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Consejera de Clases de Tecnologia</a:t>
            </a:r>
            <a:endParaRPr sz="1500" dirty="0"/>
          </a:p>
          <a:p>
            <a:pPr marL="0" lvl="0" indent="0" algn="l" rtl="0">
              <a:lnSpc>
                <a:spcPct val="90000"/>
              </a:lnSpc>
              <a:spcBef>
                <a:spcPts val="1200"/>
              </a:spcBef>
              <a:spcAft>
                <a:spcPts val="0"/>
              </a:spcAft>
              <a:buSzPts val="2720"/>
              <a:buNone/>
            </a:pPr>
            <a:r>
              <a:rPr lang="es" sz="1500" dirty="0"/>
              <a:t>Mrs. Melinda Zuniga: </a:t>
            </a:r>
            <a:r>
              <a:rPr lang="es" sz="1500" u="sng" dirty="0">
                <a:solidFill>
                  <a:srgbClr val="FF0000"/>
                </a:solidFill>
                <a:hlinkClick r:id="rId8">
                  <a:extLst>
                    <a:ext uri="{A12FA001-AC4F-418D-AE19-62706E023703}">
                      <ahyp:hlinkClr xmlns:ahyp="http://schemas.microsoft.com/office/drawing/2018/hyperlinkcolor" val="tx"/>
                    </a:ext>
                  </a:extLst>
                </a:hlinkClick>
              </a:rPr>
              <a:t>mzuniga1@sharylandisd.org</a:t>
            </a:r>
            <a:endParaRPr sz="1500" dirty="0">
              <a:solidFill>
                <a:srgbClr val="FF0000"/>
              </a:solidFill>
            </a:endParaRPr>
          </a:p>
          <a:p>
            <a:pPr marL="0" lvl="0" indent="0" algn="l" rtl="0">
              <a:lnSpc>
                <a:spcPct val="90000"/>
              </a:lnSpc>
              <a:spcBef>
                <a:spcPts val="1200"/>
              </a:spcBef>
              <a:spcAft>
                <a:spcPts val="0"/>
              </a:spcAft>
              <a:buSzPts val="2720"/>
              <a:buNone/>
            </a:pPr>
            <a:r>
              <a:rPr lang="es" sz="1500" dirty="0"/>
              <a:t>Tutor de Colegio y Ayuda Financiera</a:t>
            </a:r>
            <a:endParaRPr sz="1500" dirty="0"/>
          </a:p>
          <a:p>
            <a:pPr marL="0" lvl="0" indent="0" algn="l" rtl="0">
              <a:lnSpc>
                <a:spcPct val="90000"/>
              </a:lnSpc>
              <a:spcBef>
                <a:spcPts val="1200"/>
              </a:spcBef>
              <a:spcAft>
                <a:spcPts val="0"/>
              </a:spcAft>
              <a:buSzPts val="2720"/>
              <a:buNone/>
            </a:pPr>
            <a:r>
              <a:rPr lang="es" sz="1500" dirty="0"/>
              <a:t>GRACIAS POR SU ENTENDIMIENTO Y PACIENCIA como planeamos nuestro año 2021-2022</a:t>
            </a:r>
            <a:endParaRPr sz="1500" dirty="0"/>
          </a:p>
          <a:p>
            <a:pPr marL="0" lvl="0" indent="0" algn="l" rtl="0">
              <a:lnSpc>
                <a:spcPct val="90000"/>
              </a:lnSpc>
              <a:spcBef>
                <a:spcPts val="1200"/>
              </a:spcBef>
              <a:spcAft>
                <a:spcPts val="0"/>
              </a:spcAft>
              <a:buSzPts val="2720"/>
              <a:buNone/>
            </a:pPr>
            <a:endParaRPr sz="1800" dirty="0"/>
          </a:p>
        </p:txBody>
      </p:sp>
      <p:sp>
        <p:nvSpPr>
          <p:cNvPr id="645" name="Google Shape;645;gbb07f1c878_0_46"/>
          <p:cNvSpPr/>
          <p:nvPr/>
        </p:nvSpPr>
        <p:spPr>
          <a:xfrm>
            <a:off x="220400" y="226575"/>
            <a:ext cx="8923525" cy="1415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Rockwell"/>
              <a:buNone/>
            </a:pPr>
            <a:r>
              <a:rPr lang="es" sz="2000" b="0" i="0" u="none" strike="noStrike" cap="none" dirty="0">
                <a:solidFill>
                  <a:srgbClr val="000000"/>
                </a:solidFill>
                <a:latin typeface="Rockwell"/>
                <a:ea typeface="Rockwell"/>
                <a:cs typeface="Rockwell"/>
                <a:sym typeface="Rockwell"/>
              </a:rPr>
              <a:t> </a:t>
            </a:r>
            <a:r>
              <a:rPr lang="en-US" sz="4300" dirty="0">
                <a:solidFill>
                  <a:srgbClr val="FF0000"/>
                </a:solidFill>
                <a:latin typeface="Rockwell"/>
                <a:ea typeface="Rockwell"/>
                <a:cs typeface="Rockwell"/>
                <a:sym typeface="Rockwell"/>
              </a:rPr>
              <a:t>MANTENGANSE CONECTADOS</a:t>
            </a:r>
            <a:endParaRPr sz="4300" b="0" i="0" u="none" strike="noStrike" cap="none" dirty="0">
              <a:solidFill>
                <a:srgbClr val="FF0000"/>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3" name="Google Shape;313;p5"/>
          <p:cNvSpPr txBox="1">
            <a:spLocks noGrp="1"/>
          </p:cNvSpPr>
          <p:nvPr>
            <p:ph type="title"/>
          </p:nvPr>
        </p:nvSpPr>
        <p:spPr>
          <a:xfrm>
            <a:off x="457200" y="152400"/>
            <a:ext cx="8411592" cy="1143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C00000"/>
              </a:buClr>
              <a:buSzPts val="3600"/>
              <a:buFont typeface="Quattrocento Sans"/>
              <a:buNone/>
            </a:pPr>
            <a:r>
              <a:rPr lang="en-US" sz="4400" dirty="0">
                <a:solidFill>
                  <a:srgbClr val="FF0000"/>
                </a:solidFill>
              </a:rPr>
              <a:t>POLIZA DE PERDIDA CREDITO</a:t>
            </a:r>
            <a:endParaRPr sz="4400" dirty="0">
              <a:solidFill>
                <a:srgbClr val="FF0000"/>
              </a:solidFill>
            </a:endParaRPr>
          </a:p>
        </p:txBody>
      </p:sp>
      <p:sp>
        <p:nvSpPr>
          <p:cNvPr id="312" name="Google Shape;312;p5"/>
          <p:cNvSpPr txBox="1">
            <a:spLocks noGrp="1"/>
          </p:cNvSpPr>
          <p:nvPr>
            <p:ph type="body" idx="1"/>
          </p:nvPr>
        </p:nvSpPr>
        <p:spPr>
          <a:xfrm>
            <a:off x="457200" y="1147950"/>
            <a:ext cx="7924800" cy="5024100"/>
          </a:xfrm>
          <a:prstGeom prst="rect">
            <a:avLst/>
          </a:prstGeom>
          <a:noFill/>
          <a:ln>
            <a:noFill/>
          </a:ln>
        </p:spPr>
        <p:txBody>
          <a:bodyPr spcFirstLastPara="1" wrap="square" lIns="91425" tIns="45700" rIns="91425" bIns="45700" anchor="ctr" anchorCtr="0">
            <a:normAutofit/>
          </a:bodyPr>
          <a:lstStyle/>
          <a:p>
            <a:pPr marL="182880" lvl="0" indent="-182880" algn="l" rtl="0">
              <a:spcBef>
                <a:spcPts val="0"/>
              </a:spcBef>
              <a:spcAft>
                <a:spcPts val="0"/>
              </a:spcAft>
              <a:buSzPts val="2000"/>
              <a:buNone/>
            </a:pPr>
            <a:r>
              <a:rPr lang="es" sz="2000"/>
              <a:t>	Un estudiante perderá automáticamente crédito por sus clases si pierde más de </a:t>
            </a:r>
            <a:r>
              <a:rPr lang="es" sz="2000" b="1">
                <a:solidFill>
                  <a:srgbClr val="FF0000"/>
                </a:solidFill>
              </a:rPr>
              <a:t>4 </a:t>
            </a:r>
            <a:r>
              <a:rPr lang="es" sz="2000"/>
              <a:t>días en un período de nueve semanas, ya sea que las ausencias sean justificadas o no. Al regresar de una ausencia, un estudiante tiene solo </a:t>
            </a:r>
            <a:r>
              <a:rPr lang="es" sz="2000">
                <a:solidFill>
                  <a:srgbClr val="FF0000"/>
                </a:solidFill>
              </a:rPr>
              <a:t>3 </a:t>
            </a:r>
            <a:r>
              <a:rPr lang="es" sz="2000"/>
              <a:t>días para presentar una excusa a la oficina de asistencia, de lo contrario, la ausencia seguirá siendo injustificada.</a:t>
            </a:r>
            <a:endParaRPr sz="2000"/>
          </a:p>
          <a:p>
            <a:pPr marL="182880" lvl="0" indent="-182880" algn="l" rtl="0">
              <a:spcBef>
                <a:spcPts val="0"/>
              </a:spcBef>
              <a:spcAft>
                <a:spcPts val="0"/>
              </a:spcAft>
              <a:buNone/>
            </a:pPr>
            <a:endParaRPr sz="2000"/>
          </a:p>
          <a:p>
            <a:pPr marL="182880" lvl="0" indent="-182880" algn="l" rtl="0">
              <a:spcBef>
                <a:spcPts val="0"/>
              </a:spcBef>
              <a:spcAft>
                <a:spcPts val="0"/>
              </a:spcAft>
              <a:buNone/>
            </a:pPr>
            <a:r>
              <a:rPr lang="es" sz="2000"/>
              <a:t>Si las ausencias son</a:t>
            </a:r>
            <a:r>
              <a:rPr lang="es" sz="2000">
                <a:solidFill>
                  <a:srgbClr val="FF0000"/>
                </a:solidFill>
              </a:rPr>
              <a:t> justificadas</a:t>
            </a:r>
            <a:r>
              <a:rPr lang="es" sz="2000"/>
              <a:t>, el estudiante tendrá la oportunidad de asistir a las escuelas de los sábados por cada día adicional que haya perdido. Se aplican fechas límite.</a:t>
            </a:r>
            <a:endParaRPr sz="2000"/>
          </a:p>
          <a:p>
            <a:pPr marL="182880" lvl="0" indent="-182880" algn="l" rtl="0">
              <a:spcBef>
                <a:spcPts val="0"/>
              </a:spcBef>
              <a:spcAft>
                <a:spcPts val="0"/>
              </a:spcAft>
              <a:buNone/>
            </a:pPr>
            <a:r>
              <a:rPr lang="es" sz="2000"/>
              <a:t>Si las ausencias son </a:t>
            </a:r>
            <a:r>
              <a:rPr lang="es" sz="2000">
                <a:solidFill>
                  <a:srgbClr val="FF0000"/>
                </a:solidFill>
              </a:rPr>
              <a:t>injustificadas</a:t>
            </a:r>
            <a:r>
              <a:rPr lang="es" sz="2000"/>
              <a:t>, el estudiante perderá crédito por las clases y no podrá recuperarlas asistiendo a las escuelas de los sábados.</a:t>
            </a:r>
            <a:endParaRPr sz="2000"/>
          </a:p>
          <a:p>
            <a:pPr marL="182880" lvl="0" indent="-182880" algn="l" rtl="0">
              <a:spcBef>
                <a:spcPts val="0"/>
              </a:spcBef>
              <a:spcAft>
                <a:spcPts val="0"/>
              </a:spcAft>
              <a:buNone/>
            </a:pPr>
            <a:endParaRPr sz="2000"/>
          </a:p>
          <a:p>
            <a:pPr marL="182880" lvl="0" indent="-182880" algn="l" rtl="0">
              <a:spcBef>
                <a:spcPts val="0"/>
              </a:spcBef>
              <a:spcAft>
                <a:spcPts val="0"/>
              </a:spcAft>
              <a:buNone/>
            </a:pPr>
            <a:r>
              <a:rPr lang="es" sz="2000" i="1"/>
              <a:t>Los estudiantes tendrán la oportunidad de entregar una “Carta de apelación” si existen circunstancias atenuantes.</a:t>
            </a:r>
            <a:endParaRPr sz="2000" i="1"/>
          </a:p>
          <a:p>
            <a:pPr marL="182880" lvl="0" indent="-182880" algn="l" rtl="0">
              <a:spcBef>
                <a:spcPts val="0"/>
              </a:spcBef>
              <a:spcAft>
                <a:spcPts val="0"/>
              </a:spcAft>
              <a:buSzPts val="2000"/>
              <a:buNone/>
            </a:pPr>
            <a:endParaRPr sz="2000"/>
          </a:p>
          <a:p>
            <a:pPr marL="182880" lvl="0" indent="-55879" algn="l" rtl="0">
              <a:spcBef>
                <a:spcPts val="400"/>
              </a:spcBef>
              <a:spcAft>
                <a:spcPts val="0"/>
              </a:spcAft>
              <a:buSzPts val="2000"/>
              <a:buNone/>
            </a:pP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bb07f1c878_2_255"/>
          <p:cNvSpPr txBox="1">
            <a:spLocks noGrp="1"/>
          </p:cNvSpPr>
          <p:nvPr>
            <p:ph type="title"/>
          </p:nvPr>
        </p:nvSpPr>
        <p:spPr>
          <a:xfrm>
            <a:off x="273000" y="484625"/>
            <a:ext cx="8507700" cy="1609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0000"/>
              </a:buClr>
              <a:buSzPts val="5400"/>
              <a:buFont typeface="Rockwell"/>
              <a:buNone/>
            </a:pPr>
            <a:r>
              <a:rPr lang="es" sz="4700">
                <a:solidFill>
                  <a:srgbClr val="FF0000"/>
                </a:solidFill>
              </a:rPr>
              <a:t>ORIENTACIÓN PARA PADRES</a:t>
            </a:r>
            <a:endParaRPr sz="4700"/>
          </a:p>
        </p:txBody>
      </p:sp>
      <p:sp>
        <p:nvSpPr>
          <p:cNvPr id="664" name="Google Shape;664;gbb07f1c878_2_255"/>
          <p:cNvSpPr txBox="1">
            <a:spLocks noGrp="1"/>
          </p:cNvSpPr>
          <p:nvPr>
            <p:ph type="body" idx="1"/>
          </p:nvPr>
        </p:nvSpPr>
        <p:spPr>
          <a:xfrm>
            <a:off x="415650" y="1727075"/>
            <a:ext cx="8073300" cy="4784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700"/>
              <a:buNone/>
            </a:pPr>
            <a:r>
              <a:rPr lang="es"/>
              <a:t>Comprender los requisitos de graduación de la escuela preparatoria, respaldos ... y el proceso de solicitud de cursos</a:t>
            </a:r>
            <a:endParaRPr/>
          </a:p>
          <a:p>
            <a:pPr marL="0" lvl="0" indent="0" algn="l" rtl="0">
              <a:lnSpc>
                <a:spcPct val="90000"/>
              </a:lnSpc>
              <a:spcBef>
                <a:spcPts val="1200"/>
              </a:spcBef>
              <a:spcAft>
                <a:spcPts val="0"/>
              </a:spcAft>
              <a:buSzPts val="1700"/>
              <a:buNone/>
            </a:pPr>
            <a:endParaRPr/>
          </a:p>
          <a:p>
            <a:pPr marL="0" lvl="0" indent="0" algn="ctr" rtl="0">
              <a:lnSpc>
                <a:spcPct val="90000"/>
              </a:lnSpc>
              <a:spcBef>
                <a:spcPts val="1200"/>
              </a:spcBef>
              <a:spcAft>
                <a:spcPts val="0"/>
              </a:spcAft>
              <a:buSzPts val="2380"/>
              <a:buNone/>
            </a:pPr>
            <a:r>
              <a:rPr lang="es" sz="2800"/>
              <a:t>Jueves 4 de febrero</a:t>
            </a:r>
            <a:endParaRPr/>
          </a:p>
          <a:p>
            <a:pPr marL="0" lvl="0" indent="0" algn="ctr" rtl="0">
              <a:lnSpc>
                <a:spcPct val="90000"/>
              </a:lnSpc>
              <a:spcBef>
                <a:spcPts val="1200"/>
              </a:spcBef>
              <a:spcAft>
                <a:spcPts val="0"/>
              </a:spcAft>
              <a:buSzPts val="2380"/>
              <a:buNone/>
            </a:pPr>
            <a:r>
              <a:rPr lang="es" sz="2800"/>
              <a:t>10 a.m., 2 p.m. y 6 p.m.</a:t>
            </a:r>
            <a:endParaRPr/>
          </a:p>
          <a:p>
            <a:pPr marL="0" lvl="0" indent="0" algn="ctr" rtl="0">
              <a:lnSpc>
                <a:spcPct val="90000"/>
              </a:lnSpc>
              <a:spcBef>
                <a:spcPts val="1200"/>
              </a:spcBef>
              <a:spcAft>
                <a:spcPts val="0"/>
              </a:spcAft>
              <a:buSzPts val="2380"/>
              <a:buNone/>
            </a:pPr>
            <a:r>
              <a:rPr lang="es" sz="2800"/>
              <a:t>Reunión </a:t>
            </a:r>
            <a:r>
              <a:rPr lang="es" sz="2800">
                <a:solidFill>
                  <a:srgbClr val="FF0000"/>
                </a:solidFill>
              </a:rPr>
              <a:t>Virtual</a:t>
            </a:r>
            <a:endParaRPr/>
          </a:p>
          <a:p>
            <a:pPr marL="0" lvl="0" indent="0" algn="l" rtl="0">
              <a:lnSpc>
                <a:spcPct val="90000"/>
              </a:lnSpc>
              <a:spcBef>
                <a:spcPts val="1200"/>
              </a:spcBef>
              <a:spcAft>
                <a:spcPts val="0"/>
              </a:spcAft>
              <a:buSzPts val="1700"/>
              <a:buNone/>
            </a:pPr>
            <a:endParaRPr/>
          </a:p>
          <a:p>
            <a:pPr marL="0" lvl="0" indent="0" algn="ctr" rtl="0">
              <a:lnSpc>
                <a:spcPct val="90000"/>
              </a:lnSpc>
              <a:spcBef>
                <a:spcPts val="1200"/>
              </a:spcBef>
              <a:spcAft>
                <a:spcPts val="0"/>
              </a:spcAft>
              <a:buSzPts val="1700"/>
              <a:buNone/>
            </a:pPr>
            <a:r>
              <a:rPr lang="es"/>
              <a:t>Sesiones disponibles en inglés y español.</a:t>
            </a:r>
            <a:endParaRPr/>
          </a:p>
          <a:p>
            <a:pPr marL="0" lvl="0" indent="0" algn="ctr" rtl="0">
              <a:lnSpc>
                <a:spcPct val="90000"/>
              </a:lnSpc>
              <a:spcBef>
                <a:spcPts val="1200"/>
              </a:spcBef>
              <a:spcAft>
                <a:spcPts val="0"/>
              </a:spcAft>
              <a:buSzPts val="1700"/>
              <a:buNone/>
            </a:pPr>
            <a:r>
              <a:rPr lang="es"/>
              <a:t>Visite su Google Classroom de consejeros de octavo grado para ver los enlaces.</a:t>
            </a:r>
            <a:endParaRPr/>
          </a:p>
          <a:p>
            <a:pPr marL="0" lvl="0" indent="0" algn="ctr" rtl="0">
              <a:lnSpc>
                <a:spcPct val="90000"/>
              </a:lnSpc>
              <a:spcBef>
                <a:spcPts val="1200"/>
              </a:spcBef>
              <a:spcAft>
                <a:spcPts val="0"/>
              </a:spcAft>
              <a:buSzPts val="1700"/>
              <a:buNone/>
            </a:pPr>
            <a:r>
              <a:rPr lang="es"/>
              <a:t>Tema: Información de la escuela preparatoria Pioneer</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70" name="Google Shape;670;p49"/>
          <p:cNvSpPr txBox="1">
            <a:spLocks noGrp="1"/>
          </p:cNvSpPr>
          <p:nvPr>
            <p:ph type="title"/>
          </p:nvPr>
        </p:nvSpPr>
        <p:spPr>
          <a:xfrm>
            <a:off x="152400" y="223421"/>
            <a:ext cx="8565472"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PENSAMIENTOS FINALES</a:t>
            </a:r>
            <a:endParaRPr dirty="0">
              <a:solidFill>
                <a:srgbClr val="FF0000"/>
              </a:solidFill>
            </a:endParaRPr>
          </a:p>
        </p:txBody>
      </p:sp>
      <p:sp>
        <p:nvSpPr>
          <p:cNvPr id="669" name="Google Shape;669;p49"/>
          <p:cNvSpPr txBox="1">
            <a:spLocks noGrp="1"/>
          </p:cNvSpPr>
          <p:nvPr>
            <p:ph type="body" idx="1"/>
          </p:nvPr>
        </p:nvSpPr>
        <p:spPr>
          <a:xfrm>
            <a:off x="228600" y="990600"/>
            <a:ext cx="8077200" cy="5562600"/>
          </a:xfrm>
          <a:prstGeom prst="rect">
            <a:avLst/>
          </a:prstGeom>
          <a:noFill/>
          <a:ln>
            <a:noFill/>
          </a:ln>
        </p:spPr>
        <p:txBody>
          <a:bodyPr spcFirstLastPara="1" wrap="square" lIns="91425" tIns="45700" rIns="91425" bIns="45700" anchor="ctr" anchorCtr="0">
            <a:normAutofit/>
          </a:bodyPr>
          <a:lstStyle/>
          <a:p>
            <a:pPr marL="0" lvl="0" indent="0" algn="l" rtl="0">
              <a:lnSpc>
                <a:spcPct val="60000"/>
              </a:lnSpc>
              <a:spcBef>
                <a:spcPts val="0"/>
              </a:spcBef>
              <a:spcAft>
                <a:spcPts val="0"/>
              </a:spcAft>
              <a:buNone/>
            </a:pPr>
            <a:r>
              <a:rPr lang="es" sz="3137"/>
              <a:t>C</a:t>
            </a:r>
            <a:r>
              <a:rPr lang="es" sz="2937"/>
              <a:t>omparta esta información con sus padres / tutores.</a:t>
            </a:r>
            <a:endParaRPr sz="2937"/>
          </a:p>
          <a:p>
            <a:pPr marL="0" lvl="0" indent="0" algn="l" rtl="0">
              <a:lnSpc>
                <a:spcPct val="60000"/>
              </a:lnSpc>
              <a:spcBef>
                <a:spcPts val="0"/>
              </a:spcBef>
              <a:spcAft>
                <a:spcPts val="0"/>
              </a:spcAft>
              <a:buNone/>
            </a:pPr>
            <a:endParaRPr sz="2937"/>
          </a:p>
          <a:p>
            <a:pPr marL="0" lvl="0" indent="0" algn="l" rtl="0">
              <a:lnSpc>
                <a:spcPct val="60000"/>
              </a:lnSpc>
              <a:spcBef>
                <a:spcPts val="0"/>
              </a:spcBef>
              <a:spcAft>
                <a:spcPts val="0"/>
              </a:spcAft>
              <a:buNone/>
            </a:pPr>
            <a:r>
              <a:rPr lang="es" sz="2937"/>
              <a:t>Los consejeros llevarán a cabo sesiones de MINI Advisement a través de las aulas de Google del Departamento de Consejería / Go Center para estudiantes a partir del 15 al 19 de febrero</a:t>
            </a:r>
            <a:r>
              <a:rPr lang="es" sz="2937">
                <a:solidFill>
                  <a:srgbClr val="FF0000"/>
                </a:solidFill>
              </a:rPr>
              <a:t> para ayudar a los estudiantes con preguntas individuales. ¡Más detalles por venir!</a:t>
            </a:r>
            <a:endParaRPr sz="2937">
              <a:solidFill>
                <a:srgbClr val="FF0000"/>
              </a:solidFill>
            </a:endParaRPr>
          </a:p>
          <a:p>
            <a:pPr marL="0" lvl="0" indent="0" algn="l" rtl="0">
              <a:lnSpc>
                <a:spcPct val="60000"/>
              </a:lnSpc>
              <a:spcBef>
                <a:spcPts val="0"/>
              </a:spcBef>
              <a:spcAft>
                <a:spcPts val="0"/>
              </a:spcAft>
              <a:buNone/>
            </a:pPr>
            <a:endParaRPr sz="2937"/>
          </a:p>
          <a:p>
            <a:pPr marL="0" lvl="0" indent="0" algn="l" rtl="0">
              <a:lnSpc>
                <a:spcPct val="60000"/>
              </a:lnSpc>
              <a:spcBef>
                <a:spcPts val="0"/>
              </a:spcBef>
              <a:spcAft>
                <a:spcPts val="0"/>
              </a:spcAft>
              <a:buNone/>
            </a:pPr>
            <a:r>
              <a:rPr lang="es" sz="2937"/>
              <a:t>La fecha límite para enviar la solicitud de cursos en Google Forms es el 19 de febrero.</a:t>
            </a:r>
            <a:endParaRPr sz="2937"/>
          </a:p>
          <a:p>
            <a:pPr marL="0" lvl="0" indent="0" algn="l" rtl="0">
              <a:lnSpc>
                <a:spcPct val="60000"/>
              </a:lnSpc>
              <a:spcBef>
                <a:spcPts val="0"/>
              </a:spcBef>
              <a:spcAft>
                <a:spcPts val="0"/>
              </a:spcAft>
              <a:buNone/>
            </a:pPr>
            <a:endParaRPr sz="3137"/>
          </a:p>
          <a:p>
            <a:pPr marL="0" lvl="0" indent="0" algn="l" rtl="0">
              <a:lnSpc>
                <a:spcPct val="60000"/>
              </a:lnSpc>
              <a:spcBef>
                <a:spcPts val="0"/>
              </a:spcBef>
              <a:spcAft>
                <a:spcPts val="0"/>
              </a:spcAft>
              <a:buNone/>
            </a:pPr>
            <a:r>
              <a:rPr lang="es" sz="2637"/>
              <a:t> ¡¡Damos la bienvenida a las presentaciones tempranas !!</a:t>
            </a:r>
            <a:endParaRPr sz="2637"/>
          </a:p>
          <a:p>
            <a:pPr marL="0" lvl="0" indent="0" algn="l" rtl="0">
              <a:lnSpc>
                <a:spcPct val="60000"/>
              </a:lnSpc>
              <a:spcBef>
                <a:spcPts val="0"/>
              </a:spcBef>
              <a:spcAft>
                <a:spcPts val="0"/>
              </a:spcAft>
              <a:buNone/>
            </a:pPr>
            <a:endParaRPr sz="3137"/>
          </a:p>
          <a:p>
            <a:pPr marL="0" lvl="0" indent="0" algn="l" rtl="0">
              <a:lnSpc>
                <a:spcPct val="60000"/>
              </a:lnSpc>
              <a:spcBef>
                <a:spcPts val="0"/>
              </a:spcBef>
              <a:spcAft>
                <a:spcPts val="0"/>
              </a:spcAft>
              <a:buNone/>
            </a:pPr>
            <a:r>
              <a:rPr lang="es" sz="3137"/>
              <a:t>                               ¡¡¡Gracias!!!</a:t>
            </a:r>
            <a:endParaRPr sz="3137"/>
          </a:p>
          <a:p>
            <a:pPr marL="0" lvl="0" indent="0" algn="l" rtl="0">
              <a:lnSpc>
                <a:spcPct val="60000"/>
              </a:lnSpc>
              <a:spcBef>
                <a:spcPts val="0"/>
              </a:spcBef>
              <a:spcAft>
                <a:spcPts val="0"/>
              </a:spcAft>
              <a:buNone/>
            </a:pPr>
            <a:endParaRPr sz="3237"/>
          </a:p>
        </p:txBody>
      </p:sp>
      <p:pic>
        <p:nvPicPr>
          <p:cNvPr id="671" name="Google Shape;671;p49" descr="&lt;strong&gt;happy&lt;/strong&gt;_&lt;strong&gt;face&lt;/strong&gt;"/>
          <p:cNvPicPr preferRelativeResize="0"/>
          <p:nvPr/>
        </p:nvPicPr>
        <p:blipFill rotWithShape="1">
          <a:blip r:embed="rId3">
            <a:alphaModFix/>
          </a:blip>
          <a:srcRect/>
          <a:stretch/>
        </p:blipFill>
        <p:spPr>
          <a:xfrm>
            <a:off x="7162800" y="5638800"/>
            <a:ext cx="1061357"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6"/>
          <p:cNvSpPr txBox="1">
            <a:spLocks noGrp="1"/>
          </p:cNvSpPr>
          <p:nvPr>
            <p:ph type="title"/>
          </p:nvPr>
        </p:nvSpPr>
        <p:spPr>
          <a:xfrm>
            <a:off x="609600" y="113825"/>
            <a:ext cx="8229600" cy="11430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C00000"/>
              </a:buClr>
              <a:buSzPts val="3600"/>
              <a:buFont typeface="Quattrocento Sans"/>
              <a:buNone/>
            </a:pPr>
            <a:r>
              <a:rPr lang="en-US" sz="3600" b="1" dirty="0">
                <a:solidFill>
                  <a:srgbClr val="FF0000"/>
                </a:solidFill>
                <a:latin typeface="Quattrocento Sans"/>
                <a:ea typeface="Quattrocento Sans"/>
                <a:cs typeface="Quattrocento Sans"/>
                <a:sym typeface="Quattrocento Sans"/>
              </a:rPr>
              <a:t>POLIZA DE PROMEDIO</a:t>
            </a:r>
            <a:endParaRPr dirty="0">
              <a:solidFill>
                <a:srgbClr val="FF0000"/>
              </a:solidFill>
            </a:endParaRPr>
          </a:p>
        </p:txBody>
      </p:sp>
      <p:sp>
        <p:nvSpPr>
          <p:cNvPr id="318" name="Google Shape;318;p6"/>
          <p:cNvSpPr txBox="1">
            <a:spLocks noGrp="1"/>
          </p:cNvSpPr>
          <p:nvPr>
            <p:ph type="body" idx="1"/>
          </p:nvPr>
        </p:nvSpPr>
        <p:spPr>
          <a:xfrm>
            <a:off x="233474" y="1056443"/>
            <a:ext cx="8697461" cy="5474832"/>
          </a:xfrm>
          <a:prstGeom prst="rect">
            <a:avLst/>
          </a:prstGeom>
          <a:noFill/>
          <a:ln>
            <a:noFill/>
          </a:ln>
        </p:spPr>
        <p:txBody>
          <a:bodyPr spcFirstLastPara="1" wrap="square" lIns="91425" tIns="45700" rIns="91425" bIns="45700" anchor="ctr" anchorCtr="0">
            <a:normAutofit/>
          </a:bodyPr>
          <a:lstStyle/>
          <a:p>
            <a:pPr marL="182880" lvl="0" indent="-182880" algn="l" rtl="0">
              <a:spcBef>
                <a:spcPts val="0"/>
              </a:spcBef>
              <a:spcAft>
                <a:spcPts val="0"/>
              </a:spcAft>
              <a:buSzPts val="2900"/>
              <a:buNone/>
            </a:pPr>
            <a:r>
              <a:rPr lang="es" sz="2800" dirty="0"/>
              <a:t>El estudiante debe tener una calificación semestral</a:t>
            </a:r>
            <a:endParaRPr sz="2800" dirty="0"/>
          </a:p>
          <a:p>
            <a:pPr marL="182880" lvl="0" indent="-182880" algn="l" rtl="0">
              <a:spcBef>
                <a:spcPts val="0"/>
              </a:spcBef>
              <a:spcAft>
                <a:spcPts val="0"/>
              </a:spcAft>
              <a:buNone/>
            </a:pPr>
            <a:r>
              <a:rPr lang="es" sz="2800" dirty="0"/>
              <a:t>de al menos </a:t>
            </a:r>
            <a:r>
              <a:rPr lang="es" sz="2800" b="1" dirty="0">
                <a:solidFill>
                  <a:srgbClr val="FF0000"/>
                </a:solidFill>
              </a:rPr>
              <a:t>65</a:t>
            </a:r>
            <a:r>
              <a:rPr lang="es" sz="2800" dirty="0"/>
              <a:t> para calificar para el promedio de dos semestres.</a:t>
            </a:r>
            <a:endParaRPr sz="2800" dirty="0"/>
          </a:p>
          <a:p>
            <a:pPr marL="182880" lvl="0" indent="-182880" algn="l" rtl="0">
              <a:spcBef>
                <a:spcPts val="0"/>
              </a:spcBef>
              <a:spcAft>
                <a:spcPts val="0"/>
              </a:spcAft>
              <a:buNone/>
            </a:pPr>
            <a:endParaRPr sz="2800" dirty="0"/>
          </a:p>
          <a:p>
            <a:pPr marL="182880" lvl="0" indent="-182880" algn="l" rtl="0">
              <a:spcBef>
                <a:spcPts val="0"/>
              </a:spcBef>
              <a:spcAft>
                <a:spcPts val="0"/>
              </a:spcAft>
              <a:buNone/>
            </a:pPr>
            <a:r>
              <a:rPr lang="es" sz="2800" dirty="0"/>
              <a:t>El promedio de ambos semestres debe ser </a:t>
            </a:r>
            <a:r>
              <a:rPr lang="es" sz="2800" dirty="0">
                <a:solidFill>
                  <a:srgbClr val="FF0000"/>
                </a:solidFill>
              </a:rPr>
              <a:t>70</a:t>
            </a:r>
            <a:r>
              <a:rPr lang="es" sz="2800" dirty="0"/>
              <a:t> o más para obtener crédito.</a:t>
            </a:r>
            <a:endParaRPr sz="2800" dirty="0"/>
          </a:p>
          <a:p>
            <a:pPr marL="182880" lvl="0" indent="-182880" algn="l" rtl="0">
              <a:spcBef>
                <a:spcPts val="0"/>
              </a:spcBef>
              <a:spcAft>
                <a:spcPts val="0"/>
              </a:spcAft>
              <a:buNone/>
            </a:pPr>
            <a:endParaRPr sz="2800" dirty="0"/>
          </a:p>
          <a:p>
            <a:pPr marL="182880" lvl="0" indent="-182880" algn="l" rtl="0">
              <a:spcBef>
                <a:spcPts val="0"/>
              </a:spcBef>
              <a:spcAft>
                <a:spcPts val="0"/>
              </a:spcAft>
              <a:buNone/>
            </a:pPr>
            <a:r>
              <a:rPr lang="es" sz="2800" dirty="0"/>
              <a:t>La póliza de promedios no se aplica a los créditos perdidos debido a la asistencia.</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7"/>
          <p:cNvSpPr txBox="1">
            <a:spLocks noGrp="1"/>
          </p:cNvSpPr>
          <p:nvPr>
            <p:ph type="title"/>
          </p:nvPr>
        </p:nvSpPr>
        <p:spPr>
          <a:xfrm>
            <a:off x="457200" y="152400"/>
            <a:ext cx="8229600" cy="14478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000"/>
              <a:buFont typeface="Quattrocento Sans"/>
              <a:buNone/>
            </a:pPr>
            <a:r>
              <a:rPr lang="es" sz="4000" b="1">
                <a:solidFill>
                  <a:srgbClr val="C00000"/>
                </a:solidFill>
                <a:latin typeface="Quattrocento Sans"/>
                <a:ea typeface="Quattrocento Sans"/>
                <a:cs typeface="Quattrocento Sans"/>
                <a:sym typeface="Quattrocento Sans"/>
              </a:rPr>
              <a:t>Numero total de Créditos para Graduarse </a:t>
            </a:r>
            <a:endParaRPr/>
          </a:p>
        </p:txBody>
      </p:sp>
      <p:sp>
        <p:nvSpPr>
          <p:cNvPr id="324" name="Google Shape;324;p7"/>
          <p:cNvSpPr txBox="1">
            <a:spLocks noGrp="1"/>
          </p:cNvSpPr>
          <p:nvPr>
            <p:ph type="body" idx="1"/>
          </p:nvPr>
        </p:nvSpPr>
        <p:spPr>
          <a:xfrm>
            <a:off x="457200" y="1905000"/>
            <a:ext cx="8153400" cy="3733800"/>
          </a:xfrm>
          <a:prstGeom prst="rect">
            <a:avLst/>
          </a:prstGeom>
          <a:noFill/>
          <a:ln>
            <a:noFill/>
          </a:ln>
        </p:spPr>
        <p:txBody>
          <a:bodyPr spcFirstLastPara="1" wrap="square" lIns="91425" tIns="45700" rIns="91425" bIns="45700" anchor="ctr" anchorCtr="0">
            <a:normAutofit/>
          </a:bodyPr>
          <a:lstStyle/>
          <a:p>
            <a:pPr marL="182880" lvl="0" indent="-182880" algn="l" rtl="0">
              <a:spcBef>
                <a:spcPts val="0"/>
              </a:spcBef>
              <a:spcAft>
                <a:spcPts val="0"/>
              </a:spcAft>
              <a:buSzPts val="3500"/>
              <a:buFont typeface="Noto Sans Symbols"/>
              <a:buNone/>
            </a:pPr>
            <a:endParaRPr sz="3500"/>
          </a:p>
          <a:p>
            <a:pPr marL="182880" lvl="0" indent="-182880" algn="l" rtl="0">
              <a:spcBef>
                <a:spcPts val="700"/>
              </a:spcBef>
              <a:spcAft>
                <a:spcPts val="0"/>
              </a:spcAft>
              <a:buSzPts val="3500"/>
              <a:buFont typeface="Noto Sans Symbols"/>
              <a:buNone/>
            </a:pPr>
            <a:endParaRPr sz="3500"/>
          </a:p>
          <a:p>
            <a:pPr marL="182880" lvl="0" indent="-182880" algn="l" rtl="0">
              <a:spcBef>
                <a:spcPts val="700"/>
              </a:spcBef>
              <a:spcAft>
                <a:spcPts val="0"/>
              </a:spcAft>
              <a:buSzPts val="3500"/>
              <a:buFont typeface="Noto Sans Symbols"/>
              <a:buNone/>
            </a:pPr>
            <a:endParaRPr sz="3500"/>
          </a:p>
          <a:p>
            <a:pPr marL="182880" lvl="0" indent="-182880" algn="l" rtl="0">
              <a:spcBef>
                <a:spcPts val="400"/>
              </a:spcBef>
              <a:spcAft>
                <a:spcPts val="0"/>
              </a:spcAft>
              <a:buSzPts val="2000"/>
              <a:buFont typeface="Noto Sans Symbols"/>
              <a:buNone/>
            </a:pPr>
            <a:endParaRPr sz="2000"/>
          </a:p>
          <a:p>
            <a:pPr marL="182880" lvl="0" indent="-182880" algn="l" rtl="0">
              <a:spcBef>
                <a:spcPts val="700"/>
              </a:spcBef>
              <a:spcAft>
                <a:spcPts val="0"/>
              </a:spcAft>
              <a:buSzPts val="3500"/>
              <a:buFont typeface="Noto Sans Symbols"/>
              <a:buNone/>
            </a:pPr>
            <a:endParaRPr sz="3500"/>
          </a:p>
          <a:p>
            <a:pPr marL="182880" lvl="0" indent="-182880" algn="ctr" rtl="0">
              <a:spcBef>
                <a:spcPts val="700"/>
              </a:spcBef>
              <a:spcAft>
                <a:spcPts val="0"/>
              </a:spcAft>
              <a:buSzPts val="3500"/>
              <a:buFont typeface="Noto Sans Symbols"/>
              <a:buNone/>
            </a:pPr>
            <a:r>
              <a:rPr lang="es" sz="3500" b="1">
                <a:solidFill>
                  <a:srgbClr val="C00000"/>
                </a:solidFill>
              </a:rPr>
              <a:t>26 créditos con Respaldo!!!!!</a:t>
            </a:r>
            <a:endParaRPr sz="3500" b="1" i="1">
              <a:solidFill>
                <a:srgbClr val="C00000"/>
              </a:solidFill>
            </a:endParaRPr>
          </a:p>
          <a:p>
            <a:pPr marL="182880" lvl="0" indent="-182880" algn="l" rtl="0">
              <a:spcBef>
                <a:spcPts val="360"/>
              </a:spcBef>
              <a:spcAft>
                <a:spcPts val="0"/>
              </a:spcAft>
              <a:buSzPts val="1800"/>
              <a:buFont typeface="Noto Sans Symbols"/>
              <a:buNone/>
            </a:pPr>
            <a:endParaRPr/>
          </a:p>
          <a:p>
            <a:pPr marL="182880" lvl="0" indent="-68579" algn="l" rtl="0">
              <a:spcBef>
                <a:spcPts val="360"/>
              </a:spcBef>
              <a:spcAft>
                <a:spcPts val="0"/>
              </a:spcAft>
              <a:buSzPts val="1800"/>
              <a:buNone/>
            </a:pPr>
            <a:endParaRPr/>
          </a:p>
        </p:txBody>
      </p:sp>
      <p:pic>
        <p:nvPicPr>
          <p:cNvPr id="326" name="Google Shape;326;p7" descr="C:\Users\mayra\Pictures\Microsoft Clip Organizer\j0428105.wmf"/>
          <p:cNvPicPr preferRelativeResize="0"/>
          <p:nvPr/>
        </p:nvPicPr>
        <p:blipFill rotWithShape="1">
          <a:blip r:embed="rId3">
            <a:alphaModFix/>
          </a:blip>
          <a:srcRect/>
          <a:stretch/>
        </p:blipFill>
        <p:spPr>
          <a:xfrm rot="-738870">
            <a:off x="3335786" y="2062258"/>
            <a:ext cx="2678837" cy="24812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1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14141A"/>
              </a:buClr>
              <a:buSzPts val="2800"/>
              <a:buFont typeface="Calibri"/>
              <a:buNone/>
            </a:pPr>
            <a:endParaRPr/>
          </a:p>
        </p:txBody>
      </p:sp>
      <p:pic>
        <p:nvPicPr>
          <p:cNvPr id="332" name="Google Shape;332;p8" descr="schedule.bmp"/>
          <p:cNvPicPr preferRelativeResize="0"/>
          <p:nvPr/>
        </p:nvPicPr>
        <p:blipFill rotWithShape="1">
          <a:blip r:embed="rId3">
            <a:alphaModFix/>
          </a:blip>
          <a:srcRect/>
          <a:stretch/>
        </p:blipFill>
        <p:spPr>
          <a:xfrm>
            <a:off x="3166" y="0"/>
            <a:ext cx="9137668" cy="6858000"/>
          </a:xfrm>
          <a:prstGeom prst="rect">
            <a:avLst/>
          </a:prstGeom>
          <a:noFill/>
          <a:ln>
            <a:noFill/>
          </a:ln>
        </p:spPr>
      </p:pic>
      <p:cxnSp>
        <p:nvCxnSpPr>
          <p:cNvPr id="333" name="Google Shape;333;p8"/>
          <p:cNvCxnSpPr/>
          <p:nvPr/>
        </p:nvCxnSpPr>
        <p:spPr>
          <a:xfrm rot="-5400000" flipH="1">
            <a:off x="1295400" y="3886199"/>
            <a:ext cx="4267200" cy="1"/>
          </a:xfrm>
          <a:prstGeom prst="straightConnector1">
            <a:avLst/>
          </a:prstGeom>
          <a:noFill/>
          <a:ln w="38100" cap="flat" cmpd="sng">
            <a:solidFill>
              <a:srgbClr val="FF0000"/>
            </a:solidFill>
            <a:prstDash val="solid"/>
            <a:round/>
            <a:headEnd type="none" w="med" len="med"/>
            <a:tailEnd type="stealth" w="med" len="med"/>
          </a:ln>
          <a:effectLst>
            <a:outerShdw dist="23000" dir="5400000" rotWithShape="0">
              <a:srgbClr val="000000">
                <a:alpha val="34901"/>
              </a:srgbClr>
            </a:outerShdw>
          </a:effectLst>
        </p:spPr>
      </p:cxnSp>
      <p:sp>
        <p:nvSpPr>
          <p:cNvPr id="334" name="Google Shape;334;p8"/>
          <p:cNvSpPr txBox="1"/>
          <p:nvPr/>
        </p:nvSpPr>
        <p:spPr>
          <a:xfrm>
            <a:off x="1958500" y="1295400"/>
            <a:ext cx="1997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1800" b="1">
                <a:solidFill>
                  <a:srgbClr val="FF0000"/>
                </a:solidFill>
              </a:rPr>
              <a:t>Créditos</a:t>
            </a:r>
            <a:r>
              <a:rPr lang="es" sz="1800" b="1">
                <a:solidFill>
                  <a:srgbClr val="FF0000"/>
                </a:solidFill>
                <a:latin typeface="Arial"/>
                <a:ea typeface="Arial"/>
                <a:cs typeface="Arial"/>
                <a:sym typeface="Arial"/>
              </a:rPr>
              <a:t> Totales</a:t>
            </a:r>
            <a:endParaRPr/>
          </a:p>
        </p:txBody>
      </p:sp>
      <p:sp>
        <p:nvSpPr>
          <p:cNvPr id="335" name="Google Shape;335;p8"/>
          <p:cNvSpPr/>
          <p:nvPr/>
        </p:nvSpPr>
        <p:spPr>
          <a:xfrm>
            <a:off x="3048000" y="6047872"/>
            <a:ext cx="762000" cy="228600"/>
          </a:xfrm>
          <a:prstGeom prst="ellipse">
            <a:avLst/>
          </a:prstGeom>
          <a:noFill/>
          <a:ln w="25400" cap="flat" cmpd="sng">
            <a:solidFill>
              <a:srgbClr val="CC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5"/>
                                        </p:tgtEl>
                                        <p:attrNameLst>
                                          <p:attrName>style.visibility</p:attrName>
                                        </p:attrNameLst>
                                      </p:cBhvr>
                                      <p:to>
                                        <p:strVal val="visible"/>
                                      </p:to>
                                    </p:set>
                                    <p:animEffect transition="in" filter="fade">
                                      <p:cBhvr>
                                        <p:cTn id="7" dur="500"/>
                                        <p:tgtEl>
                                          <p:spTgt spid="3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5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9"/>
          <p:cNvSpPr txBox="1">
            <a:spLocks noGrp="1"/>
          </p:cNvSpPr>
          <p:nvPr>
            <p:ph type="title"/>
          </p:nvPr>
        </p:nvSpPr>
        <p:spPr>
          <a:xfrm>
            <a:off x="71021" y="152400"/>
            <a:ext cx="8922059"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14141A"/>
              </a:buClr>
              <a:buSzPts val="3600"/>
              <a:buFont typeface="Quattrocento Sans"/>
              <a:buNone/>
            </a:pPr>
            <a:r>
              <a:rPr lang="en-US" sz="3400" b="1" dirty="0">
                <a:solidFill>
                  <a:srgbClr val="FF0000"/>
                </a:solidFill>
                <a:latin typeface="Quattrocento Sans"/>
                <a:ea typeface="Quattrocento Sans"/>
                <a:cs typeface="Quattrocento Sans"/>
                <a:sym typeface="Quattrocento Sans"/>
              </a:rPr>
              <a:t>CREDITOS NECESARIOS PARA PASAR DE </a:t>
            </a:r>
            <a:r>
              <a:rPr lang="en-US" sz="3400" b="1" dirty="0" err="1">
                <a:solidFill>
                  <a:srgbClr val="FF0000"/>
                </a:solidFill>
                <a:latin typeface="Quattrocento Sans"/>
                <a:ea typeface="Quattrocento Sans"/>
                <a:cs typeface="Quattrocento Sans"/>
                <a:sym typeface="Quattrocento Sans"/>
              </a:rPr>
              <a:t>AñO</a:t>
            </a:r>
            <a:endParaRPr sz="3400" b="1" dirty="0">
              <a:solidFill>
                <a:srgbClr val="FF0000"/>
              </a:solidFill>
            </a:endParaRPr>
          </a:p>
        </p:txBody>
      </p:sp>
      <p:sp>
        <p:nvSpPr>
          <p:cNvPr id="340" name="Google Shape;340;p9"/>
          <p:cNvSpPr txBox="1">
            <a:spLocks noGrp="1"/>
          </p:cNvSpPr>
          <p:nvPr>
            <p:ph type="body" idx="1"/>
          </p:nvPr>
        </p:nvSpPr>
        <p:spPr>
          <a:xfrm>
            <a:off x="661475" y="1600200"/>
            <a:ext cx="7491900" cy="4495800"/>
          </a:xfrm>
          <a:prstGeom prst="rect">
            <a:avLst/>
          </a:prstGeom>
          <a:noFill/>
          <a:ln>
            <a:noFill/>
          </a:ln>
        </p:spPr>
        <p:txBody>
          <a:bodyPr spcFirstLastPara="1" wrap="square" lIns="91425" tIns="45700" rIns="91425" bIns="45700" anchor="ctr" anchorCtr="0">
            <a:normAutofit/>
          </a:bodyPr>
          <a:lstStyle/>
          <a:p>
            <a:pPr marL="182880" lvl="0" indent="-182880" algn="l" rtl="0">
              <a:spcBef>
                <a:spcPts val="0"/>
              </a:spcBef>
              <a:spcAft>
                <a:spcPts val="0"/>
              </a:spcAft>
              <a:buSzPts val="4000"/>
              <a:buNone/>
            </a:pPr>
            <a:r>
              <a:rPr lang="es" sz="4000">
                <a:solidFill>
                  <a:srgbClr val="45818E"/>
                </a:solidFill>
              </a:rPr>
              <a:t>10 Grado</a:t>
            </a:r>
            <a:r>
              <a:rPr lang="es" sz="4000"/>
              <a:t>		  6 créditos</a:t>
            </a:r>
            <a:endParaRPr/>
          </a:p>
          <a:p>
            <a:pPr marL="182880" lvl="0" indent="0" algn="l" rtl="0">
              <a:spcBef>
                <a:spcPts val="800"/>
              </a:spcBef>
              <a:spcAft>
                <a:spcPts val="0"/>
              </a:spcAft>
              <a:buSzPts val="4000"/>
              <a:buNone/>
            </a:pPr>
            <a:endParaRPr sz="4000"/>
          </a:p>
          <a:p>
            <a:pPr marL="182880" lvl="0" indent="-182880" algn="l" rtl="0">
              <a:spcBef>
                <a:spcPts val="800"/>
              </a:spcBef>
              <a:spcAft>
                <a:spcPts val="0"/>
              </a:spcAft>
              <a:buSzPts val="4000"/>
              <a:buNone/>
            </a:pPr>
            <a:r>
              <a:rPr lang="es" sz="4000">
                <a:solidFill>
                  <a:srgbClr val="BF9000"/>
                </a:solidFill>
              </a:rPr>
              <a:t>11 Grado</a:t>
            </a:r>
            <a:r>
              <a:rPr lang="es" sz="4000">
                <a:solidFill>
                  <a:srgbClr val="C00000"/>
                </a:solidFill>
              </a:rPr>
              <a:t>	</a:t>
            </a:r>
            <a:r>
              <a:rPr lang="es" sz="4000"/>
              <a:t>	12 créditos</a:t>
            </a:r>
            <a:endParaRPr/>
          </a:p>
          <a:p>
            <a:pPr marL="182880" lvl="0" indent="0" algn="l" rtl="0">
              <a:spcBef>
                <a:spcPts val="800"/>
              </a:spcBef>
              <a:spcAft>
                <a:spcPts val="0"/>
              </a:spcAft>
              <a:buSzPts val="4000"/>
              <a:buNone/>
            </a:pPr>
            <a:endParaRPr sz="4000"/>
          </a:p>
          <a:p>
            <a:pPr marL="182880" lvl="0" indent="-182880" algn="l" rtl="0">
              <a:spcBef>
                <a:spcPts val="800"/>
              </a:spcBef>
              <a:spcAft>
                <a:spcPts val="0"/>
              </a:spcAft>
              <a:buSzPts val="4000"/>
              <a:buNone/>
            </a:pPr>
            <a:r>
              <a:rPr lang="es" sz="4000">
                <a:solidFill>
                  <a:srgbClr val="990000"/>
                </a:solidFill>
              </a:rPr>
              <a:t>12 Grado</a:t>
            </a:r>
            <a:r>
              <a:rPr lang="es" sz="4000"/>
              <a:t>		18 créditos</a:t>
            </a:r>
            <a:endParaRPr/>
          </a:p>
          <a:p>
            <a:pPr marL="182880" lvl="0" indent="-182880" algn="l" rtl="0">
              <a:spcBef>
                <a:spcPts val="300"/>
              </a:spcBef>
              <a:spcAft>
                <a:spcPts val="0"/>
              </a:spcAft>
              <a:buSzPts val="1500"/>
              <a:buNone/>
            </a:pPr>
            <a:endParaRPr sz="1500">
              <a:solidFill>
                <a:srgbClr val="C00000"/>
              </a:solidFill>
            </a:endParaRPr>
          </a:p>
        </p:txBody>
      </p:sp>
    </p:spTree>
  </p:cSld>
  <p:clrMapOvr>
    <a:masterClrMapping/>
  </p:clrMapOvr>
</p:sld>
</file>

<file path=ppt/theme/theme1.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TotalTime>
  <Words>2349</Words>
  <Application>Microsoft Office PowerPoint</Application>
  <PresentationFormat>On-screen Show (4:3)</PresentationFormat>
  <Paragraphs>301</Paragraphs>
  <Slides>51</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Quattrocento Sans</vt:lpstr>
      <vt:lpstr>Noto Sans Symbols</vt:lpstr>
      <vt:lpstr>Rockwell</vt:lpstr>
      <vt:lpstr>Sorts Mill Goudy</vt:lpstr>
      <vt:lpstr>Calibri</vt:lpstr>
      <vt:lpstr>Verdana</vt:lpstr>
      <vt:lpstr>Arial</vt:lpstr>
      <vt:lpstr>Wood Type</vt:lpstr>
      <vt:lpstr>BIENVENIDOS</vt:lpstr>
      <vt:lpstr>VEAMOS SU Kardex y CREDITOS</vt:lpstr>
      <vt:lpstr>PowerPoint Presentation</vt:lpstr>
      <vt:lpstr>ENTENDIENDO EL KARDEX “Transcript”</vt:lpstr>
      <vt:lpstr>POLIZA DE PERDIDA CREDITO</vt:lpstr>
      <vt:lpstr>POLIZA DE PROMEDIO</vt:lpstr>
      <vt:lpstr>Numero total de Créditos para Graduarse </vt:lpstr>
      <vt:lpstr>PowerPoint Presentation</vt:lpstr>
      <vt:lpstr>CREDITOS NECESARIOS PARA PASAR DE AñO</vt:lpstr>
      <vt:lpstr>FORMAS ADCIONALES PARA RECIBIR CREDITO</vt:lpstr>
      <vt:lpstr>SOCIEDAD DE HONOR</vt:lpstr>
      <vt:lpstr>SOCIEDAD DE HONOR…….</vt:lpstr>
      <vt:lpstr>PowerPoint Presentation</vt:lpstr>
      <vt:lpstr>PowerPoint Presentation</vt:lpstr>
      <vt:lpstr>PowerPoint Presentation</vt:lpstr>
      <vt:lpstr>NIVELES DE CURSOS</vt:lpstr>
      <vt:lpstr>PowerPoint Presentation</vt:lpstr>
      <vt:lpstr>RECORDATORIOS IMPORTANTES SOBRE CURSOS AVANZADOS </vt:lpstr>
      <vt:lpstr>PROGRAMA FUNDACIÓN DE PREPA CON RESPALDO (TALLER)   26 CRÉDITOS</vt:lpstr>
      <vt:lpstr>RENDIMIENTO EXCEPCIONAL</vt:lpstr>
      <vt:lpstr>RENDIMIENTO EXCEPCIONAL</vt:lpstr>
      <vt:lpstr>RECONOCIMIENTOS</vt:lpstr>
      <vt:lpstr>PowerPoint Presentation</vt:lpstr>
      <vt:lpstr>RESPALDO (TALLER)                     SHARYLAND ISD OFRECE:</vt:lpstr>
      <vt:lpstr>PowerPoint Presentation</vt:lpstr>
      <vt:lpstr>PowerPoint Presentation</vt:lpstr>
      <vt:lpstr>PowerPoint Presentation</vt:lpstr>
      <vt:lpstr>PowerPoint Presentation</vt:lpstr>
      <vt:lpstr>PowerPoint Presentation</vt:lpstr>
      <vt:lpstr>PowerPoint Presentation</vt:lpstr>
      <vt:lpstr>NECESITAS AYUDA SELECCIONANDO TU RESPALDO (TALLER)? VISITA NUESTRO VIDEO TIK TOK </vt:lpstr>
      <vt:lpstr>Incluso puede EXPLORAR nuestros GRUPOS DE CARRERAS  En nuestra página web de SHARYLAND ISD bajo CTE </vt:lpstr>
      <vt:lpstr>PowerPoint Presentation</vt:lpstr>
      <vt:lpstr>Go Center/Dept. Consejería Google Classroom?   </vt:lpstr>
      <vt:lpstr>ASIGNATURAS</vt:lpstr>
      <vt:lpstr>Go Center? Informacion de Colegios! Que significa? </vt:lpstr>
      <vt:lpstr>AQUI ESTA….LISTO PARA SER LIBERADO!! 7 DE FEBRERO </vt:lpstr>
      <vt:lpstr>INGLES</vt:lpstr>
      <vt:lpstr>MATEMATICAS </vt:lpstr>
      <vt:lpstr>CIENCIAS NATURALES</vt:lpstr>
      <vt:lpstr>CIENCIAS SOCIALES (Políticas)</vt:lpstr>
      <vt:lpstr>EDUCACION FISICA O DEPORTES </vt:lpstr>
      <vt:lpstr>BELLAS ARTES O OPTATIVAS </vt:lpstr>
      <vt:lpstr>LENGUA EXTRANJERA O OPTATIVAS</vt:lpstr>
      <vt:lpstr>ORATORIA O OPTATIVA</vt:lpstr>
      <vt:lpstr>TECNOLOGIA O OPTATIVA</vt:lpstr>
      <vt:lpstr>CURSOS ADICIONALES</vt:lpstr>
      <vt:lpstr>EXEMPLOS DE LO QUE HARA TU CONSEJERO SI NECESITAS ½ DE CREDITO</vt:lpstr>
      <vt:lpstr>PowerPoint Presentation</vt:lpstr>
      <vt:lpstr>ORIENTACIÓN PARA PADRES</vt:lpstr>
      <vt:lpstr>PENSAMIENTOS FINALES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BIENVENIDOS</dc:title>
  <dc:creator>Bill Hubbel</dc:creator>
  <cp:lastModifiedBy>Craviatti, Mayra</cp:lastModifiedBy>
  <cp:revision>4</cp:revision>
  <dcterms:created xsi:type="dcterms:W3CDTF">2008-02-06T22:40:42Z</dcterms:created>
  <dcterms:modified xsi:type="dcterms:W3CDTF">2021-02-04T02:20:27Z</dcterms:modified>
</cp:coreProperties>
</file>