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6" r:id="rId4"/>
    <p:sldId id="317" r:id="rId5"/>
    <p:sldId id="318" r:id="rId6"/>
    <p:sldId id="342" r:id="rId7"/>
    <p:sldId id="343" r:id="rId8"/>
    <p:sldId id="319" r:id="rId9"/>
    <p:sldId id="344" r:id="rId10"/>
    <p:sldId id="345" r:id="rId11"/>
    <p:sldId id="346" r:id="rId12"/>
    <p:sldId id="340" r:id="rId13"/>
    <p:sldId id="341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7" r:id="rId30"/>
    <p:sldId id="362" r:id="rId31"/>
    <p:sldId id="363" r:id="rId32"/>
    <p:sldId id="364" r:id="rId33"/>
    <p:sldId id="365" r:id="rId34"/>
    <p:sldId id="3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30" d="100"/>
          <a:sy n="30" d="100"/>
        </p:scale>
        <p:origin x="8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CB412-9F7D-4284-B715-0E839B8E3BAC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2746D311-A04C-44F9-A8C1-4FF300506D30}">
      <dgm:prSet/>
      <dgm:spPr/>
      <dgm:t>
        <a:bodyPr/>
        <a:lstStyle/>
        <a:p>
          <a:r>
            <a:rPr lang="en-US"/>
            <a:t>Describe how 9/11 effected domestic and foreign policy?</a:t>
          </a:r>
        </a:p>
      </dgm:t>
    </dgm:pt>
    <dgm:pt modelId="{B5AE2733-5DCF-4FBF-86F7-54FA21D58EC8}" type="parTrans" cxnId="{EB41695F-3EC8-416F-84E5-087F50468D5D}">
      <dgm:prSet/>
      <dgm:spPr/>
      <dgm:t>
        <a:bodyPr/>
        <a:lstStyle/>
        <a:p>
          <a:endParaRPr lang="en-US"/>
        </a:p>
      </dgm:t>
    </dgm:pt>
    <dgm:pt modelId="{A8F94566-096C-4075-9CCF-1B1DB5359E31}" type="sibTrans" cxnId="{EB41695F-3EC8-416F-84E5-087F50468D5D}">
      <dgm:prSet/>
      <dgm:spPr/>
      <dgm:t>
        <a:bodyPr/>
        <a:lstStyle/>
        <a:p>
          <a:endParaRPr lang="en-US"/>
        </a:p>
      </dgm:t>
    </dgm:pt>
    <dgm:pt modelId="{807CE397-5057-4B32-8C1F-117CC48BB52A}">
      <dgm:prSet/>
      <dgm:spPr/>
      <dgm:t>
        <a:bodyPr/>
        <a:lstStyle/>
        <a:p>
          <a:r>
            <a:rPr lang="en-US"/>
            <a:t>Describe the significance of third parties in Presidential elections over the period of 1890-2000? </a:t>
          </a:r>
        </a:p>
      </dgm:t>
    </dgm:pt>
    <dgm:pt modelId="{D2437E69-BE01-4352-8382-7532E9E492FC}" type="parTrans" cxnId="{AFE5FF76-9F1A-4B5A-BFF5-ECF31003D28F}">
      <dgm:prSet/>
      <dgm:spPr/>
      <dgm:t>
        <a:bodyPr/>
        <a:lstStyle/>
        <a:p>
          <a:endParaRPr lang="en-US"/>
        </a:p>
      </dgm:t>
    </dgm:pt>
    <dgm:pt modelId="{F49F1A5F-29E6-4561-B3C3-76EE9AE0E99B}" type="sibTrans" cxnId="{AFE5FF76-9F1A-4B5A-BFF5-ECF31003D28F}">
      <dgm:prSet/>
      <dgm:spPr/>
      <dgm:t>
        <a:bodyPr/>
        <a:lstStyle/>
        <a:p>
          <a:endParaRPr lang="en-US"/>
        </a:p>
      </dgm:t>
    </dgm:pt>
    <dgm:pt modelId="{1FB981F2-B60D-4D26-8872-9140339800F2}" type="pres">
      <dgm:prSet presAssocID="{D22CB412-9F7D-4284-B715-0E839B8E3BAC}" presName="root" presStyleCnt="0">
        <dgm:presLayoutVars>
          <dgm:dir/>
          <dgm:resizeHandles val="exact"/>
        </dgm:presLayoutVars>
      </dgm:prSet>
      <dgm:spPr/>
    </dgm:pt>
    <dgm:pt modelId="{02C6D9C2-897A-4B62-A7FC-824744E68167}" type="pres">
      <dgm:prSet presAssocID="{2746D311-A04C-44F9-A8C1-4FF300506D30}" presName="compNode" presStyleCnt="0"/>
      <dgm:spPr/>
    </dgm:pt>
    <dgm:pt modelId="{DF5A8D72-D45F-4839-BECA-8E7FE8DD4457}" type="pres">
      <dgm:prSet presAssocID="{2746D311-A04C-44F9-A8C1-4FF300506D3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88AB9DA-0CB0-4A72-8FFE-60C9EA011FAA}" type="pres">
      <dgm:prSet presAssocID="{2746D311-A04C-44F9-A8C1-4FF300506D30}" presName="spaceRect" presStyleCnt="0"/>
      <dgm:spPr/>
    </dgm:pt>
    <dgm:pt modelId="{F31E54E8-13B3-46E3-A732-58007F6C3E29}" type="pres">
      <dgm:prSet presAssocID="{2746D311-A04C-44F9-A8C1-4FF300506D30}" presName="textRect" presStyleLbl="revTx" presStyleIdx="0" presStyleCnt="2">
        <dgm:presLayoutVars>
          <dgm:chMax val="1"/>
          <dgm:chPref val="1"/>
        </dgm:presLayoutVars>
      </dgm:prSet>
      <dgm:spPr/>
    </dgm:pt>
    <dgm:pt modelId="{06108DA4-13B8-4ECA-90FC-4019D14EA662}" type="pres">
      <dgm:prSet presAssocID="{A8F94566-096C-4075-9CCF-1B1DB5359E31}" presName="sibTrans" presStyleCnt="0"/>
      <dgm:spPr/>
    </dgm:pt>
    <dgm:pt modelId="{953CCF45-9CA9-413C-967E-DA49BBD2A9C9}" type="pres">
      <dgm:prSet presAssocID="{807CE397-5057-4B32-8C1F-117CC48BB52A}" presName="compNode" presStyleCnt="0"/>
      <dgm:spPr/>
    </dgm:pt>
    <dgm:pt modelId="{7301DC43-B32C-443F-BAD2-1C7DC42E4700}" type="pres">
      <dgm:prSet presAssocID="{807CE397-5057-4B32-8C1F-117CC48BB5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4BEAEC6-77BF-4514-A6D4-EA0C20A995F4}" type="pres">
      <dgm:prSet presAssocID="{807CE397-5057-4B32-8C1F-117CC48BB52A}" presName="spaceRect" presStyleCnt="0"/>
      <dgm:spPr/>
    </dgm:pt>
    <dgm:pt modelId="{3DA8C91D-722A-4D06-BFAF-6F0294462883}" type="pres">
      <dgm:prSet presAssocID="{807CE397-5057-4B32-8C1F-117CC48BB52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B41695F-3EC8-416F-84E5-087F50468D5D}" srcId="{D22CB412-9F7D-4284-B715-0E839B8E3BAC}" destId="{2746D311-A04C-44F9-A8C1-4FF300506D30}" srcOrd="0" destOrd="0" parTransId="{B5AE2733-5DCF-4FBF-86F7-54FA21D58EC8}" sibTransId="{A8F94566-096C-4075-9CCF-1B1DB5359E31}"/>
    <dgm:cxn modelId="{AFE5FF76-9F1A-4B5A-BFF5-ECF31003D28F}" srcId="{D22CB412-9F7D-4284-B715-0E839B8E3BAC}" destId="{807CE397-5057-4B32-8C1F-117CC48BB52A}" srcOrd="1" destOrd="0" parTransId="{D2437E69-BE01-4352-8382-7532E9E492FC}" sibTransId="{F49F1A5F-29E6-4561-B3C3-76EE9AE0E99B}"/>
    <dgm:cxn modelId="{7A97427E-95CE-456D-9D23-D949B7F91257}" type="presOf" srcId="{D22CB412-9F7D-4284-B715-0E839B8E3BAC}" destId="{1FB981F2-B60D-4D26-8872-9140339800F2}" srcOrd="0" destOrd="0" presId="urn:microsoft.com/office/officeart/2018/2/layout/IconLabelList"/>
    <dgm:cxn modelId="{755E66C4-52D3-41C1-AFD3-8BAD6D2B0684}" type="presOf" srcId="{807CE397-5057-4B32-8C1F-117CC48BB52A}" destId="{3DA8C91D-722A-4D06-BFAF-6F0294462883}" srcOrd="0" destOrd="0" presId="urn:microsoft.com/office/officeart/2018/2/layout/IconLabelList"/>
    <dgm:cxn modelId="{A55FFBEC-8497-4E76-B4CC-5961F050EB07}" type="presOf" srcId="{2746D311-A04C-44F9-A8C1-4FF300506D30}" destId="{F31E54E8-13B3-46E3-A732-58007F6C3E29}" srcOrd="0" destOrd="0" presId="urn:microsoft.com/office/officeart/2018/2/layout/IconLabelList"/>
    <dgm:cxn modelId="{980F4FE7-F651-4E77-A561-2C8098B2F318}" type="presParOf" srcId="{1FB981F2-B60D-4D26-8872-9140339800F2}" destId="{02C6D9C2-897A-4B62-A7FC-824744E68167}" srcOrd="0" destOrd="0" presId="urn:microsoft.com/office/officeart/2018/2/layout/IconLabelList"/>
    <dgm:cxn modelId="{6A3A1D38-8E9A-486C-964A-BC54DC041639}" type="presParOf" srcId="{02C6D9C2-897A-4B62-A7FC-824744E68167}" destId="{DF5A8D72-D45F-4839-BECA-8E7FE8DD4457}" srcOrd="0" destOrd="0" presId="urn:microsoft.com/office/officeart/2018/2/layout/IconLabelList"/>
    <dgm:cxn modelId="{6C1D60FA-069F-4232-9B34-56C40990D68D}" type="presParOf" srcId="{02C6D9C2-897A-4B62-A7FC-824744E68167}" destId="{C88AB9DA-0CB0-4A72-8FFE-60C9EA011FAA}" srcOrd="1" destOrd="0" presId="urn:microsoft.com/office/officeart/2018/2/layout/IconLabelList"/>
    <dgm:cxn modelId="{DD826C55-9B4D-4A08-B8DF-B816C7C3498F}" type="presParOf" srcId="{02C6D9C2-897A-4B62-A7FC-824744E68167}" destId="{F31E54E8-13B3-46E3-A732-58007F6C3E29}" srcOrd="2" destOrd="0" presId="urn:microsoft.com/office/officeart/2018/2/layout/IconLabelList"/>
    <dgm:cxn modelId="{7EDD42F0-0D6E-4A8B-817E-70B5A2EDDB66}" type="presParOf" srcId="{1FB981F2-B60D-4D26-8872-9140339800F2}" destId="{06108DA4-13B8-4ECA-90FC-4019D14EA662}" srcOrd="1" destOrd="0" presId="urn:microsoft.com/office/officeart/2018/2/layout/IconLabelList"/>
    <dgm:cxn modelId="{4CB1B1E2-5458-4D42-9E38-E323BDEA6B27}" type="presParOf" srcId="{1FB981F2-B60D-4D26-8872-9140339800F2}" destId="{953CCF45-9CA9-413C-967E-DA49BBD2A9C9}" srcOrd="2" destOrd="0" presId="urn:microsoft.com/office/officeart/2018/2/layout/IconLabelList"/>
    <dgm:cxn modelId="{76BFE0A4-3491-45EC-857B-84FD4D485B80}" type="presParOf" srcId="{953CCF45-9CA9-413C-967E-DA49BBD2A9C9}" destId="{7301DC43-B32C-443F-BAD2-1C7DC42E4700}" srcOrd="0" destOrd="0" presId="urn:microsoft.com/office/officeart/2018/2/layout/IconLabelList"/>
    <dgm:cxn modelId="{C3C60D76-B058-4B62-B551-26C6BCBAD328}" type="presParOf" srcId="{953CCF45-9CA9-413C-967E-DA49BBD2A9C9}" destId="{D4BEAEC6-77BF-4514-A6D4-EA0C20A995F4}" srcOrd="1" destOrd="0" presId="urn:microsoft.com/office/officeart/2018/2/layout/IconLabelList"/>
    <dgm:cxn modelId="{B44AB7B5-C7B7-415D-BE75-65B3FF2E2B91}" type="presParOf" srcId="{953CCF45-9CA9-413C-967E-DA49BBD2A9C9}" destId="{3DA8C91D-722A-4D06-BFAF-6F029446288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A8D72-D45F-4839-BECA-8E7FE8DD4457}">
      <dsp:nvSpPr>
        <dsp:cNvPr id="0" name=""/>
        <dsp:cNvSpPr/>
      </dsp:nvSpPr>
      <dsp:spPr>
        <a:xfrm>
          <a:off x="1613664" y="19300"/>
          <a:ext cx="1908562" cy="190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1E54E8-13B3-46E3-A732-58007F6C3E29}">
      <dsp:nvSpPr>
        <dsp:cNvPr id="0" name=""/>
        <dsp:cNvSpPr/>
      </dsp:nvSpPr>
      <dsp:spPr>
        <a:xfrm>
          <a:off x="447320" y="239206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Describe how 9/11 effected domestic and foreign policy?</a:t>
          </a:r>
        </a:p>
      </dsp:txBody>
      <dsp:txXfrm>
        <a:off x="447320" y="2392063"/>
        <a:ext cx="4241250" cy="720000"/>
      </dsp:txXfrm>
    </dsp:sp>
    <dsp:sp modelId="{7301DC43-B32C-443F-BAD2-1C7DC42E4700}">
      <dsp:nvSpPr>
        <dsp:cNvPr id="0" name=""/>
        <dsp:cNvSpPr/>
      </dsp:nvSpPr>
      <dsp:spPr>
        <a:xfrm>
          <a:off x="6597133" y="19300"/>
          <a:ext cx="1908562" cy="190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A8C91D-722A-4D06-BFAF-6F0294462883}">
      <dsp:nvSpPr>
        <dsp:cNvPr id="0" name=""/>
        <dsp:cNvSpPr/>
      </dsp:nvSpPr>
      <dsp:spPr>
        <a:xfrm>
          <a:off x="5430789" y="239206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Describe the significance of third parties in Presidential elections over the period of 1890-2000? </a:t>
          </a:r>
        </a:p>
      </dsp:txBody>
      <dsp:txXfrm>
        <a:off x="5430789" y="2392063"/>
        <a:ext cx="424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2548-7F48-4A0E-8409-CF2FEF58E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42479-90E9-4A63-831B-74D53B787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2E325-5978-4FD2-B6A6-B9A0A119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042C4-D94C-40BD-B6DC-8E7CA0D3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1EA8A-7AD0-497F-A3BA-57233603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1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E930-BFAD-43CA-B319-8F3DF80C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5F2DB-C2CF-4715-B3D7-68E18D350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69570-A443-4909-B0E3-0A5BB183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4461-9267-40DA-A87D-67F151B3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8E652-39A4-439B-BBE5-B03C560D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4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DA022-232C-4592-828D-FD4365BB4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45171-E44A-43B3-A13A-34FC7FDCE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4647-7ADD-4561-BDC2-71458494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1702E-4FF2-4DBE-A1AE-220E67CC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3EF4-CB3C-4A0F-8CF3-A87BE1B0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4F1B-DD63-48B9-893B-DACFEE19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0AFCF-E508-4BDA-97F9-C198264C0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C6DE-B4D2-4447-AB21-193963C4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D78BE-8259-485E-B658-81F05DF8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4885-9593-4173-915C-B1B6F3CB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0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60FF-4398-452C-ADEF-196B80AC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66515-375A-411D-80DA-B3F109B28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AB725-1F30-40A2-A332-33213060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70449-EFA2-498A-A2FD-72C2AF4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89A74-F001-4393-AC80-298174A8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8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5895-07AB-4B65-8E40-2009587D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8307A-A23B-4ECE-AEA9-F8B55E49D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FF8EC-B9EC-472B-AA97-869D52B27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18B7F-0E45-4607-B9B5-911C06EC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86543-1200-47DA-9A84-DBCF955B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1A688-7352-4D62-B7E0-6BD0DD6A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2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BF2C-9BED-46CA-B37E-AB6BDA96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EF9CD-A215-4D7F-806B-BB4E6BC6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84E9E-C68E-41F7-A962-78D388D04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62972-72B6-4F46-AA49-F45B246EA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143FE-0251-4943-87C4-14BFD5ED1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6A220-D3D9-4445-8D05-CB8B04891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3FBF8-BFC6-4FB2-967A-31CC060C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F254A-15F1-4BA5-A598-8AFF650D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9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5E4E4-8DE0-4A44-9EA6-A004A49E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DC142-877F-4B65-9973-9D05150E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51EBC-63D6-4BB6-A179-5175A86C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AB13E-3B8C-4950-BD3A-C7F90626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2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82392-EE50-43BA-A81D-A2F831F1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24C8C-43F3-4AFE-9B07-1BF1FFFB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D9656-632D-4DAB-9B9C-D36A0BA0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6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C9F7-03C1-4B00-BC2E-19C6C3CA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E86F-168A-4FBE-8108-8CD9B599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D2409-AE72-4D10-A844-B6768F326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B1C76-845F-4E49-927D-F7455DE7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95717-4DE4-4A20-BE69-E0556B04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E3985-F7DA-4672-AA0F-A9A78B77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6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FB0D-3B1E-4F01-A2AB-EC75DC95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12EF0-113A-4E59-BCDA-C291F1D00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D4675-9C09-422B-9CF8-4DC49195F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940E5-AFB4-41AF-B382-A5412BA4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9AD64-C1AF-4692-A7A0-BF344DF5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E85E9-0B58-4B2A-A30C-45CAC8D5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E97CA-4F50-48DF-9921-E00139A0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AAAF6-405E-40E9-A6E8-60A8A0222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9331F-263C-4A7E-9AC3-E50A50D57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89B5B-55E5-4019-B3FA-C481750B973A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476BA-ED68-481B-A51E-37EBC1054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CCB3-4364-4788-9FCA-B73FBD423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CCEC-4EAB-459E-92E9-C35D1DEB6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YrEXibbXq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YRBWII_DU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V7zqaKHY3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7F3C-2FE5-4AAE-952E-29B268DA1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83" y="4763730"/>
            <a:ext cx="8100848" cy="1961536"/>
          </a:xfrm>
        </p:spPr>
        <p:txBody>
          <a:bodyPr anchor="ctr">
            <a:noAutofit/>
          </a:bodyPr>
          <a:lstStyle/>
          <a:p>
            <a:r>
              <a:rPr lang="en-US" b="1" dirty="0"/>
              <a:t>21</a:t>
            </a:r>
            <a:r>
              <a:rPr lang="en-US" b="1" baseline="30000" dirty="0"/>
              <a:t>st</a:t>
            </a:r>
            <a:r>
              <a:rPr lang="en-US" b="1" dirty="0"/>
              <a:t> Century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D0B6A-4C0B-4A5E-8027-43C3ED0B4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 b="30073"/>
          <a:stretch/>
        </p:blipFill>
        <p:spPr bwMode="auto">
          <a:xfrm>
            <a:off x="-3983" y="10"/>
            <a:ext cx="1219200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5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1110-4393-4BB6-9897-B44010D1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200" u="sng">
                <a:solidFill>
                  <a:srgbClr val="262626"/>
                </a:solidFill>
              </a:rPr>
              <a:t>Checking for Understanding</a:t>
            </a:r>
            <a:endParaRPr lang="en-US" sz="320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7A426-F3A6-4E00-8A8C-182267DED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Describe the impact of NAFTA on the American economy?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715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6267D-F2A0-4BC1-8551-EEBB96AAB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9" r="2" b="-57"/>
          <a:stretch/>
        </p:blipFill>
        <p:spPr>
          <a:xfrm>
            <a:off x="6587330" y="1690689"/>
            <a:ext cx="5604670" cy="2581051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A50C52-6A27-4576-A875-939084FED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01" t="797" r="-2" b="14152"/>
          <a:stretch/>
        </p:blipFill>
        <p:spPr>
          <a:xfrm>
            <a:off x="4859079" y="4271741"/>
            <a:ext cx="7332922" cy="2586258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CCD88-D4B7-4A94-AE27-18320904B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0973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chemeClr val="bg1"/>
                </a:solidFill>
              </a:rPr>
              <a:t>George W. Bush Election of 2000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FA2F2-769E-4975-BFD0-B89216C77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0856"/>
            <a:ext cx="5720316" cy="508714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Al Gore won the popular vote but lost the electoral college.</a:t>
            </a:r>
          </a:p>
          <a:p>
            <a:r>
              <a:rPr lang="en-US" sz="3200" dirty="0"/>
              <a:t>Election came down to Florida where Gore </a:t>
            </a:r>
            <a:r>
              <a:rPr lang="en-US" sz="3200" dirty="0">
                <a:solidFill>
                  <a:srgbClr val="FF0000"/>
                </a:solidFill>
              </a:rPr>
              <a:t>demanded a recount statewide.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Third party candidate Ralph Nadar took critical votes </a:t>
            </a:r>
            <a:r>
              <a:rPr lang="en-US" sz="3200" dirty="0"/>
              <a:t>from Democratic candidate Al Gore; and weakened support lingering from Clinton scandal allowed Bush to gain support to win 2000 </a:t>
            </a:r>
            <a:r>
              <a:rPr lang="en-US" sz="3200" dirty="0">
                <a:solidFill>
                  <a:srgbClr val="FF0000"/>
                </a:solidFill>
              </a:rPr>
              <a:t>election in closest Presidential election in U.S. history.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2808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08B8D-5D94-4AE8-B966-FEA4B30CAD94}" type="slidenum">
              <a:rPr lang="en-US" altLang="en-US" sz="1200">
                <a:solidFill>
                  <a:srgbClr val="898989"/>
                </a:solidFill>
                <a:latin typeface="Gill Sans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073">
            <a:off x="472017" y="482601"/>
            <a:ext cx="4927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68570">
            <a:off x="4876800" y="2746375"/>
            <a:ext cx="2235200" cy="1066800"/>
          </a:xfr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7200"/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97364"/>
            <a:ext cx="57912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3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7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35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FFF8B-77FE-4379-B5BE-33E41494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1" y="4767072"/>
            <a:ext cx="7058307" cy="1625210"/>
          </a:xfrm>
        </p:spPr>
        <p:txBody>
          <a:bodyPr>
            <a:noAutofit/>
          </a:bodyPr>
          <a:lstStyle/>
          <a:p>
            <a:pPr algn="ctr"/>
            <a:r>
              <a:rPr lang="en-US" sz="5500" u="sng" dirty="0">
                <a:solidFill>
                  <a:srgbClr val="FFFFFF"/>
                </a:solidFill>
              </a:rPr>
              <a:t>Bush’s: Domestic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45EBD-3F9A-4BD0-BE1D-91BD6B0C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4465" r="1" b="560"/>
          <a:stretch/>
        </p:blipFill>
        <p:spPr>
          <a:xfrm>
            <a:off x="138223" y="116957"/>
            <a:ext cx="7247630" cy="43110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F942A-D3B9-4981-8E8A-2DCD59930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446566"/>
            <a:ext cx="4281890" cy="6089699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Issued tax cuts to revitalize the economy.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Introduced </a:t>
            </a:r>
            <a:r>
              <a:rPr lang="en-US" sz="3200" dirty="0">
                <a:solidFill>
                  <a:srgbClr val="FF0000"/>
                </a:solidFill>
              </a:rPr>
              <a:t>“No Child Left Behind Act” requiring states to test all students</a:t>
            </a:r>
            <a:r>
              <a:rPr lang="en-US" sz="3200" dirty="0">
                <a:solidFill>
                  <a:srgbClr val="FFFFFF"/>
                </a:solidFill>
              </a:rPr>
              <a:t> in English and Mathematics each year from 3</a:t>
            </a:r>
            <a:r>
              <a:rPr lang="en-US" sz="3200" baseline="30000" dirty="0">
                <a:solidFill>
                  <a:srgbClr val="FFFFFF"/>
                </a:solidFill>
              </a:rPr>
              <a:t>rd</a:t>
            </a:r>
            <a:r>
              <a:rPr lang="en-US" sz="3200" dirty="0">
                <a:solidFill>
                  <a:srgbClr val="FFFFFF"/>
                </a:solidFill>
              </a:rPr>
              <a:t>-8</a:t>
            </a:r>
            <a:r>
              <a:rPr lang="en-US" sz="3200" baseline="30000" dirty="0">
                <a:solidFill>
                  <a:srgbClr val="FFFFFF"/>
                </a:solidFill>
              </a:rPr>
              <a:t>th</a:t>
            </a:r>
            <a:r>
              <a:rPr lang="en-US" sz="3200" dirty="0">
                <a:solidFill>
                  <a:srgbClr val="FFFFFF"/>
                </a:solidFill>
              </a:rPr>
              <a:t> grade.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18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54185-9D18-4D8A-A9C0-51459F8F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21176"/>
            <a:ext cx="7174246" cy="859110"/>
          </a:xfrm>
        </p:spPr>
        <p:txBody>
          <a:bodyPr>
            <a:noAutofit/>
          </a:bodyPr>
          <a:lstStyle/>
          <a:p>
            <a:pPr algn="ctr"/>
            <a:r>
              <a:rPr lang="en-US" sz="5500" u="sng" dirty="0"/>
              <a:t>Terror comes to America</a:t>
            </a:r>
            <a:endParaRPr lang="en-US" sz="5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C3ED4-5BAE-44B1-9DD7-017153D9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2" y="1180286"/>
            <a:ext cx="7174246" cy="5037633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hlinkClick r:id="rId2"/>
              </a:rPr>
              <a:t>https://www.youtube.com/watch?v=YrEXibbXqUs</a:t>
            </a:r>
            <a:r>
              <a:rPr lang="en-US" sz="2200" dirty="0"/>
              <a:t>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September 11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, 2001 Islamic Fundamentalist flew planes into the World Trade Center towers</a:t>
            </a:r>
            <a:r>
              <a:rPr lang="en-US" sz="3200" dirty="0"/>
              <a:t>, the Pentagon, and a fourth plane crashed in Pennsylvania.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Osama bin Laden and his organization “al-</a:t>
            </a:r>
            <a:r>
              <a:rPr lang="en-US" sz="3200" dirty="0" err="1">
                <a:solidFill>
                  <a:srgbClr val="FF0000"/>
                </a:solidFill>
              </a:rPr>
              <a:t>Queda</a:t>
            </a:r>
            <a:r>
              <a:rPr lang="en-US" sz="3200" dirty="0">
                <a:solidFill>
                  <a:srgbClr val="FF0000"/>
                </a:solidFill>
              </a:rPr>
              <a:t> took credit for the attacks. 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Taliban</a:t>
            </a:r>
            <a:r>
              <a:rPr lang="en-US" sz="3200" dirty="0"/>
              <a:t> a group of Islamic Fundamentalists </a:t>
            </a:r>
            <a:r>
              <a:rPr lang="en-US" sz="3200" dirty="0">
                <a:solidFill>
                  <a:srgbClr val="FF0000"/>
                </a:solidFill>
              </a:rPr>
              <a:t>controlling Afghanistan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sheltered and refused to surrender bin Laden to the U.S. 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1D96E-28DF-49DD-A566-56EA6E5F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30" y="91379"/>
            <a:ext cx="4408523" cy="273754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232E69D-5177-4965-B670-8481AEE0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87" y="2956516"/>
            <a:ext cx="3717407" cy="381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10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C70F-FA0F-408D-9AB5-91F80C1D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85" y="20963"/>
            <a:ext cx="7071242" cy="132556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Global War on Terror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E2D33-3F4C-4514-A30D-47608269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7" y="1181405"/>
            <a:ext cx="7244470" cy="5580902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200" dirty="0"/>
              <a:t>President Bush vowed to launch a global </a:t>
            </a:r>
            <a:r>
              <a:rPr lang="en-US" sz="3200" dirty="0">
                <a:solidFill>
                  <a:srgbClr val="FF0000"/>
                </a:solidFill>
              </a:rPr>
              <a:t>“War on Terror” against those nations that harbored terrorists.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Bush ordered air and ground assaults </a:t>
            </a:r>
            <a:r>
              <a:rPr lang="en-US" sz="3200" dirty="0"/>
              <a:t>to topple the Taliban and capture Osama bin Laden.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Transportation Security Agency (TSA) took over security at U.S. airports;</a:t>
            </a:r>
            <a:r>
              <a:rPr lang="en-US" sz="3200" dirty="0"/>
              <a:t> all passengers and luggage were subject to a thorough screening. </a:t>
            </a:r>
          </a:p>
          <a:p>
            <a:r>
              <a:rPr lang="en-US" sz="3200" dirty="0"/>
              <a:t>Bush created new cabinet post </a:t>
            </a:r>
            <a:r>
              <a:rPr lang="en-US" sz="3200" dirty="0">
                <a:solidFill>
                  <a:srgbClr val="FF0000"/>
                </a:solidFill>
              </a:rPr>
              <a:t>Department of Homeland Security – mission to keep the U.S. secure from all threats. </a:t>
            </a:r>
          </a:p>
          <a:p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6CA75-0354-412D-AC8B-D67389EC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82" y="473772"/>
            <a:ext cx="3996386" cy="25177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A9A538D-7CB6-48E9-B4BE-5B14CC2A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82" y="3811539"/>
            <a:ext cx="3996386" cy="26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89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7900-0632-4863-AFB1-A528C41E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2" y="180754"/>
            <a:ext cx="5748822" cy="882502"/>
          </a:xfrm>
        </p:spPr>
        <p:txBody>
          <a:bodyPr>
            <a:noAutofit/>
          </a:bodyPr>
          <a:lstStyle/>
          <a:p>
            <a:pPr algn="ctr"/>
            <a:r>
              <a:rPr lang="en-US" sz="5000" u="sng" dirty="0"/>
              <a:t>Global War on Terror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C99F-E019-4D7A-BBFC-7280A4E0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493" t="3259" r="-4" b="-3397"/>
          <a:stretch/>
        </p:blipFill>
        <p:spPr>
          <a:xfrm>
            <a:off x="5720316" y="1"/>
            <a:ext cx="5602551" cy="2909475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28FEF-1843-4097-904D-CDF84C93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92" y="1786269"/>
            <a:ext cx="6488392" cy="5071729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USA PATRIOT Act 2001</a:t>
            </a:r>
            <a:r>
              <a:rPr lang="en-US" sz="3200" dirty="0"/>
              <a:t>- (Uniting (and) Strengthening America (by) Providing Appropriate Tools Required (to) Intercept (and) Obstruct Terrorism Act) </a:t>
            </a:r>
            <a:r>
              <a:rPr lang="en-US" sz="3200" dirty="0">
                <a:solidFill>
                  <a:srgbClr val="FF0000"/>
                </a:solidFill>
              </a:rPr>
              <a:t>passed by Congress</a:t>
            </a:r>
            <a:r>
              <a:rPr lang="en-US" sz="3200" dirty="0"/>
              <a:t>, signed by President George W. Bush to </a:t>
            </a:r>
            <a:r>
              <a:rPr lang="en-US" sz="3200" dirty="0">
                <a:solidFill>
                  <a:srgbClr val="FF0000"/>
                </a:solidFill>
              </a:rPr>
              <a:t>help identify and stop further terrorist activities; any country that harbors enemies is considered a threat to U.S. safety. </a:t>
            </a:r>
            <a:r>
              <a:rPr lang="en-US" sz="3200" dirty="0"/>
              <a:t>(Afghanistan)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Balancing individual rights and freedoms with the need for national security has been one of the biggest challenges created by international terrorism. </a:t>
            </a:r>
          </a:p>
          <a:p>
            <a:endParaRPr lang="en-US" sz="1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B1A7D-0D79-4109-8DD8-2EBBD3B4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695" t="-17747" r="-11809" b="3639"/>
          <a:stretch/>
        </p:blipFill>
        <p:spPr>
          <a:xfrm>
            <a:off x="6281311" y="2020185"/>
            <a:ext cx="6488391" cy="4837813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005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0861-70E7-44AD-8178-0EDC6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05" y="20963"/>
            <a:ext cx="6387102" cy="1038567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/>
              <a:t>War in Iraq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01C16-17DF-479A-8CAE-18A4785A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58" y="936856"/>
            <a:ext cx="7296468" cy="5900172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Bush feared </a:t>
            </a:r>
            <a:r>
              <a:rPr lang="en-US" sz="3200" dirty="0"/>
              <a:t>Iraqi dictator </a:t>
            </a:r>
            <a:r>
              <a:rPr lang="en-US" sz="3200" dirty="0">
                <a:solidFill>
                  <a:srgbClr val="FF0000"/>
                </a:solidFill>
              </a:rPr>
              <a:t>Saddam Hussein </a:t>
            </a:r>
            <a:r>
              <a:rPr lang="en-US" sz="3200" dirty="0"/>
              <a:t>might provide </a:t>
            </a:r>
            <a:r>
              <a:rPr lang="en-US" sz="3200" dirty="0">
                <a:solidFill>
                  <a:srgbClr val="FF0000"/>
                </a:solidFill>
              </a:rPr>
              <a:t>weapons of mass destruction</a:t>
            </a:r>
            <a:r>
              <a:rPr lang="en-US" sz="3200" dirty="0"/>
              <a:t> to Islamic terrorists like Osama bin Laden. </a:t>
            </a:r>
          </a:p>
          <a:p>
            <a:r>
              <a:rPr lang="en-US" sz="3200" dirty="0"/>
              <a:t>Bush gave Hussein 48hrs to leave Iraq or face invasion. </a:t>
            </a:r>
            <a:r>
              <a:rPr lang="en-US" sz="3200" dirty="0">
                <a:solidFill>
                  <a:srgbClr val="FF0000"/>
                </a:solidFill>
              </a:rPr>
              <a:t>Hussein rejected the ultimatum, and coalition forces took military action.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Hussein’s dictatorship quickly collapsed</a:t>
            </a:r>
            <a:r>
              <a:rPr lang="en-US" sz="3200" dirty="0"/>
              <a:t>, and Hussein was captured soon after; tried for his crimes against the Iraqi people  and </a:t>
            </a:r>
            <a:r>
              <a:rPr lang="en-US" sz="3200" dirty="0">
                <a:solidFill>
                  <a:srgbClr val="FF0000"/>
                </a:solidFill>
              </a:rPr>
              <a:t>executed in 2006</a:t>
            </a:r>
          </a:p>
          <a:p>
            <a:endParaRPr lang="en-US" sz="1800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6FF35-59FD-4298-BDC6-B5E34690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420" y="129174"/>
            <a:ext cx="4449522" cy="320943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41BE2F5-E2F0-4F6C-88E3-18AC8AC5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420" y="3519387"/>
            <a:ext cx="4449522" cy="32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8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FD42-233B-494A-BC23-1D4C182D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353" y="-2655"/>
            <a:ext cx="6184131" cy="940131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000" u="sng" dirty="0"/>
              <a:t>Aftermath of Iraq War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DFDA7-7B5D-4221-A035-854D332D6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6" r="15524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1B00F-E1DF-4CA0-8A33-9EC6DEECA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0" r="10240" b="4"/>
          <a:stretch/>
        </p:blipFill>
        <p:spPr>
          <a:xfrm>
            <a:off x="3008897" y="-2655"/>
            <a:ext cx="2917436" cy="3407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0A760E-AF86-4E5F-80F6-266FC084B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6" r="1" b="13453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55188-BB39-4215-8DC1-22FC452C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792" y="824236"/>
            <a:ext cx="6092691" cy="60337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Coalition forces established a provisional government. 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war was over but an insurgency ensued. </a:t>
            </a:r>
          </a:p>
          <a:p>
            <a:r>
              <a:rPr lang="en-US" sz="3200" dirty="0"/>
              <a:t>Bush announced a new “surge” strategy sending 20,000 additional troops to make Iraq safe and combat al-</a:t>
            </a:r>
            <a:r>
              <a:rPr lang="en-US" sz="3200" dirty="0" err="1"/>
              <a:t>Queda</a:t>
            </a:r>
            <a:r>
              <a:rPr lang="en-US" sz="3200" dirty="0"/>
              <a:t> forces.</a:t>
            </a:r>
          </a:p>
          <a:p>
            <a:r>
              <a:rPr lang="en-US" sz="3200" dirty="0"/>
              <a:t>The surge greatly reduced violence in Iraq but Iraq became a central issue in the 2008 election.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8996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115-4B2D-4C41-AB62-3B51DBBD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4" y="436833"/>
            <a:ext cx="6204984" cy="1344975"/>
          </a:xfrm>
        </p:spPr>
        <p:txBody>
          <a:bodyPr>
            <a:noAutofit/>
          </a:bodyPr>
          <a:lstStyle/>
          <a:p>
            <a:pPr algn="ctr"/>
            <a:r>
              <a:rPr lang="en-US" sz="5000" u="sng" dirty="0"/>
              <a:t>Clinton Presidency: Domestic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EDAA5-AA4F-4667-BB89-C41B37C3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2" y="1841701"/>
            <a:ext cx="7174247" cy="4376218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federal spending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income taxes to 40% on richest Americans, cut taxes for low-income Americans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introduced federal gasoline tax.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Care Reform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Clinton promised reform in health care appointing his wife Hilary to develop a plan.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by Clinton to pass any health care reform in Congress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 major defeat for him.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Clinton did pass bills to increase funds for police department,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period for handguns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increased federal money for prisons, and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banned sale of assault weapons. 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1DE74-BE65-41B6-B766-6B9F8EBD9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8" b="10112"/>
          <a:stretch/>
        </p:blipFill>
        <p:spPr>
          <a:xfrm>
            <a:off x="7638165" y="147421"/>
            <a:ext cx="4419156" cy="2808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84B5E-FCAE-4089-B65B-6DF7D671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6" r="4102" b="-1"/>
          <a:stretch/>
        </p:blipFill>
        <p:spPr>
          <a:xfrm>
            <a:off x="7638165" y="3162097"/>
            <a:ext cx="4419156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73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20572-19F7-454E-B4A1-BFBD7784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u="sng">
                <a:solidFill>
                  <a:srgbClr val="FFFFFF"/>
                </a:solidFill>
              </a:rPr>
              <a:t>Checking for Understanding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0D0955-0048-4C03-A987-AD261F51B9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901620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777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34EC-EA0E-42EE-A8C5-C9A0B54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70" y="1"/>
            <a:ext cx="5642232" cy="1031358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Hurricane Katrina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C7DDD-C442-4379-A720-D65E15B4F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63" t="14898" r="-7934" b="-23128"/>
          <a:stretch/>
        </p:blipFill>
        <p:spPr>
          <a:xfrm>
            <a:off x="5564484" y="1"/>
            <a:ext cx="5642232" cy="3264194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59B5-E22B-4108-9999-0C7C989A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8" y="923151"/>
            <a:ext cx="6066822" cy="593484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700" dirty="0">
                <a:hlinkClick r:id="rId3"/>
              </a:rPr>
              <a:t>https://www.youtube.com/watch?v=DFYRBWII_DU</a:t>
            </a:r>
            <a:r>
              <a:rPr lang="en-US" sz="1700" dirty="0"/>
              <a:t>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Caused the evacuation and flooding of almost 80% of New Orleans.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Katrina</a:t>
            </a:r>
            <a:r>
              <a:rPr lang="en-US" sz="3200" dirty="0"/>
              <a:t> brought the highest storm surge and waves in American history </a:t>
            </a:r>
            <a:r>
              <a:rPr lang="en-US" sz="3200" dirty="0">
                <a:solidFill>
                  <a:srgbClr val="FF0000"/>
                </a:solidFill>
              </a:rPr>
              <a:t>causing </a:t>
            </a:r>
            <a:r>
              <a:rPr lang="en-US" sz="3200" dirty="0"/>
              <a:t>its</a:t>
            </a:r>
            <a:r>
              <a:rPr lang="en-US" sz="3200" dirty="0">
                <a:solidFill>
                  <a:srgbClr val="FF0000"/>
                </a:solidFill>
              </a:rPr>
              <a:t> levee system to fail</a:t>
            </a:r>
            <a:r>
              <a:rPr lang="en-US" sz="3200" dirty="0"/>
              <a:t>.</a:t>
            </a:r>
          </a:p>
          <a:p>
            <a:r>
              <a:rPr lang="en-US" sz="3200" dirty="0"/>
              <a:t>More then 1,800 people died, making it </a:t>
            </a:r>
            <a:r>
              <a:rPr lang="en-US" sz="3200" dirty="0">
                <a:solidFill>
                  <a:srgbClr val="FF0000"/>
                </a:solidFill>
              </a:rPr>
              <a:t>one of the deadliest natural disasters in American history.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Rescue efforts were so delayed people were stranded for days </a:t>
            </a:r>
            <a:r>
              <a:rPr lang="en-US" sz="3200" dirty="0"/>
              <a:t>on rooftops and in attics. Almost 20,000 people were trapped in New Orleans’ Superdome in sweltering heat and unsanitary conditions. </a:t>
            </a:r>
          </a:p>
          <a:p>
            <a:endParaRPr lang="en-US" sz="1700" dirty="0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A4EEB-8DEF-47A1-A532-8D7EEFDB49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637" t="-2" r="18109" b="3"/>
          <a:stretch/>
        </p:blipFill>
        <p:spPr>
          <a:xfrm>
            <a:off x="5836002" y="2679404"/>
            <a:ext cx="6355998" cy="4178593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5449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AC04C2-7228-46E0-B977-95BB8C51C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C808F-1FC1-4A2E-B01B-76812119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CFE68EA-4FC5-4C75-90E1-184E465FB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27A6CF9-A4EF-4E3C-9BB9-CE9E1B2B1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3F6BCD4-4B29-4570-86DD-C063D0A71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98776EA-E610-4021-B218-9F405372B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D8448F1-3976-4285-B6F0-2B679F0AD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12B694-C60D-430E-A9A1-E531B8CF4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62150B2-8E09-4106-A3B4-D04A65F19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D1904E-7B40-4203-A4F2-64086596B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107C6D6-7CCD-45C1-9F72-CCF3DBD2F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5DBC124-02A4-4147-A227-8AACC3112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A046586-2FEC-449F-80AC-2A700A742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5E19B7-E89C-447B-A2C5-6B0B9E2BF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227A78E-EFBE-4DEA-80DF-C449D1F03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2E64BBD-72C4-4DCC-8ECE-3A1934C60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ACC5732-AB88-454E-8058-13C8C4603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031E1C6-5224-4679-925E-ADD051DA1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B568F1B-8844-4ABD-AEE9-24E3ED5A8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540ED86-90CE-4D49-84DF-E52E95341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B709B38-34E6-4418-817C-C6852373D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4DCC7CA-1427-4272-9997-7FA64B397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066B0F1-E8C5-4219-A992-9769BCD8C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4ED0C-6A4A-48BD-B467-0AD542E2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94B9A-EAF3-4CAA-BAC3-12EBB53B4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9" b="-3"/>
          <a:stretch/>
        </p:blipFill>
        <p:spPr>
          <a:xfrm>
            <a:off x="6992894" y="43331"/>
            <a:ext cx="4675885" cy="3429217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22">
            <a:extLst>
              <a:ext uri="{FF2B5EF4-FFF2-40B4-BE49-F238E27FC236}">
                <a16:creationId xmlns:a16="http://schemas.microsoft.com/office/drawing/2014/main" id="{F4366B6B-9464-4F48-BFFE-BF288234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01C424-7227-4039-8615-710FEBBEF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1505F-529B-4AED-AA25-D9E87E0D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2" y="1025620"/>
            <a:ext cx="5767566" cy="59448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2008 Financial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D8CF2-A71D-4389-B313-816D9C007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88" y="1730393"/>
            <a:ext cx="5935795" cy="3980693"/>
          </a:xfrm>
        </p:spPr>
        <p:txBody>
          <a:bodyPr anchor="ctr">
            <a:normAutofit fontScale="85000"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2007 </a:t>
            </a:r>
            <a:r>
              <a:rPr lang="en-US" sz="3200" dirty="0">
                <a:solidFill>
                  <a:srgbClr val="FF0000"/>
                </a:solidFill>
              </a:rPr>
              <a:t>overbuilding led to falling house prices.</a:t>
            </a:r>
            <a:r>
              <a:rPr lang="en-US" sz="3200" dirty="0">
                <a:solidFill>
                  <a:srgbClr val="FFFFFF"/>
                </a:solidFill>
              </a:rPr>
              <a:t> When interest rates began to rise </a:t>
            </a:r>
            <a:r>
              <a:rPr lang="en-US" sz="3200" dirty="0">
                <a:solidFill>
                  <a:srgbClr val="FF0000"/>
                </a:solidFill>
              </a:rPr>
              <a:t>investors weren’t able to pay </a:t>
            </a:r>
            <a:r>
              <a:rPr lang="en-US" sz="3200" dirty="0">
                <a:solidFill>
                  <a:srgbClr val="FFFFFF"/>
                </a:solidFill>
              </a:rPr>
              <a:t>their mortgages which </a:t>
            </a:r>
            <a:r>
              <a:rPr lang="en-US" sz="3200" dirty="0">
                <a:solidFill>
                  <a:srgbClr val="FF0000"/>
                </a:solidFill>
              </a:rPr>
              <a:t>led to rising number of foreclosures.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In late 2008 </a:t>
            </a:r>
            <a:r>
              <a:rPr lang="en-US" sz="3200" dirty="0">
                <a:solidFill>
                  <a:srgbClr val="FF0000"/>
                </a:solidFill>
              </a:rPr>
              <a:t>major investment firms were showing signs of collapse.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Emergency Economic Stabilization Act </a:t>
            </a:r>
            <a:r>
              <a:rPr lang="en-US" sz="3200" dirty="0">
                <a:solidFill>
                  <a:srgbClr val="FF0000"/>
                </a:solidFill>
              </a:rPr>
              <a:t>authorized spending of $700 billon to buy distressed investments and provide funds to banks so they wont fail. 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79FF9-D80A-4A9D-9030-AA351060A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52" b="-2"/>
          <a:stretch/>
        </p:blipFill>
        <p:spPr>
          <a:xfrm>
            <a:off x="7026947" y="3385442"/>
            <a:ext cx="4641833" cy="34292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174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CB36-DCBD-4157-B312-782617164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34" y="0"/>
            <a:ext cx="6387102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</a:rPr>
              <a:t>Obama Presidency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5B61B-899B-4D71-BF65-41CF5DD2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15" y="1138874"/>
            <a:ext cx="6712786" cy="5634065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Barack Obama won the 2008 presidential election becoming the first African American president. Used the internet and celebrities</a:t>
            </a:r>
            <a:r>
              <a:rPr lang="en-US" sz="3200" dirty="0"/>
              <a:t> like Oprah Winfrey </a:t>
            </a:r>
            <a:r>
              <a:rPr lang="en-US" sz="3200" dirty="0">
                <a:solidFill>
                  <a:srgbClr val="FF0000"/>
                </a:solidFill>
              </a:rPr>
              <a:t>to gather support. 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Obama promised change</a:t>
            </a:r>
            <a:r>
              <a:rPr lang="en-US" sz="3200" dirty="0"/>
              <a:t>, health care reform, closing of Guantanamo Bay, no new taxes, and immigration change; his </a:t>
            </a:r>
            <a:r>
              <a:rPr lang="en-US" sz="3200" dirty="0">
                <a:solidFill>
                  <a:srgbClr val="FF0000"/>
                </a:solidFill>
              </a:rPr>
              <a:t>campaign appealed to young people and African Americans. </a:t>
            </a:r>
          </a:p>
          <a:p>
            <a:endParaRPr lang="en-US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B5804-C983-4BD6-8CD2-A48514A3F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459" r="2076" b="-9536"/>
          <a:stretch/>
        </p:blipFill>
        <p:spPr>
          <a:xfrm>
            <a:off x="6400801" y="10"/>
            <a:ext cx="5791202" cy="3997832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attachments.office.net/owa/fernandorodriguez3@sharylandisd.org/service.svc/s/GetFileAttachment?id=AAMkAGJlZGFiY2RlLTQ4NGItNDVjOC1hM2M4LTJlZTE2ODA5MmZhNwBGAAAAAADDU8vjFSLyRZ5oKOZx33%2FYBwDpIkH9dgFJRoWMslpEFfgfAAAAvADYAAAjon3rEMoSSpCXXkWsEsdoAAK%2FXd%2FuAAABEgAQABO%2F%2BYYAM8ZOhif4JbG15TA%3D&amp;X-OWA-CANARY=_o39v1u8OUmjc5jgVxLezGCLPO8NjtYYY7lWAM0GnQDAwa3QVnUAHIi3c_9NPbeXcIozwA_oha0.&amp;token=eyJhbGciOiJSUzI1NiIsImtpZCI6IjA2MDBGOUY2NzQ2MjA3MzdFNzM0MDRFMjg3QzQ1QTgxOENCN0NFQjgiLCJ4NXQiOiJCZ0Q1OW5SaUJ6Zm5OQVRpaDhSYWdZeTN6cmciLCJ0eXAiOiJKV1QifQ.eyJ2ZXIiOiJFeGNoYW5nZS5DYWxsYmFjay5WMSIsImFwcGN0eHNlbmRlciI6Ik93YURvd25sb2FkQGFlMTdjNjFkLWM0NzQtNGI2Ny1hNGRhLTU4ZDk0YzQ1MWExZCIsImFwcGN0eCI6IntcIm1zZXhjaHByb3RcIjpcIm93YVwiLFwicHJpbWFyeXNpZFwiOlwiUy0xLTUtMjEtNDA3NzYzMTMwMS0yMjUwNjc3MTQzLTIzMzA0Njk4OTQtNDEyNDRcIixcInB1aWRcIjpcIjExNTM4MzYyOTYzMjI0MzU0MzJcIixcIm9pZFwiOlwiOTQ0NTkwZmItZDJmOC00MzNlLTkzNTUtODQ3ZWU5YTQzYmMwXCIsXCJzY29wZVwiOlwiT3dhRG93bmxvYWRcIn0iLCJuYmYiOjE1NDk2NjE3NDAsImV4cCI6MTU0OTY2MjM0MCwiaXNzIjoiMDAwMDAwMDItMDAwMC0wZmYxLWNlMDAtMDAwMDAwMDAwMDAwQGFlMTdjNjFkLWM0NzQtNGI2Ny1hNGRhLTU4ZDk0YzQ1MWExZCIsImF1ZCI6IjAwMDAwMDAyLTAwMDAtMGZmMS1jZTAwLTAwMDAwMDAwMDAwMC9hdHRhY2htZW50cy5vZmZpY2UubmV0QGFlMTdjNjFkLWM0NzQtNGI2Ny1hNGRhLTU4ZDk0YzQ1MWExZCJ9.ZHI9eF80Uhqi_7BNPqLlBI1bPAaqW8xJV5y2Gviwh-OymLXsvSsmBCZONwl9DdG6Ewi3xNBHKx1fC6qKFivqu9DT89BIPXEtmR1v9cCRwbzZpLMTHjVl3MnovDGQm9FVzrFHSlpc_Nf8F8Z09ssk5QLxAEE6HOr2iJz7-q3KDBmyP1_VQLQmiK_s8Y_zit-onH8peBESdAjSV6v1rcME2cikoM_7UmXZN40Gq3r9250CejrtKNVMptcix2p1gKFyEDETOkIHaBWTR70UEKIwg8sIVF_T2YVQhK1eRPPYt7kW3njRd2x5-WRndltyJNadpwGztahZSZ71nHhWmUWZQg&amp;owa=outlook.office365.com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90" y="3786646"/>
            <a:ext cx="4331109" cy="30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9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7775D-04DC-4D7F-912F-7B926876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56" y="321176"/>
            <a:ext cx="6569300" cy="1012259"/>
          </a:xfrm>
        </p:spPr>
        <p:txBody>
          <a:bodyPr>
            <a:noAutofit/>
          </a:bodyPr>
          <a:lstStyle/>
          <a:p>
            <a:pPr algn="ctr"/>
            <a:r>
              <a:rPr lang="en-US" sz="5000" u="sng" dirty="0"/>
              <a:t>Obama: Domestic Policy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BB2E4-183E-4697-BB26-D475EF4BF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2" y="1196729"/>
            <a:ext cx="7095276" cy="500934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American Recovery and Reinvestment Act </a:t>
            </a:r>
            <a:r>
              <a:rPr lang="en-US" sz="3200" dirty="0"/>
              <a:t>– More then $700 billion was to be spent in a </a:t>
            </a:r>
            <a:r>
              <a:rPr lang="en-US" sz="3200" dirty="0">
                <a:solidFill>
                  <a:srgbClr val="FF0000"/>
                </a:solidFill>
              </a:rPr>
              <a:t>bailout package to create new jobs, save existing ones, spur economic activity and invest in long-term infrastructure development. </a:t>
            </a:r>
          </a:p>
          <a:p>
            <a:r>
              <a:rPr lang="en-US" sz="3200" dirty="0"/>
              <a:t>Appointed </a:t>
            </a:r>
            <a:r>
              <a:rPr lang="en-US" sz="3200" dirty="0">
                <a:solidFill>
                  <a:srgbClr val="FF0000"/>
                </a:solidFill>
              </a:rPr>
              <a:t>Sonia Sotomayor </a:t>
            </a:r>
            <a:r>
              <a:rPr lang="en-US" sz="3200" dirty="0"/>
              <a:t>to the </a:t>
            </a:r>
            <a:r>
              <a:rPr lang="en-US" sz="3200" dirty="0">
                <a:solidFill>
                  <a:srgbClr val="FF0000"/>
                </a:solidFill>
              </a:rPr>
              <a:t>U.S. Supreme Court</a:t>
            </a:r>
            <a:r>
              <a:rPr lang="en-US" sz="3200" dirty="0"/>
              <a:t>, making her the </a:t>
            </a:r>
            <a:r>
              <a:rPr lang="en-US" sz="3200" dirty="0">
                <a:solidFill>
                  <a:srgbClr val="FF0000"/>
                </a:solidFill>
              </a:rPr>
              <a:t>first Hispanic justice.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246C5-41BA-4BB7-B7FA-70162B3F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2" b="5053"/>
          <a:stretch/>
        </p:blipFill>
        <p:spPr>
          <a:xfrm>
            <a:off x="7625005" y="85060"/>
            <a:ext cx="4474845" cy="2942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508C-FA25-4D55-97C7-44FEE5A17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26"/>
          <a:stretch/>
        </p:blipFill>
        <p:spPr>
          <a:xfrm>
            <a:off x="7625004" y="3269546"/>
            <a:ext cx="4474845" cy="35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26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65B3-C5DA-4991-A13E-03FB481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7" y="20963"/>
            <a:ext cx="6387102" cy="942874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/>
              <a:t>Obama: Foreign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F9F7-B3E0-4E46-90DD-516B2CE8F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46" y="922718"/>
            <a:ext cx="7327965" cy="5914309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Pakistan – encouraged to fight terrorism</a:t>
            </a:r>
            <a:r>
              <a:rPr lang="en-US" sz="3200" dirty="0"/>
              <a:t>, U.S. forces caught Osama bin Laden in Pakistan.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Iran</a:t>
            </a:r>
            <a:r>
              <a:rPr lang="en-US" sz="3200" dirty="0"/>
              <a:t> – Despite economic and political sanctions Iran continues to </a:t>
            </a:r>
            <a:r>
              <a:rPr lang="en-US" sz="3200" dirty="0">
                <a:solidFill>
                  <a:srgbClr val="FF0000"/>
                </a:solidFill>
              </a:rPr>
              <a:t>develop its nuclear program. Considered sponsor of terrorism. </a:t>
            </a:r>
          </a:p>
          <a:p>
            <a:r>
              <a:rPr lang="en-US" sz="3200" dirty="0"/>
              <a:t>Iraq – Obama gradually withdrew U.S. troops, but remains challenging as terrorism continues.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Europe – remains close allies</a:t>
            </a:r>
            <a:r>
              <a:rPr lang="en-US" sz="3200" dirty="0"/>
              <a:t>, and is going through financial crisis.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“Arab Spring” – Crisis in Tunisia, Yemen, Syria, and Egypt </a:t>
            </a:r>
            <a:r>
              <a:rPr lang="en-US" sz="3200" dirty="0"/>
              <a:t>remain on Obamas crisis list. </a:t>
            </a:r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4AE89-A728-4DA2-A916-33004ABA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96" y="112268"/>
            <a:ext cx="4399157" cy="30881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C8EC19E-F8A5-49ED-AB0B-1E3397ED4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696" y="3628775"/>
            <a:ext cx="4399156" cy="31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0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77A0D-B098-40E2-9B53-F0D3AF2A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12" y="853564"/>
            <a:ext cx="4092951" cy="162445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Checking for Understanding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8565B-77DF-400D-B5F8-08522D96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Compare the significance in </a:t>
            </a:r>
            <a:r>
              <a:rPr lang="en-US" sz="2000" u="sng" dirty="0">
                <a:solidFill>
                  <a:schemeClr val="bg1"/>
                </a:solidFill>
              </a:rPr>
              <a:t>minority participation </a:t>
            </a:r>
            <a:r>
              <a:rPr lang="en-US" sz="2000" dirty="0">
                <a:solidFill>
                  <a:schemeClr val="bg1"/>
                </a:solidFill>
              </a:rPr>
              <a:t>in the 2008 election to the 2016 election have on the outcome?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8C653-B8C5-425B-83C3-7B2F8F3A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031" y="0"/>
            <a:ext cx="6564236" cy="358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AC078-482A-4DC5-800F-685AAAB1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030" y="3589621"/>
            <a:ext cx="6564235" cy="32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1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0DA1-E0BD-48F1-B74C-1656794D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27" y="20963"/>
            <a:ext cx="7188200" cy="1081097"/>
          </a:xfrm>
        </p:spPr>
        <p:txBody>
          <a:bodyPr>
            <a:noAutofit/>
          </a:bodyPr>
          <a:lstStyle/>
          <a:p>
            <a:pPr algn="ctr"/>
            <a:r>
              <a:rPr lang="en-US" sz="5500" u="sng" dirty="0"/>
              <a:t>Technological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A826-82D8-4D48-94AE-6E1B6740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0" y="1000651"/>
            <a:ext cx="7536190" cy="5836369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Technology</a:t>
            </a:r>
            <a:r>
              <a:rPr lang="en-US" sz="3200" dirty="0"/>
              <a:t> has been at the forefront of American life the past half century </a:t>
            </a:r>
            <a:r>
              <a:rPr lang="en-US" sz="3200" dirty="0">
                <a:solidFill>
                  <a:srgbClr val="FF0000"/>
                </a:solidFill>
              </a:rPr>
              <a:t>leading to a more convenient way of life.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Technology can spur workplace production</a:t>
            </a:r>
            <a:r>
              <a:rPr lang="en-US" sz="3200" dirty="0"/>
              <a:t>; many companies now use </a:t>
            </a:r>
            <a:r>
              <a:rPr lang="en-US" sz="3200" dirty="0">
                <a:solidFill>
                  <a:srgbClr val="FF0000"/>
                </a:solidFill>
              </a:rPr>
              <a:t>robotics to aid in manufacturing</a:t>
            </a:r>
            <a:r>
              <a:rPr lang="en-US" sz="3200" dirty="0"/>
              <a:t>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Just-in –time (J-I-T) production </a:t>
            </a:r>
            <a:r>
              <a:rPr lang="en-US" sz="3200" dirty="0"/>
              <a:t>– parts arrive at the precise time for manufacturing process, </a:t>
            </a:r>
            <a:r>
              <a:rPr lang="en-US" sz="3200" dirty="0">
                <a:solidFill>
                  <a:srgbClr val="FF0000"/>
                </a:solidFill>
              </a:rPr>
              <a:t>eliminates the need for large inventory of parts. </a:t>
            </a:r>
          </a:p>
          <a:p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43CDA-C117-4229-8282-071C1DFD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77" y="130666"/>
            <a:ext cx="4293396" cy="29533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532A1E-3FF8-4588-A445-E8DEF0B29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9" t="21335" r="11428" b="22542"/>
          <a:stretch/>
        </p:blipFill>
        <p:spPr>
          <a:xfrm>
            <a:off x="7725377" y="3689504"/>
            <a:ext cx="4331943" cy="30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61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695CF3-3AED-46FD-806C-6CC3F7F7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" b="10819"/>
          <a:stretch/>
        </p:blipFill>
        <p:spPr>
          <a:xfrm>
            <a:off x="6176433" y="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CBB3D-FD99-4D42-88F2-02684266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r="4952" b="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A6489-1AC7-4329-AFFE-1AAAB7CA4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0" r="-1" b="-1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526B8-0213-4AF0-9B18-B0CCBCD2F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70" r="1" b="1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1313A-D5E7-4516-8809-1845CC0B5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72" r="5" b="890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2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8721"/>
          <a:stretch/>
        </p:blipFill>
        <p:spPr>
          <a:xfrm>
            <a:off x="0" y="0"/>
            <a:ext cx="3688080" cy="3854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79" y="22354"/>
            <a:ext cx="4587241" cy="3832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20" y="0"/>
            <a:ext cx="3916680" cy="385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612" t="4693" r="2865" b="6353"/>
          <a:stretch/>
        </p:blipFill>
        <p:spPr>
          <a:xfrm>
            <a:off x="0" y="3877064"/>
            <a:ext cx="7132320" cy="2980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0" y="3877064"/>
            <a:ext cx="5059680" cy="29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8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EF25-BAE3-4ABD-860A-E215B4CF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10" y="20963"/>
            <a:ext cx="6387102" cy="1038567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Clintons: Domestic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DC4DF-4D1D-475D-B4C8-FE458E3EC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63" y="947489"/>
            <a:ext cx="7156510" cy="5782920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Economic Recovery </a:t>
            </a:r>
            <a:r>
              <a:rPr lang="en-US" sz="3200" dirty="0"/>
              <a:t>– Eliminated Cold War restrictions, unemployment was down, consumer spending was up, and business profits were at all time highs.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Contract with America </a:t>
            </a:r>
            <a:r>
              <a:rPr lang="en-US" sz="3200" dirty="0"/>
              <a:t>– Republican Newt Gingrich proposed a series conservative principles that Republican candidates promised to the people. Stated federal government was too large and no longer responsive to the people it served. </a:t>
            </a:r>
            <a:r>
              <a:rPr lang="en-US" sz="3200" dirty="0">
                <a:solidFill>
                  <a:srgbClr val="FF0000"/>
                </a:solidFill>
              </a:rPr>
              <a:t>Aimed to restore the balance between government and its citizens.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A618-2C02-49AD-B7A9-C252E0ABB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830" y="181837"/>
            <a:ext cx="4156737" cy="3103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F53C5D-FCBB-4C13-9F25-1F1A2B90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829" y="3599535"/>
            <a:ext cx="4156737" cy="31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6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2097-CC5A-486F-B92D-73BF3A81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96"/>
            <a:ext cx="5712824" cy="939129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/>
              <a:t>International Trade</a:t>
            </a:r>
            <a:endParaRPr lang="en-US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6C8C3-7F1B-49F2-9886-ABF9353DD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4" y="939129"/>
            <a:ext cx="5263914" cy="5823178"/>
          </a:xfrm>
        </p:spPr>
        <p:txBody>
          <a:bodyPr anchor="t"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Multinational Corporation </a:t>
            </a:r>
            <a:r>
              <a:rPr lang="en-US" sz="3200" dirty="0"/>
              <a:t>- </a:t>
            </a:r>
            <a:r>
              <a:rPr lang="en-US" sz="3200" dirty="0">
                <a:solidFill>
                  <a:srgbClr val="FF0000"/>
                </a:solidFill>
              </a:rPr>
              <a:t>Corporation that has set up local companies, or subsidiaries in several countries.</a:t>
            </a:r>
            <a:r>
              <a:rPr lang="en-US" sz="3200" dirty="0"/>
              <a:t> Today their products are sold in every corner of the world. </a:t>
            </a:r>
          </a:p>
          <a:p>
            <a:r>
              <a:rPr lang="en-US" sz="3200" dirty="0"/>
              <a:t>These corporations have led to </a:t>
            </a:r>
            <a:r>
              <a:rPr lang="en-US" sz="3200" dirty="0">
                <a:solidFill>
                  <a:srgbClr val="FF0000"/>
                </a:solidFill>
              </a:rPr>
              <a:t>Globalization - process of international integration arising from the interchange of world views, products, ideas, and other aspects of culture.</a:t>
            </a:r>
          </a:p>
          <a:p>
            <a:endParaRPr lang="en-US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E756F39-E4E6-481E-95E4-D82CD06B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4" r="11615" b="-5"/>
          <a:stretch/>
        </p:blipFill>
        <p:spPr bwMode="auto">
          <a:xfrm>
            <a:off x="5363852" y="2432417"/>
            <a:ext cx="4034316" cy="3486454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162B34C-FBBE-4519-9406-481C187A7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11782" b="4"/>
          <a:stretch/>
        </p:blipFill>
        <p:spPr bwMode="auto">
          <a:xfrm>
            <a:off x="7921256" y="2"/>
            <a:ext cx="4273663" cy="3693299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866" y="3850718"/>
            <a:ext cx="3269134" cy="30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1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4611-6542-48DF-93C6-55040891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79" y="0"/>
            <a:ext cx="6387102" cy="847181"/>
          </a:xfrm>
        </p:spPr>
        <p:txBody>
          <a:bodyPr>
            <a:normAutofit/>
          </a:bodyPr>
          <a:lstStyle/>
          <a:p>
            <a:r>
              <a:rPr lang="en-US" u="sng" dirty="0"/>
              <a:t>Managing the Environment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9516-6F49-4059-8D63-A85C6037F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2" y="736366"/>
            <a:ext cx="7464954" cy="612163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Global Warming </a:t>
            </a:r>
            <a:r>
              <a:rPr lang="en-US" sz="3200" dirty="0"/>
              <a:t>– </a:t>
            </a:r>
            <a:r>
              <a:rPr lang="en-US" sz="3200" dirty="0">
                <a:solidFill>
                  <a:srgbClr val="FF0000"/>
                </a:solidFill>
              </a:rPr>
              <a:t>pollutants in atmosphere prevent heat from escaping into space</a:t>
            </a:r>
            <a:r>
              <a:rPr lang="en-US" sz="3200" dirty="0"/>
              <a:t>. U.S. a leading offender causing 25% of the gases.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Acid Rain </a:t>
            </a:r>
            <a:r>
              <a:rPr lang="en-US" sz="3200" dirty="0"/>
              <a:t>– pollutants released by industry and automobiles are washed out of the air when it rains causing </a:t>
            </a:r>
            <a:r>
              <a:rPr lang="en-US" sz="3200" dirty="0">
                <a:solidFill>
                  <a:srgbClr val="FF0000"/>
                </a:solidFill>
              </a:rPr>
              <a:t>highly toxic rain</a:t>
            </a:r>
            <a:r>
              <a:rPr lang="en-US" sz="3200" dirty="0"/>
              <a:t>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Erosion of the Ozone Layer </a:t>
            </a:r>
            <a:r>
              <a:rPr lang="en-US" sz="3200" dirty="0"/>
              <a:t>– Ozone layer was being rapidly eroded by widespread of fluorocarbons which </a:t>
            </a:r>
            <a:r>
              <a:rPr lang="en-US" sz="3200" dirty="0">
                <a:solidFill>
                  <a:srgbClr val="FF0000"/>
                </a:solidFill>
              </a:rPr>
              <a:t>causes ultraviolent radiation to pass through Earth’s atmosphere.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Water Pollution </a:t>
            </a:r>
            <a:r>
              <a:rPr lang="en-US" sz="3200" dirty="0"/>
              <a:t>– </a:t>
            </a:r>
            <a:r>
              <a:rPr lang="en-US" sz="3200" dirty="0">
                <a:solidFill>
                  <a:srgbClr val="FF0000"/>
                </a:solidFill>
              </a:rPr>
              <a:t>Population increases have made it hard to handle increased sewage and waste.</a:t>
            </a:r>
            <a:r>
              <a:rPr lang="en-US" sz="3200" dirty="0"/>
              <a:t> Leading to raw sewage being dumped in surrounding areas </a:t>
            </a:r>
            <a:r>
              <a:rPr lang="en-US" sz="3200" dirty="0">
                <a:solidFill>
                  <a:srgbClr val="FF0000"/>
                </a:solidFill>
              </a:rPr>
              <a:t>contaminating drinking water, killing wildlife, and threatening health of society. </a:t>
            </a:r>
          </a:p>
          <a:p>
            <a:endParaRPr lang="en-US" sz="15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845AC-A31B-47C4-AC64-6C6E1CCFC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3" t="1" r="41" b="-32899"/>
          <a:stretch/>
        </p:blipFill>
        <p:spPr>
          <a:xfrm>
            <a:off x="7304567" y="9"/>
            <a:ext cx="4887433" cy="4859070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33E81-489F-4B93-83CC-FD802BA92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3" t="-23528" r="-122" b="21114"/>
          <a:stretch/>
        </p:blipFill>
        <p:spPr>
          <a:xfrm>
            <a:off x="7378995" y="3009015"/>
            <a:ext cx="4813005" cy="3848986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88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5701-17EA-4050-A17A-FDCE1F32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487" y="14955"/>
            <a:ext cx="5377873" cy="1325563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Global Reach of American Pop Culture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60110-B5C6-48E3-A708-E4786A23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" r="-4" b="-4"/>
          <a:stretch/>
        </p:blipFill>
        <p:spPr>
          <a:xfrm>
            <a:off x="3583172" y="2661260"/>
            <a:ext cx="276487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1444D-82C9-4139-8994-39D185C96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8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D1C14-E131-467D-ACF9-EB6C3342C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" t="-1075" r="2288"/>
          <a:stretch/>
        </p:blipFill>
        <p:spPr>
          <a:xfrm>
            <a:off x="-1" y="3976578"/>
            <a:ext cx="3159897" cy="2881432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F1779-440B-42DE-80AB-FF1EA66E2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38" y="1521271"/>
            <a:ext cx="5632769" cy="5517482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3200" dirty="0"/>
              <a:t>The revolution of listening to </a:t>
            </a:r>
            <a:r>
              <a:rPr lang="en-US" sz="3200" dirty="0">
                <a:solidFill>
                  <a:srgbClr val="FF0000"/>
                </a:solidFill>
              </a:rPr>
              <a:t>music and visual arts</a:t>
            </a:r>
            <a:r>
              <a:rPr lang="en-US" sz="3200" dirty="0"/>
              <a:t> have transformed </a:t>
            </a:r>
            <a:r>
              <a:rPr lang="en-US" sz="3200" dirty="0">
                <a:solidFill>
                  <a:srgbClr val="FF0000"/>
                </a:solidFill>
              </a:rPr>
              <a:t>American culture </a:t>
            </a:r>
            <a:r>
              <a:rPr lang="en-US" sz="3200" dirty="0"/>
              <a:t>over the years. The </a:t>
            </a:r>
            <a:r>
              <a:rPr lang="en-US" sz="3200" dirty="0">
                <a:solidFill>
                  <a:srgbClr val="FF0000"/>
                </a:solidFill>
              </a:rPr>
              <a:t>internet has played a large role in spreading these arts. </a:t>
            </a:r>
          </a:p>
          <a:p>
            <a:r>
              <a:rPr lang="en-US" sz="3200" dirty="0"/>
              <a:t>Hollywood studios produce films shown around the world; </a:t>
            </a:r>
            <a:r>
              <a:rPr lang="en-US" sz="3200" dirty="0">
                <a:solidFill>
                  <a:srgbClr val="FF0000"/>
                </a:solidFill>
              </a:rPr>
              <a:t>these films and TV shows depict American culture and way of life which influences people around the world and Americans themselves. 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internet</a:t>
            </a:r>
            <a:r>
              <a:rPr lang="en-US" sz="3200" dirty="0"/>
              <a:t> with the help of Google, Facebook, and Wikipedia have also </a:t>
            </a:r>
            <a:r>
              <a:rPr lang="en-US" sz="3200" dirty="0">
                <a:solidFill>
                  <a:srgbClr val="FF0000"/>
                </a:solidFill>
              </a:rPr>
              <a:t>helped spread American culture to all corners of the world; which also influences other cultures and their views of the U.S. 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8041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974790-8852-4217-8EC5-00AD6F9A5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E485DA-524A-4260-9FC8-98FAACAF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B58B403-6C75-44AB-AE71-97BF1EB56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012B86A-CF90-40CF-8B77-C382530E3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7EB535E-0753-4F7A-8E6A-A6BB3A3A4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EA7969D-0525-4972-A406-A3ECCFB90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11A00F7-1251-40DA-95AA-8EB5A776D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B034E9C-0B6D-4740-B839-339A3CFE9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BDE6BB-D9F6-4547-A3D5-0410D5686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B171098-0659-4752-BCA7-80539A02B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9BB0F73-3E8F-4DB3-B047-5C5FAB474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1EC89ED-7CE2-455E-9D3D-4F4F0884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A6116FC0-48C5-47DE-BEDD-5D395F751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40BFDCD-3B77-492C-A402-463DDC8C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02FA0AD-30A8-4863-A785-0D72E7D6E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F99711A0-AA25-427D-B4CB-45817E61F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0D52CC1-593C-4216-A5D3-5839D9F72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782A25F-17DE-4DC0-A536-76DCD24A8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67600B-A73C-4101-8DA7-C76EDDACF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F432540E-8D0F-4CC2-8F09-378A28D61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E46CBD-5B80-44B6-AA1C-75E3684D9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4B1D7D7-5EFC-42D4-A6F3-49D60C396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A43C462C-E5B7-4580-8853-16A0D4F3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35421DC-A006-4825-B62F-7DE8D0DEA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94FD15-2E33-4234-8160-FF85F03A4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557" y="0"/>
            <a:ext cx="464079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8A5C9-4A47-4523-B81D-6D63E3596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58" y="463561"/>
            <a:ext cx="4005608" cy="26637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9" name="Isosceles Triangle 22">
            <a:extLst>
              <a:ext uri="{FF2B5EF4-FFF2-40B4-BE49-F238E27FC236}">
                <a16:creationId xmlns:a16="http://schemas.microsoft.com/office/drawing/2014/main" id="{6F4A2966-7C28-405D-BB02-5E542A255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8D9839-C203-4964-B486-7C0FFFDE5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17F86-A55B-4F80-9EE2-B867F63F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014445"/>
            <a:ext cx="5767566" cy="59448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Changes in Demography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7812A-C63F-4985-A112-1D8086D7A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81" y="1818167"/>
            <a:ext cx="5935795" cy="3728340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Demography is the study of population. Example</a:t>
            </a:r>
            <a:r>
              <a:rPr lang="en-US" sz="3200" dirty="0">
                <a:solidFill>
                  <a:srgbClr val="FFFFFE"/>
                </a:solidFill>
              </a:rPr>
              <a:t> the U.S. population has doubled since the end of WWII. Most moving from </a:t>
            </a:r>
            <a:r>
              <a:rPr lang="en-US" sz="3200" dirty="0">
                <a:solidFill>
                  <a:srgbClr val="FF0000"/>
                </a:solidFill>
              </a:rPr>
              <a:t>Rust Belt to Sun Belt region.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Much of recent population growth is due to immigration</a:t>
            </a:r>
            <a:r>
              <a:rPr lang="en-US" sz="3200" dirty="0">
                <a:solidFill>
                  <a:srgbClr val="FFFFFE"/>
                </a:solidFill>
              </a:rPr>
              <a:t>; both legal and illegal. Estimated 15 million illegal aliens now living in the U.S.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Debate</a:t>
            </a:r>
            <a:r>
              <a:rPr lang="en-US" sz="3200" dirty="0">
                <a:solidFill>
                  <a:srgbClr val="FFFFFE"/>
                </a:solidFill>
              </a:rPr>
              <a:t> has arose how to handle the illegal alien issue, </a:t>
            </a:r>
            <a:r>
              <a:rPr lang="en-US" sz="3200" dirty="0">
                <a:solidFill>
                  <a:srgbClr val="FF0000"/>
                </a:solidFill>
              </a:rPr>
              <a:t>poses an important social issue.</a:t>
            </a:r>
          </a:p>
          <a:p>
            <a:endParaRPr lang="en-US" sz="1600" dirty="0">
              <a:solidFill>
                <a:srgbClr val="FFFFF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F8212-3522-4899-8472-C89ED6021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452" y="3587191"/>
            <a:ext cx="3517713" cy="29548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5404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37807-B0C3-4291-A06C-B4C9B7CD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5FCAAF-C96C-4E25-94EF-E3AD0B20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u="sng">
                <a:solidFill>
                  <a:srgbClr val="FFFFFF"/>
                </a:solidFill>
              </a:rPr>
              <a:t>Checking for Understanding</a:t>
            </a: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8AE96-C7A8-44C0-9F96-32BBD9F6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Describe the significance of “Globalization” to the world, and the role America plays in influencing other cultures?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4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CCAA72-E3B0-4E19-AA66-F8DADF37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49" y="376236"/>
            <a:ext cx="4391306" cy="30675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A3DA-BD46-400B-91EA-6E519DF0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5" y="93572"/>
            <a:ext cx="7488804" cy="1072378"/>
          </a:xfrm>
        </p:spPr>
        <p:txBody>
          <a:bodyPr anchor="ctr">
            <a:norm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Clinton: Impeachment and Scandal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CE67B-AD98-4622-B3A4-809931265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240" y="1666637"/>
            <a:ext cx="5934238" cy="3879869"/>
          </a:xfrm>
        </p:spPr>
        <p:txBody>
          <a:bodyPr anchor="ctr">
            <a:noAutofit/>
          </a:bodyPr>
          <a:lstStyle/>
          <a:p>
            <a:r>
              <a:rPr lang="en-US" sz="2600" dirty="0"/>
              <a:t>A </a:t>
            </a:r>
            <a:r>
              <a:rPr lang="en-US" sz="2600" dirty="0">
                <a:solidFill>
                  <a:srgbClr val="FF0000"/>
                </a:solidFill>
              </a:rPr>
              <a:t>sexual affair </a:t>
            </a:r>
            <a:r>
              <a:rPr lang="en-US" sz="2600" dirty="0"/>
              <a:t>between Clinton and a White House intern was </a:t>
            </a:r>
            <a:r>
              <a:rPr lang="en-US" sz="2600" dirty="0">
                <a:solidFill>
                  <a:srgbClr val="FF0000"/>
                </a:solidFill>
              </a:rPr>
              <a:t>revealed. </a:t>
            </a:r>
          </a:p>
          <a:p>
            <a:r>
              <a:rPr lang="en-US" sz="2600" dirty="0"/>
              <a:t>After </a:t>
            </a:r>
            <a:r>
              <a:rPr lang="en-US" sz="2600" dirty="0">
                <a:solidFill>
                  <a:srgbClr val="FF0000"/>
                </a:solidFill>
              </a:rPr>
              <a:t>lying about the affair under oath </a:t>
            </a:r>
            <a:r>
              <a:rPr lang="en-US" sz="2600" dirty="0"/>
              <a:t>the prosecutor recommended impeachment. </a:t>
            </a:r>
          </a:p>
          <a:p>
            <a:r>
              <a:rPr lang="en-US" sz="2600" dirty="0">
                <a:solidFill>
                  <a:srgbClr val="FF0000"/>
                </a:solidFill>
              </a:rPr>
              <a:t>Clinton was not impeached </a:t>
            </a:r>
            <a:r>
              <a:rPr lang="en-US" sz="2600" dirty="0"/>
              <a:t>as the Senate fell short of the 2/3 majority vote.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Once again, Americans felt they could not trust their elected leaders.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9DB05-9C03-421E-9B67-A912E0DF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49" y="3742212"/>
            <a:ext cx="4391307" cy="30222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8532B-5832-43AA-AB5D-C5775CF7EFF3}"/>
              </a:ext>
            </a:extLst>
          </p:cNvPr>
          <p:cNvSpPr txBox="1"/>
          <p:nvPr/>
        </p:nvSpPr>
        <p:spPr>
          <a:xfrm>
            <a:off x="814562" y="5871876"/>
            <a:ext cx="5838478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hlinkClick r:id="rId4"/>
              </a:rPr>
              <a:t>https://www.youtube.com/watch?v=HV7zqaKHY3Y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2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5A3A-DE83-48BE-921E-0E6EDF7F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25" y="118207"/>
            <a:ext cx="638710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Clinton’s: Foreign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2C19-EC16-4A54-8B67-89989093A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25" y="1271781"/>
            <a:ext cx="7014498" cy="5368009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dissolution of Yugoslavia </a:t>
            </a:r>
            <a:r>
              <a:rPr lang="en-US" sz="3200" dirty="0"/>
              <a:t>was accompanied by fierce fighting between Muslim Bosnians and Christian Serbs. (Balkans Crisis)  </a:t>
            </a:r>
          </a:p>
          <a:p>
            <a:r>
              <a:rPr lang="en-US" sz="3200" dirty="0"/>
              <a:t>Some Serbs attempted to massacre Muslim civilians in parts of Bosnia and Kosovo in a policy of </a:t>
            </a:r>
            <a:r>
              <a:rPr lang="en-US" sz="3200" dirty="0">
                <a:solidFill>
                  <a:srgbClr val="FF0000"/>
                </a:solidFill>
              </a:rPr>
              <a:t>“ethnic cleansing” </a:t>
            </a:r>
            <a:r>
              <a:rPr lang="en-US" sz="3200" dirty="0"/>
              <a:t>to regain areas for themselves. </a:t>
            </a:r>
          </a:p>
          <a:p>
            <a:r>
              <a:rPr lang="en-US" sz="3200" dirty="0"/>
              <a:t>1995 </a:t>
            </a:r>
            <a:r>
              <a:rPr lang="en-US" sz="3200" dirty="0">
                <a:solidFill>
                  <a:srgbClr val="FF0000"/>
                </a:solidFill>
              </a:rPr>
              <a:t>Clinton organized the Dayton Accords ending the war in Bosnia</a:t>
            </a:r>
            <a:r>
              <a:rPr lang="en-US" sz="3200" dirty="0"/>
              <a:t>; in Kosovo NATO intervened with air strikes against Serbia ending the bloodshed and killing.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E5C26-F12F-4C25-BE90-AE2A0F000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7"/>
          <a:stretch/>
        </p:blipFill>
        <p:spPr>
          <a:xfrm>
            <a:off x="7626926" y="118207"/>
            <a:ext cx="4478481" cy="321775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6A58DE9-C257-4495-8BA0-922DC364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799" r="1400" b="3438"/>
          <a:stretch/>
        </p:blipFill>
        <p:spPr bwMode="auto">
          <a:xfrm>
            <a:off x="7626927" y="3522043"/>
            <a:ext cx="4478481" cy="32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44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08B8D-5D94-4AE8-B966-FEA4B30CAD94}" type="slidenum">
              <a:rPr lang="en-US" altLang="en-US" sz="1200">
                <a:solidFill>
                  <a:srgbClr val="898989"/>
                </a:solidFill>
                <a:latin typeface="Gill Sans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073">
            <a:off x="472017" y="482601"/>
            <a:ext cx="4927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68570">
            <a:off x="4876800" y="2746375"/>
            <a:ext cx="2235200" cy="1066800"/>
          </a:xfr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7200"/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97364"/>
            <a:ext cx="57912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5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2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A121-0C96-4045-98FB-2E6AF766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81" y="0"/>
            <a:ext cx="6387102" cy="1325563"/>
          </a:xfrm>
        </p:spPr>
        <p:txBody>
          <a:bodyPr>
            <a:normAutofit/>
          </a:bodyPr>
          <a:lstStyle/>
          <a:p>
            <a:r>
              <a:rPr lang="en-US" u="sng" dirty="0"/>
              <a:t>International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354F-6DD7-40D8-BE64-1D9A53B3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19" y="1325562"/>
            <a:ext cx="7051918" cy="5309153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NAFTA (North American Free Trade Agreement) trade agreement gradually phasing out tariffs between the three countries of Canada, United States, and Mexico.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WTO (World Trade Organization) established rules for global trade</a:t>
            </a:r>
            <a:r>
              <a:rPr lang="en-US" sz="3200" dirty="0"/>
              <a:t> and helps to settle trade disputes. Has accelerated globalization.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F97E9-3319-4890-B923-2661332DC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" r="9488" b="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1381E-BDF4-4A13-ACA9-D8BEAA332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06" b="-4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322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2EF0-9C63-442A-97DD-4BF81597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Achieving the American Dream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1F798-852E-4EF2-A6EA-5E4BD70F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3" r="1" b="752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1CFF8-8465-4910-A656-750665745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516" y="428058"/>
            <a:ext cx="4281890" cy="6214534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Gates – co founder of Microsoft, today Microsoft software is part of nearly every personal computer in the world.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 Walton – Founder of Walmart and Sam’s Club became the worlds largest retailer bringing a large variety of products at a low price.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Estee Lauder – founded a cosmetics company, invested in larger marketing concepts such as using beautiful models to sell her product.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Johnson – first African American billionaire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founder of Black Entertainment Television. Sold BET for $1.5 billion and bought Charlotte Bobcats.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Lionel Sosa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founded largest Hispanic advertising agency in the U.S.;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motivated many Latinos to “compete and win” </a:t>
            </a:r>
          </a:p>
          <a:p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1901</Words>
  <Application>Microsoft Office PowerPoint</Application>
  <PresentationFormat>Widescreen</PresentationFormat>
  <Paragraphs>111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Gill Sans</vt:lpstr>
      <vt:lpstr>Times New Roman</vt:lpstr>
      <vt:lpstr>Office Theme</vt:lpstr>
      <vt:lpstr>21st Century</vt:lpstr>
      <vt:lpstr>Clinton Presidency: Domestic Policy</vt:lpstr>
      <vt:lpstr>Clintons: Domestic Policy</vt:lpstr>
      <vt:lpstr>Clinton: Impeachment and Scandal</vt:lpstr>
      <vt:lpstr>Clinton’s: Foreign Policy</vt:lpstr>
      <vt:lpstr>PowerPoint Presentation</vt:lpstr>
      <vt:lpstr>PowerPoint Presentation</vt:lpstr>
      <vt:lpstr>International Organizations</vt:lpstr>
      <vt:lpstr>Achieving the American Dream</vt:lpstr>
      <vt:lpstr>Checking for Understanding</vt:lpstr>
      <vt:lpstr>George W. Bush Election of 2000</vt:lpstr>
      <vt:lpstr>PowerPoint Presentation</vt:lpstr>
      <vt:lpstr>PowerPoint Presentation</vt:lpstr>
      <vt:lpstr>Bush’s: Domestic Policy</vt:lpstr>
      <vt:lpstr>Terror comes to America</vt:lpstr>
      <vt:lpstr>Global War on Terror</vt:lpstr>
      <vt:lpstr>Global War on Terror</vt:lpstr>
      <vt:lpstr>War in Iraq</vt:lpstr>
      <vt:lpstr>Aftermath of Iraq War</vt:lpstr>
      <vt:lpstr>Checking for Understanding</vt:lpstr>
      <vt:lpstr>Hurricane Katrina</vt:lpstr>
      <vt:lpstr>2008 Financial Crisis</vt:lpstr>
      <vt:lpstr>Obama Presidency</vt:lpstr>
      <vt:lpstr>Obama: Domestic Policy </vt:lpstr>
      <vt:lpstr>Obama: Foreign Policy</vt:lpstr>
      <vt:lpstr>Checking for Understanding</vt:lpstr>
      <vt:lpstr>Technological Innovation</vt:lpstr>
      <vt:lpstr>PowerPoint Presentation</vt:lpstr>
      <vt:lpstr>PowerPoint Presentation</vt:lpstr>
      <vt:lpstr>International Trade</vt:lpstr>
      <vt:lpstr>Managing the Environment </vt:lpstr>
      <vt:lpstr>Global Reach of American Pop Culture</vt:lpstr>
      <vt:lpstr>Changes in Demography</vt:lpstr>
      <vt:lpstr>Checking for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and Domestic Challenges</dc:title>
  <dc:creator>Rodriguez, Fernando</dc:creator>
  <cp:lastModifiedBy>Rodriguez, Fernando</cp:lastModifiedBy>
  <cp:revision>58</cp:revision>
  <dcterms:created xsi:type="dcterms:W3CDTF">2018-08-11T22:21:02Z</dcterms:created>
  <dcterms:modified xsi:type="dcterms:W3CDTF">2020-02-18T16:15:38Z</dcterms:modified>
</cp:coreProperties>
</file>