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43" r:id="rId3"/>
    <p:sldId id="258" r:id="rId4"/>
    <p:sldId id="263" r:id="rId5"/>
    <p:sldId id="344" r:id="rId6"/>
    <p:sldId id="264" r:id="rId7"/>
    <p:sldId id="265" r:id="rId8"/>
    <p:sldId id="321" r:id="rId9"/>
    <p:sldId id="361" r:id="rId10"/>
    <p:sldId id="322" r:id="rId11"/>
    <p:sldId id="362" r:id="rId12"/>
    <p:sldId id="365" r:id="rId13"/>
    <p:sldId id="323" r:id="rId14"/>
    <p:sldId id="324" r:id="rId15"/>
    <p:sldId id="345" r:id="rId16"/>
    <p:sldId id="325" r:id="rId17"/>
    <p:sldId id="368" r:id="rId18"/>
    <p:sldId id="326" r:id="rId19"/>
    <p:sldId id="339" r:id="rId20"/>
    <p:sldId id="369" r:id="rId21"/>
    <p:sldId id="327" r:id="rId22"/>
    <p:sldId id="363" r:id="rId23"/>
    <p:sldId id="328" r:id="rId24"/>
    <p:sldId id="364" r:id="rId25"/>
    <p:sldId id="330" r:id="rId26"/>
    <p:sldId id="366" r:id="rId27"/>
    <p:sldId id="331" r:id="rId28"/>
    <p:sldId id="257" r:id="rId29"/>
    <p:sldId id="332" r:id="rId30"/>
    <p:sldId id="338" r:id="rId31"/>
    <p:sldId id="335" r:id="rId32"/>
    <p:sldId id="336" r:id="rId33"/>
    <p:sldId id="337" r:id="rId34"/>
    <p:sldId id="305" r:id="rId35"/>
    <p:sldId id="306" r:id="rId36"/>
    <p:sldId id="285" r:id="rId37"/>
    <p:sldId id="286" r:id="rId38"/>
    <p:sldId id="370" r:id="rId39"/>
    <p:sldId id="287" r:id="rId40"/>
    <p:sldId id="288" r:id="rId41"/>
    <p:sldId id="289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7" r:id="rId53"/>
    <p:sldId id="310" r:id="rId54"/>
    <p:sldId id="358" r:id="rId55"/>
    <p:sldId id="311" r:id="rId56"/>
    <p:sldId id="359" r:id="rId57"/>
    <p:sldId id="360" r:id="rId58"/>
    <p:sldId id="312" r:id="rId59"/>
    <p:sldId id="307" r:id="rId60"/>
    <p:sldId id="308" r:id="rId61"/>
    <p:sldId id="309" r:id="rId62"/>
    <p:sldId id="367" r:id="rId63"/>
    <p:sldId id="313" r:id="rId64"/>
    <p:sldId id="314" r:id="rId65"/>
    <p:sldId id="341" r:id="rId66"/>
    <p:sldId id="316" r:id="rId67"/>
    <p:sldId id="317" r:id="rId68"/>
    <p:sldId id="315" r:id="rId69"/>
    <p:sldId id="318" r:id="rId70"/>
    <p:sldId id="319" r:id="rId71"/>
    <p:sldId id="342" r:id="rId72"/>
    <p:sldId id="320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380" autoAdjust="0"/>
  </p:normalViewPr>
  <p:slideViewPr>
    <p:cSldViewPr snapToGrid="0">
      <p:cViewPr varScale="1">
        <p:scale>
          <a:sx n="86" d="100"/>
          <a:sy n="86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7T18:50:04.482" idx="2">
    <p:pos x="7680" y="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348C5-1635-437F-8307-723AAA0C967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A2670-C605-4634-9116-F34D5DBC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3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A2670-C605-4634-9116-F34D5DBCD7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B2DD-433A-4119-8150-44790F6A6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F6985-8C07-482F-A231-60B0A11E4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AA36F-5FB5-407E-9A4E-C810A645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EA4D4-917B-48F9-B10F-EB694448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9021F-E05C-4815-9C27-4210352C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2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FBDC-ABEE-4638-99F5-41B863D0D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5B071-97D1-4938-82F2-61C8FE283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02441-E487-4EC8-81F1-4C0B3DC3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AAE0-A169-4E4A-8339-59111B10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4777A-C300-4337-ADF9-86435F4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2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E4B92-1FE6-48E5-8E19-DB50CE8F7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D300B-D0E1-43FA-807D-2F452D2DD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B2F30-377C-4AA5-AC9C-52D80B21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B183-A820-4ADE-BCAC-87C7C91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60189-71EC-4456-8890-52179174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9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C92FD-1C78-4913-90F4-72B1C5BC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880E-96F4-461D-9B44-B212C478C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9DE88-55C3-45AC-9810-F7483C16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820B-B545-49E8-89C6-E0ACFF7A4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376FB-ED5C-4159-8285-754ABC9D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88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A5A3B-1283-4DF9-B1D0-11804318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A6D78-829C-4EA3-B776-B5B3BAEF7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4B8CC-89CB-4E2D-A763-1570A1F9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31C52-9A1C-4786-B894-F0D1E8F0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EB83C-0F9B-48E6-9CEC-FF5C3B24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D5DC-66B7-4CAE-9D08-CFED5E15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B655A-E01F-4303-B171-29FA9FBA8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7A3FD-943C-4C69-BC7F-AF8A42E63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6E357-2C18-487A-9461-66233BCE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7CFEC-7FC6-4C6F-9B6C-AFCCCF74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8B48-252B-42A2-9E5C-B90DB12D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3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5A48-3BEF-4C4E-9D3C-580D4E0E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E3B9-8D04-44D3-9321-32D6013EF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6BA56-B0F9-4389-AB16-6AB1E3931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42E70-1FB9-4F15-AF15-B9247A6CF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90EFB2-7680-439C-AF09-A5CFEF15B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42E4D3-AC21-4408-A0AA-0C838CD7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0EECD6-535B-416A-99C5-DCEC52BD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D7EAD-E43F-4120-88E3-22E5753B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2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72FE-C001-49F2-81D9-2E8B4A2B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139D4-4F8E-407B-81BC-6442F931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E6ED9-4063-4725-9110-0EA46D39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66440-55A0-4064-ABB6-AB6714E3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9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43D21-540A-48AE-9BB1-5DB5C201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E96F1-FE49-4563-B7D4-B40E552B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D85D2-5F1C-4590-81B1-4C63FCDC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0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D797-16F3-447C-B3C4-708A06AB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44E89-1301-4A5B-856F-D0A4DB92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2B197-A09D-4C0D-A3A4-37461DC13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CA886-70F8-401C-84C4-CAA1819C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ED907-330D-4289-98C9-2A3834D7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EA881-9BFE-40DF-8F33-5DC872B6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87CC-2BC9-4A5F-A472-709CA1563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D1D45-79CC-4F60-8687-93E750CD0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E3DB6D-82D2-4123-A420-11089E5D7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660CF-CE84-4ECE-81E9-C3A16CDA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DCC6A-0975-4B63-B0DD-7B081378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01DFC-EC55-46E6-9823-12AAB251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1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36875-915E-4D43-8AB8-BB12147F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AC3B2-1FAC-44BB-8CC1-48E68F9EE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CD930-6436-4EDC-B5CD-60CD829E7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98D0A-74D1-44A6-8F25-06D46B44A38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A41B7-7C38-412B-8BC0-85398F5D0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D9DC0-AF5C-4749-9831-5CDBEF321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35E4-1763-41B5-8C23-A1ABCCB2D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5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vlAHUur5eg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www.youtube.com/watch?v=K4cLiV_o8Go&amp;disable_polymer=tru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WQnoDA0o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vietnam-war/vietnam-war-timelin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Pwro3vCUdU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3slnPIh_oU" TargetMode="Externa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XPJ8qoQ3MhE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z276uryS4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f7_aSkfnoY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youtube.com/watch?v=PD14okrChfo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je1U7jJOHI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fSXkfV_mhA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qa_ztWy40I" TargetMode="External"/><Relationship Id="rId5" Type="http://schemas.openxmlformats.org/officeDocument/2006/relationships/hyperlink" Target="https://www.youtube.com/watch?v=gpv5pAE8AdM&amp;list=PLTKFI7ZRAYPpekawu7B_hy5NfAwF2HsUC" TargetMode="Externa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youtube.com/watch?v=oodolEmUg2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ZsOZSrcjfw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jL1E3R9dF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youtube.com/watch?v=h36wbRHInh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4PqLKWuwyU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6t7vVTxaic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nJ9GHZ1dl0" TargetMode="Externa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x0K637mBVE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OGXvBAmTsY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DOyTQPOCj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youtube.com/watch?v=Wznw9TA2jX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U-zQBvgn-k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QToB2fx-MY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S2zavkC47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DTBnsqxZ3k" TargetMode="Externa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TGHLdr-iak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8wKKfN7sM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58BBF-6289-4E6E-9A0C-ACBA54E1A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862" y="1730445"/>
            <a:ext cx="4717607" cy="39073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The 60’s, Vietnam and the Civil Rights Movement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109320DE-82AC-4F0C-8ACD-24DF52A18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r="2" b="26638"/>
          <a:stretch/>
        </p:blipFill>
        <p:spPr bwMode="auto">
          <a:xfrm>
            <a:off x="5922492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51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8282-5E7B-4529-B252-44349D4D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1512"/>
            <a:ext cx="4477642" cy="1676603"/>
          </a:xfrm>
        </p:spPr>
        <p:txBody>
          <a:bodyPr>
            <a:noAutofit/>
          </a:bodyPr>
          <a:lstStyle/>
          <a:p>
            <a:pPr algn="ctr"/>
            <a:r>
              <a:rPr lang="en-US" altLang="en-US" sz="5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 in Vietnam (Involvement)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EEC77-A9D1-4FDF-8D9C-93A425677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8251"/>
            <a:ext cx="4477643" cy="4889740"/>
          </a:xfrm>
        </p:spPr>
        <p:txBody>
          <a:bodyPr>
            <a:normAutofit fontScale="92500"/>
          </a:bodyPr>
          <a:lstStyle/>
          <a:p>
            <a:r>
              <a:rPr lang="en-US" altLang="en-US" sz="3200" dirty="0"/>
              <a:t>U.S. would greatly influence the politics in South Vietnam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United States was forced to become more involved in Vietnam in order to prop up the weak South Vietnamese government (</a:t>
            </a:r>
            <a:r>
              <a:rPr lang="en-US" altLang="en-US" sz="3200" u="sng" dirty="0">
                <a:solidFill>
                  <a:srgbClr val="FF0000"/>
                </a:solidFill>
              </a:rPr>
              <a:t>underdeveloped nation</a:t>
            </a:r>
            <a:r>
              <a:rPr lang="en-US" altLang="en-US" sz="3200" dirty="0">
                <a:solidFill>
                  <a:srgbClr val="FF0000"/>
                </a:solidFill>
              </a:rPr>
              <a:t>).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1963 Diem is assassinated in South Vietnam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E25F0-7F81-49C1-B590-F14867559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4" r="-2" b="-2"/>
          <a:stretch/>
        </p:blipFill>
        <p:spPr>
          <a:xfrm>
            <a:off x="4639056" y="111512"/>
            <a:ext cx="7393110" cy="6377146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390E5-D9F3-48CA-84B3-646E140CD3BE}"/>
              </a:ext>
            </a:extLst>
          </p:cNvPr>
          <p:cNvSpPr txBox="1"/>
          <p:nvPr/>
        </p:nvSpPr>
        <p:spPr>
          <a:xfrm>
            <a:off x="6724187" y="6488658"/>
            <a:ext cx="394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Monk protesting Diem’s unjust policies</a:t>
            </a:r>
          </a:p>
        </p:txBody>
      </p:sp>
    </p:spTree>
    <p:extLst>
      <p:ext uri="{BB962C8B-B14F-4D97-AF65-F5344CB8AC3E}">
        <p14:creationId xmlns:p14="http://schemas.microsoft.com/office/powerpoint/2010/main" val="591336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3rd world country">
            <a:extLst>
              <a:ext uri="{FF2B5EF4-FFF2-40B4-BE49-F238E27FC236}">
                <a16:creationId xmlns:a16="http://schemas.microsoft.com/office/drawing/2014/main" id="{D6550782-902F-4127-8FA3-B5B2BD36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3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B0E85-3805-457B-A159-BDE7109589ED}"/>
              </a:ext>
            </a:extLst>
          </p:cNvPr>
          <p:cNvSpPr txBox="1"/>
          <p:nvPr/>
        </p:nvSpPr>
        <p:spPr>
          <a:xfrm>
            <a:off x="1743740" y="6372446"/>
            <a:ext cx="244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Underdeveloped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AFFD3-37AD-4DA5-8553-319DA512B532}"/>
              </a:ext>
            </a:extLst>
          </p:cNvPr>
          <p:cNvSpPr txBox="1"/>
          <p:nvPr/>
        </p:nvSpPr>
        <p:spPr>
          <a:xfrm>
            <a:off x="9062485" y="6372446"/>
            <a:ext cx="244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Developed </a:t>
            </a:r>
          </a:p>
        </p:txBody>
      </p:sp>
    </p:spTree>
    <p:extLst>
      <p:ext uri="{BB962C8B-B14F-4D97-AF65-F5344CB8AC3E}">
        <p14:creationId xmlns:p14="http://schemas.microsoft.com/office/powerpoint/2010/main" val="213121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86925-37B0-4866-A0E8-3E4F9FD77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336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DA39B5-E5BE-4498-A0DB-51DE91CEC107}"/>
              </a:ext>
            </a:extLst>
          </p:cNvPr>
          <p:cNvSpPr txBox="1"/>
          <p:nvPr/>
        </p:nvSpPr>
        <p:spPr>
          <a:xfrm>
            <a:off x="8686801" y="1850065"/>
            <a:ext cx="2945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Political Cartoon representing the U.S. military propping up the weak and unstable South Vietnamese country. </a:t>
            </a:r>
          </a:p>
        </p:txBody>
      </p:sp>
    </p:spTree>
    <p:extLst>
      <p:ext uri="{BB962C8B-B14F-4D97-AF65-F5344CB8AC3E}">
        <p14:creationId xmlns:p14="http://schemas.microsoft.com/office/powerpoint/2010/main" val="225094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561FD-625F-48B3-9113-160632A1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17" y="129832"/>
            <a:ext cx="3511652" cy="1486317"/>
          </a:xfrm>
        </p:spPr>
        <p:txBody>
          <a:bodyPr anchor="b">
            <a:normAutofit/>
          </a:bodyPr>
          <a:lstStyle/>
          <a:p>
            <a:pPr algn="ctr"/>
            <a:r>
              <a:rPr lang="en-US" sz="4200" u="sng" dirty="0"/>
              <a:t>Vietnam War Under Johnson</a:t>
            </a:r>
            <a:endParaRPr lang="en-US" sz="42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0E76A-DEDC-456D-AD8B-4BBC4DA1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0" y="1616149"/>
            <a:ext cx="5141806" cy="5241851"/>
          </a:xfrm>
        </p:spPr>
        <p:txBody>
          <a:bodyPr anchor="t">
            <a:normAutofit fontScale="92500"/>
          </a:bodyPr>
          <a:lstStyle/>
          <a:p>
            <a:pPr>
              <a:defRPr/>
            </a:pPr>
            <a:r>
              <a:rPr lang="en-US" sz="2500" dirty="0"/>
              <a:t>1964 </a:t>
            </a:r>
            <a:r>
              <a:rPr lang="en-US" sz="2500" dirty="0">
                <a:solidFill>
                  <a:srgbClr val="FF0000"/>
                </a:solidFill>
              </a:rPr>
              <a:t>(</a:t>
            </a:r>
            <a:r>
              <a:rPr lang="en-US" sz="2500" u="sng" dirty="0">
                <a:solidFill>
                  <a:srgbClr val="FF0000"/>
                </a:solidFill>
              </a:rPr>
              <a:t>Gulf of Tonkin Resolution</a:t>
            </a:r>
            <a:r>
              <a:rPr lang="en-US" sz="2500" dirty="0">
                <a:solidFill>
                  <a:srgbClr val="FF0000"/>
                </a:solidFill>
              </a:rPr>
              <a:t>)- gave the president war powers to handle and repel armed attacks against U.S. forces. </a:t>
            </a:r>
          </a:p>
          <a:p>
            <a:pPr>
              <a:defRPr/>
            </a:pPr>
            <a:r>
              <a:rPr lang="en-US" sz="2500" dirty="0"/>
              <a:t>Johnson </a:t>
            </a:r>
            <a:r>
              <a:rPr lang="en-US" sz="2500" dirty="0">
                <a:solidFill>
                  <a:srgbClr val="FF0000"/>
                </a:solidFill>
              </a:rPr>
              <a:t>used the Resolution to escalate the war </a:t>
            </a:r>
            <a:r>
              <a:rPr lang="en-US" sz="2500" dirty="0"/>
              <a:t>without congress officially declaring war (deployment). </a:t>
            </a:r>
          </a:p>
          <a:p>
            <a:pPr>
              <a:defRPr/>
            </a:pPr>
            <a:r>
              <a:rPr lang="en-US" sz="2500" dirty="0"/>
              <a:t>1965 </a:t>
            </a:r>
            <a:r>
              <a:rPr lang="en-US" sz="2500" dirty="0">
                <a:solidFill>
                  <a:srgbClr val="FF0000"/>
                </a:solidFill>
              </a:rPr>
              <a:t>Operation Rolling Thunder (</a:t>
            </a:r>
            <a:r>
              <a:rPr lang="en-US" sz="2500" u="sng" dirty="0">
                <a:solidFill>
                  <a:srgbClr val="FF0000"/>
                </a:solidFill>
              </a:rPr>
              <a:t>effects of escalation</a:t>
            </a:r>
            <a:r>
              <a:rPr lang="en-US" sz="2500" dirty="0">
                <a:solidFill>
                  <a:srgbClr val="FF0000"/>
                </a:solidFill>
              </a:rPr>
              <a:t>) - a sustained bombing campaign against North Vietnam</a:t>
            </a:r>
            <a:r>
              <a:rPr lang="en-US" sz="2500" dirty="0"/>
              <a:t>, believed killing large numbers would destroy the enemies morale.</a:t>
            </a:r>
          </a:p>
          <a:p>
            <a:pPr>
              <a:defRPr/>
            </a:pPr>
            <a:r>
              <a:rPr lang="en-US" sz="2500" dirty="0">
                <a:solidFill>
                  <a:srgbClr val="FF0000"/>
                </a:solidFill>
              </a:rPr>
              <a:t>New weapons napalm and Agent Orange.</a:t>
            </a:r>
          </a:p>
          <a:p>
            <a:endParaRPr lang="en-US" sz="1300" dirty="0"/>
          </a:p>
        </p:txBody>
      </p:sp>
      <p:pic>
        <p:nvPicPr>
          <p:cNvPr id="7" name="Picture 6" descr="A young boy looking at the camera&#10;&#10;Description automatically generated">
            <a:extLst>
              <a:ext uri="{FF2B5EF4-FFF2-40B4-BE49-F238E27FC236}">
                <a16:creationId xmlns:a16="http://schemas.microsoft.com/office/drawing/2014/main" id="{E8AFBB75-33C7-4211-96F4-939141E7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0" r="-1" b="24476"/>
          <a:stretch/>
        </p:blipFill>
        <p:spPr>
          <a:xfrm>
            <a:off x="5293305" y="0"/>
            <a:ext cx="3414988" cy="3275625"/>
          </a:xfrm>
          <a:prstGeom prst="rect">
            <a:avLst/>
          </a:prstGeom>
        </p:spPr>
      </p:pic>
      <p:pic>
        <p:nvPicPr>
          <p:cNvPr id="1026" name="Picture 2" descr="Agent Orange a risk for US personnel working on planes after ...">
            <a:extLst>
              <a:ext uri="{FF2B5EF4-FFF2-40B4-BE49-F238E27FC236}">
                <a16:creationId xmlns:a16="http://schemas.microsoft.com/office/drawing/2014/main" id="{B03D9C10-A518-4827-8233-5F34423E6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0" r="10670"/>
          <a:stretch/>
        </p:blipFill>
        <p:spPr bwMode="auto">
          <a:xfrm>
            <a:off x="8799732" y="10"/>
            <a:ext cx="3392268" cy="327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lling: The American Way - Truthdig">
            <a:extLst>
              <a:ext uri="{FF2B5EF4-FFF2-40B4-BE49-F238E27FC236}">
                <a16:creationId xmlns:a16="http://schemas.microsoft.com/office/drawing/2014/main" id="{1652AB06-7212-474A-8E61-2E01A3EA8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r="-2" b="5140"/>
          <a:stretch/>
        </p:blipFill>
        <p:spPr bwMode="auto">
          <a:xfrm>
            <a:off x="5293305" y="3429000"/>
            <a:ext cx="6898694" cy="33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5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94E1-1DE3-4686-96FF-C6EEC8EB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62" y="-1"/>
            <a:ext cx="6492240" cy="1127051"/>
          </a:xfrm>
        </p:spPr>
        <p:txBody>
          <a:bodyPr anchor="b">
            <a:normAutofit/>
          </a:bodyPr>
          <a:lstStyle/>
          <a:p>
            <a:pPr algn="ctr"/>
            <a:r>
              <a:rPr lang="en-US" sz="7000" u="sng" dirty="0"/>
              <a:t>Roy Benavidez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6312A27-A085-4E4E-81CE-0C36FAAB0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8" r="2" b="4675"/>
          <a:stretch/>
        </p:blipFill>
        <p:spPr>
          <a:xfrm>
            <a:off x="6779102" y="10"/>
            <a:ext cx="5412899" cy="28881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F18E5-B4E5-4B22-88B5-51C49DF7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94" y="1127050"/>
            <a:ext cx="6492240" cy="561399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Carried wounded members of his platoon to rescue helicopters.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Mortally wounded he refused to stop gathering survivors.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Awarded (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Congressional Medal of Honor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President Reagan in 1981.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Prisoners of War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(POW)  is a person, who is held captive.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Vietnam (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Veterans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suffered greatly after the war as continue to suffer today. </a:t>
            </a:r>
          </a:p>
        </p:txBody>
      </p:sp>
      <p:pic>
        <p:nvPicPr>
          <p:cNvPr id="4" name="Picture 3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BD57B3E1-8073-42F9-BD03-2936FA4CB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4438"/>
          <a:stretch/>
        </p:blipFill>
        <p:spPr>
          <a:xfrm>
            <a:off x="6779103" y="3010828"/>
            <a:ext cx="5412898" cy="3847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4790FD-D407-4A6F-94E5-1D63542A4E1C}"/>
              </a:ext>
            </a:extLst>
          </p:cNvPr>
          <p:cNvSpPr txBox="1"/>
          <p:nvPr/>
        </p:nvSpPr>
        <p:spPr>
          <a:xfrm>
            <a:off x="455428" y="6094711"/>
            <a:ext cx="564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Roy </a:t>
            </a:r>
            <a:r>
              <a:rPr lang="en-US" dirty="0" err="1"/>
              <a:t>Benzvidez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https://www.youtube.com/watch?v=fvlAHUur5eg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4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3E17BC-9631-46A8-B761-5123EC00B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4" r="17595" b="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05E57-3CC4-46BE-9169-B4E84894F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045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40FE9-5737-4303-98B3-ECB9EA158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656" y="3429000"/>
            <a:ext cx="465734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3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8FA8F-B6B7-47B3-9747-738BA077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6" y="4003127"/>
            <a:ext cx="2731770" cy="255379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Increasing Difficulties (Setbacks) in Vietnam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FF38-4A87-4A9D-9198-3770A37F8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55"/>
          <a:stretch/>
        </p:blipFill>
        <p:spPr>
          <a:xfrm>
            <a:off x="20" y="11"/>
            <a:ext cx="5997616" cy="3773280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3074" name="Picture 2" descr="The Cu Chi Tunnels: A Dangerous Underground Warzone in the Vietnam War">
            <a:extLst>
              <a:ext uri="{FF2B5EF4-FFF2-40B4-BE49-F238E27FC236}">
                <a16:creationId xmlns:a16="http://schemas.microsoft.com/office/drawing/2014/main" id="{29E38D3A-12CB-45D5-A164-9DCEB12F0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r="-2" b="1911"/>
          <a:stretch/>
        </p:blipFill>
        <p:spPr bwMode="auto">
          <a:xfrm>
            <a:off x="6176435" y="11"/>
            <a:ext cx="6015565" cy="3768492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50548-EB7D-4EFB-A159-3ED808E3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976" y="3773290"/>
            <a:ext cx="9285066" cy="3071978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 was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costing $25billion a year.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spending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Vietnamese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many South Vietnamese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felt they were fighting for their independence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willing to suffer large losses.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Guerilla (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Tactics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Warfare dense jungles made it ideal for the Vietcong to easily hide and surprise attack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South Vietnamese and American troops.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Vietcong used the Ho Chi Minh trail to transport a steady stream of supplies to the South to supply their troops. </a:t>
            </a:r>
          </a:p>
        </p:txBody>
      </p:sp>
    </p:spTree>
    <p:extLst>
      <p:ext uri="{BB962C8B-B14F-4D97-AF65-F5344CB8AC3E}">
        <p14:creationId xmlns:p14="http://schemas.microsoft.com/office/powerpoint/2010/main" val="2119470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 of underground tunnels used by the Viet-cong in the ...">
            <a:extLst>
              <a:ext uri="{FF2B5EF4-FFF2-40B4-BE49-F238E27FC236}">
                <a16:creationId xmlns:a16="http://schemas.microsoft.com/office/drawing/2014/main" id="{64E90046-6B58-4525-86CC-2A56F9FE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22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A9916-8FD6-4F7E-914B-98CC5E02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84" y="643467"/>
            <a:ext cx="2805272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4E7B0B-52AB-42CF-B365-59EB267E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309" y="650497"/>
            <a:ext cx="3185320" cy="2468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5213B4-6EC9-480C-B000-47A0525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" t="2156" r="2000" b="1043"/>
          <a:stretch/>
        </p:blipFill>
        <p:spPr>
          <a:xfrm>
            <a:off x="909258" y="3748194"/>
            <a:ext cx="2531525" cy="24716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55540-31F6-46A0-9A9A-25C792C54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71" y="733584"/>
            <a:ext cx="3252903" cy="401592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8F212-4ED2-4830-AAD4-A5318791A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2F413A-DB71-4827-A426-6BBE6C25A5F6}"/>
              </a:ext>
            </a:extLst>
          </p:cNvPr>
          <p:cNvSpPr txBox="1"/>
          <p:nvPr/>
        </p:nvSpPr>
        <p:spPr>
          <a:xfrm>
            <a:off x="4351811" y="5296495"/>
            <a:ext cx="3316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https://www.youtube.com/watch?v=K4cLiV_o8Go&amp;disable_polymer=true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92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1" b="787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40" r="2513" b="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5EC48-3BE1-47FD-84A1-25EE790F0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680" b="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6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63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382912"/>
            <a:ext cx="6594189" cy="1069625"/>
          </a:xfrm>
        </p:spPr>
        <p:txBody>
          <a:bodyPr>
            <a:normAutofit/>
          </a:bodyPr>
          <a:lstStyle/>
          <a:p>
            <a:pPr algn="ctr"/>
            <a:r>
              <a:rPr lang="en-US" sz="7000" u="sng" dirty="0">
                <a:solidFill>
                  <a:srgbClr val="FFFFFF"/>
                </a:solidFill>
              </a:rPr>
              <a:t>John F. Kennedy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53CB6-3030-4FFE-83E5-0A2B1B5E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1" y="2562380"/>
            <a:ext cx="6847608" cy="39127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1210" y="382912"/>
            <a:ext cx="4426965" cy="6092175"/>
          </a:xfrm>
        </p:spPr>
        <p:txBody>
          <a:bodyPr anchor="ctr">
            <a:noAutofit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Democratic party, became </a:t>
            </a:r>
            <a:r>
              <a:rPr lang="en-US" sz="2500" dirty="0">
                <a:solidFill>
                  <a:srgbClr val="FF0000"/>
                </a:solidFill>
              </a:rPr>
              <a:t>youngest president ever elected</a:t>
            </a:r>
            <a:r>
              <a:rPr lang="en-US" sz="2500" dirty="0">
                <a:solidFill>
                  <a:srgbClr val="FFFFFF"/>
                </a:solidFill>
              </a:rPr>
              <a:t> as he defeated Richard Nixon. </a:t>
            </a:r>
            <a:r>
              <a:rPr lang="en-US" sz="2500" dirty="0">
                <a:solidFill>
                  <a:srgbClr val="FF0000"/>
                </a:solidFill>
              </a:rPr>
              <a:t>Held first ever televised debate, which propelled him past Nixon</a:t>
            </a:r>
            <a:r>
              <a:rPr lang="en-US" sz="2500" dirty="0">
                <a:solidFill>
                  <a:srgbClr val="FFFFFF"/>
                </a:solidFill>
              </a:rPr>
              <a:t> as he spoke and looked better than Nixon.  </a:t>
            </a:r>
          </a:p>
          <a:p>
            <a:r>
              <a:rPr lang="en-US" sz="2500" dirty="0">
                <a:solidFill>
                  <a:srgbClr val="FF0000"/>
                </a:solidFill>
              </a:rPr>
              <a:t>Attained a majority of the African American vote</a:t>
            </a:r>
            <a:r>
              <a:rPr lang="en-US" sz="2500" dirty="0">
                <a:solidFill>
                  <a:srgbClr val="FFFFFF"/>
                </a:solidFill>
              </a:rPr>
              <a:t>, this aided him to win election.  </a:t>
            </a:r>
          </a:p>
          <a:p>
            <a:r>
              <a:rPr lang="en-US" sz="2500" dirty="0">
                <a:solidFill>
                  <a:srgbClr val="FFFFFF"/>
                </a:solidFill>
              </a:rPr>
              <a:t>“Ask not what your country can do for you but what you can do for your country”; Sought to ignite the spirit of American idealism. </a:t>
            </a:r>
            <a:r>
              <a:rPr lang="en-US" sz="2500" dirty="0">
                <a:solidFill>
                  <a:srgbClr val="FF0000"/>
                </a:solidFill>
              </a:rPr>
              <a:t>Critics worried of his Catholic  background.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F32EA-FF75-4CD9-B4E5-A1CE8BD82D78}"/>
              </a:ext>
            </a:extLst>
          </p:cNvPr>
          <p:cNvSpPr txBox="1"/>
          <p:nvPr/>
        </p:nvSpPr>
        <p:spPr>
          <a:xfrm>
            <a:off x="1275393" y="1615399"/>
            <a:ext cx="546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https://www.youtube.com/watch?v=GMWQnoDA0o8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679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6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BD8B0-D0EC-407D-905F-97CA7028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 Chi Minh Trail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AF0B6-86B5-4A18-9367-118B467C6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08"/>
          <a:stretch/>
        </p:blipFill>
        <p:spPr>
          <a:xfrm>
            <a:off x="4032514" y="105285"/>
            <a:ext cx="7993582" cy="66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2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F73C1-B5A7-4462-9542-00A667AA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54865"/>
            <a:ext cx="4777496" cy="1929383"/>
          </a:xfrm>
        </p:spPr>
        <p:txBody>
          <a:bodyPr anchor="ctr">
            <a:noAutofit/>
          </a:bodyPr>
          <a:lstStyle/>
          <a:p>
            <a:pPr algn="ctr"/>
            <a:r>
              <a:rPr lang="en-US" altLang="en-US" sz="8000" u="sng" dirty="0"/>
              <a:t>Tet Offensive</a:t>
            </a:r>
            <a:endParaRPr lang="en-US" sz="8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04729-B380-475F-945E-AE8500CE3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1" y="2224322"/>
            <a:ext cx="5485249" cy="463304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altLang="en-US" sz="3200" dirty="0"/>
              <a:t>1968 </a:t>
            </a:r>
            <a:r>
              <a:rPr lang="en-US" altLang="en-US" sz="3200" dirty="0">
                <a:solidFill>
                  <a:srgbClr val="FF0000"/>
                </a:solidFill>
              </a:rPr>
              <a:t>Tet Offensive Vietcong launched a massive surprise attack throughout South Vietnam</a:t>
            </a:r>
            <a:r>
              <a:rPr lang="en-US" altLang="en-US" sz="3200" dirty="0"/>
              <a:t>, (</a:t>
            </a:r>
            <a:r>
              <a:rPr lang="en-US" altLang="en-US" sz="3200" u="sng" dirty="0"/>
              <a:t>Military setback</a:t>
            </a:r>
            <a:r>
              <a:rPr lang="en-US" altLang="en-US" sz="3200" dirty="0"/>
              <a:t>) seizing major cities.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Demonstrated that American victory was far away.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Disapproved the rhetoric of American government </a:t>
            </a:r>
            <a:r>
              <a:rPr lang="en-US" altLang="en-US" sz="3200" dirty="0"/>
              <a:t>that the Vietcong were weak, undersupplied, disorganized, and low in morale.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AFB87F-1C21-4D11-9977-CEF7D2FCF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1" r="-1" b="193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163859">
                    <a:alpha val="3450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6E7A8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39288-8F39-46DD-9276-A3C301D0FBA4}"/>
              </a:ext>
            </a:extLst>
          </p:cNvPr>
          <p:cNvSpPr txBox="1"/>
          <p:nvPr/>
        </p:nvSpPr>
        <p:spPr>
          <a:xfrm>
            <a:off x="5528931" y="6480040"/>
            <a:ext cx="5168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https://www.history.com/topics/vietnam-war/vietnam-war-timeline</a:t>
            </a:r>
            <a:r>
              <a:rPr lang="en-US" sz="1400" dirty="0"/>
              <a:t>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7104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et offensive newspaper articles 1968">
            <a:extLst>
              <a:ext uri="{FF2B5EF4-FFF2-40B4-BE49-F238E27FC236}">
                <a16:creationId xmlns:a16="http://schemas.microsoft.com/office/drawing/2014/main" id="{956CB8C4-8912-4C2E-AA79-8B45DC956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31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et offensive newspaper articles 1968">
            <a:extLst>
              <a:ext uri="{FF2B5EF4-FFF2-40B4-BE49-F238E27FC236}">
                <a16:creationId xmlns:a16="http://schemas.microsoft.com/office/drawing/2014/main" id="{BDA66D57-5A1B-4A59-811C-79A30A69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B0F7D-C4F6-405F-83F5-89B646FE9A36}"/>
              </a:ext>
            </a:extLst>
          </p:cNvPr>
          <p:cNvSpPr txBox="1"/>
          <p:nvPr/>
        </p:nvSpPr>
        <p:spPr>
          <a:xfrm>
            <a:off x="697319" y="6315740"/>
            <a:ext cx="4625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Headlines during the Vietnam War</a:t>
            </a:r>
          </a:p>
        </p:txBody>
      </p:sp>
    </p:spTree>
    <p:extLst>
      <p:ext uri="{BB962C8B-B14F-4D97-AF65-F5344CB8AC3E}">
        <p14:creationId xmlns:p14="http://schemas.microsoft.com/office/powerpoint/2010/main" val="1856914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526F93A8-3DA6-4945-A00C-61488C67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0" t="13837" r="-2" b="8628"/>
          <a:stretch/>
        </p:blipFill>
        <p:spPr bwMode="auto">
          <a:xfrm>
            <a:off x="4317357" y="0"/>
            <a:ext cx="7874643" cy="349300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anti war movement vietnam color">
            <a:extLst>
              <a:ext uri="{FF2B5EF4-FFF2-40B4-BE49-F238E27FC236}">
                <a16:creationId xmlns:a16="http://schemas.microsoft.com/office/drawing/2014/main" id="{874AEC19-AF7F-4606-8F2F-A2C50A96E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r="-2" b="1498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BC265-99BC-4FCD-9FB4-5A3696D5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pPr algn="ctr"/>
            <a:r>
              <a:rPr lang="en-US" altLang="en-US" sz="7000" u="sng" dirty="0"/>
              <a:t>Loss of Trust</a:t>
            </a:r>
            <a:endParaRPr lang="en-US" sz="7000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AEFF9-919D-430A-BDBE-9D304BFB5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212849"/>
            <a:ext cx="5461973" cy="349300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Johnson lost major political support, (</a:t>
            </a:r>
            <a:r>
              <a:rPr lang="en-US" altLang="en-US" u="sng" dirty="0">
                <a:solidFill>
                  <a:srgbClr val="FF0000"/>
                </a:solidFill>
              </a:rPr>
              <a:t>Credibility gap</a:t>
            </a:r>
            <a:r>
              <a:rPr lang="en-US" altLang="en-US" dirty="0">
                <a:solidFill>
                  <a:srgbClr val="FF0000"/>
                </a:solidFill>
              </a:rPr>
              <a:t>) as the media openly criticized the effort in Vietnam. 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Television (</a:t>
            </a:r>
            <a:r>
              <a:rPr lang="en-US" altLang="en-US" u="sng" dirty="0">
                <a:solidFill>
                  <a:srgbClr val="FF0000"/>
                </a:solidFill>
              </a:rPr>
              <a:t>media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was broadcasting almost live images daily of the war; </a:t>
            </a:r>
            <a:r>
              <a:rPr lang="en-US" altLang="en-US" dirty="0">
                <a:solidFill>
                  <a:srgbClr val="FF0000"/>
                </a:solidFill>
              </a:rPr>
              <a:t>bringing war home for the first time. 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223631" y="6211669"/>
            <a:ext cx="54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Anti-War Protest Kent State Massacre </a:t>
            </a:r>
            <a:r>
              <a:rPr lang="en-US" dirty="0">
                <a:hlinkClick r:id="rId4"/>
              </a:rPr>
              <a:t>https://www.youtube.com/watch?v=9Pwro3vCUdU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3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A06C3-80B0-4BD3-88D9-A73BCB471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9181" cy="6889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F12D3-F9D4-47B9-9C4A-C01F02FA1FD5}"/>
              </a:ext>
            </a:extLst>
          </p:cNvPr>
          <p:cNvSpPr txBox="1"/>
          <p:nvPr/>
        </p:nvSpPr>
        <p:spPr>
          <a:xfrm>
            <a:off x="9526771" y="1765005"/>
            <a:ext cx="24880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Political Cartoon showing President Lyndon Baines Johnson trying to gain control over the situation in Vietnam and leave with honor. </a:t>
            </a:r>
          </a:p>
        </p:txBody>
      </p:sp>
    </p:spTree>
    <p:extLst>
      <p:ext uri="{BB962C8B-B14F-4D97-AF65-F5344CB8AC3E}">
        <p14:creationId xmlns:p14="http://schemas.microsoft.com/office/powerpoint/2010/main" val="2999213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ad my mind: Kent State Massacre in 1970 (Part 2)">
            <a:extLst>
              <a:ext uri="{FF2B5EF4-FFF2-40B4-BE49-F238E27FC236}">
                <a16:creationId xmlns:a16="http://schemas.microsoft.com/office/drawing/2014/main" id="{984FC969-47B5-4293-B36D-1ADA935F0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 r="-2" b="-2"/>
          <a:stretch/>
        </p:blipFill>
        <p:spPr bwMode="auto">
          <a:xfrm>
            <a:off x="6083786" y="-168316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pinion | How the Draft Reshaped America - The New York Times">
            <a:extLst>
              <a:ext uri="{FF2B5EF4-FFF2-40B4-BE49-F238E27FC236}">
                <a16:creationId xmlns:a16="http://schemas.microsoft.com/office/drawing/2014/main" id="{F0D73329-6D94-49E0-AE15-3019D2CFB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621" b="-2"/>
          <a:stretch/>
        </p:blipFill>
        <p:spPr bwMode="auto">
          <a:xfrm>
            <a:off x="6089904" y="2487166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8E6FA-EB67-424B-AC1C-912E84355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0" y="119100"/>
            <a:ext cx="5930670" cy="717241"/>
          </a:xfrm>
        </p:spPr>
        <p:txBody>
          <a:bodyPr>
            <a:normAutofit/>
          </a:bodyPr>
          <a:lstStyle/>
          <a:p>
            <a:r>
              <a:rPr lang="en-US" altLang="en-US" sz="4000" u="sng" dirty="0">
                <a:solidFill>
                  <a:srgbClr val="000000"/>
                </a:solidFill>
              </a:rPr>
              <a:t>Opposition of War at Home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673F-9D9C-489C-97B9-9C04BEA8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4" y="734027"/>
            <a:ext cx="6083786" cy="5517136"/>
          </a:xfrm>
        </p:spPr>
        <p:txBody>
          <a:bodyPr anchor="ctr">
            <a:normAutofit/>
          </a:bodyPr>
          <a:lstStyle/>
          <a:p>
            <a:r>
              <a:rPr lang="en-US" altLang="en-US" sz="2600" dirty="0">
                <a:solidFill>
                  <a:srgbClr val="FF0000"/>
                </a:solidFill>
              </a:rPr>
              <a:t>(</a:t>
            </a:r>
            <a:r>
              <a:rPr lang="en-US" altLang="en-US" sz="2600" u="sng" dirty="0">
                <a:solidFill>
                  <a:srgbClr val="FF0000"/>
                </a:solidFill>
              </a:rPr>
              <a:t>Anti-war movement</a:t>
            </a:r>
            <a:r>
              <a:rPr lang="en-US" altLang="en-US" sz="2600" dirty="0">
                <a:solidFill>
                  <a:srgbClr val="FF0000"/>
                </a:solidFill>
              </a:rPr>
              <a:t>) increased at home </a:t>
            </a:r>
            <a:r>
              <a:rPr lang="en-US" altLang="en-US" sz="2600" dirty="0">
                <a:solidFill>
                  <a:srgbClr val="000000"/>
                </a:solidFill>
              </a:rPr>
              <a:t>when U.S. bombed Cambodia. </a:t>
            </a:r>
          </a:p>
          <a:p>
            <a:r>
              <a:rPr lang="en-US" sz="2600" dirty="0">
                <a:solidFill>
                  <a:srgbClr val="000000"/>
                </a:solidFill>
              </a:rPr>
              <a:t>1971 </a:t>
            </a:r>
            <a:r>
              <a:rPr lang="en-US" sz="2600" dirty="0">
                <a:solidFill>
                  <a:srgbClr val="FF0000"/>
                </a:solidFill>
              </a:rPr>
              <a:t>Pentagon Papers – study of Americas involvement in Vietnam</a:t>
            </a:r>
            <a:r>
              <a:rPr lang="en-US" sz="2600" dirty="0">
                <a:solidFill>
                  <a:srgbClr val="000000"/>
                </a:solidFill>
              </a:rPr>
              <a:t>; </a:t>
            </a:r>
            <a:r>
              <a:rPr lang="en-US" sz="2600" dirty="0">
                <a:solidFill>
                  <a:srgbClr val="FF0000"/>
                </a:solidFill>
              </a:rPr>
              <a:t>revealed that the U.S. had secretly enlarged the scale of the Vietnam War </a:t>
            </a:r>
            <a:r>
              <a:rPr lang="en-US" sz="2600" dirty="0">
                <a:solidFill>
                  <a:srgbClr val="000000"/>
                </a:solidFill>
              </a:rPr>
              <a:t>with the bombings of nearby Cambodia and Laos. Cambodia invaded 1970.</a:t>
            </a:r>
            <a:endParaRPr lang="en-US" altLang="en-US" sz="2600" dirty="0">
              <a:solidFill>
                <a:srgbClr val="000000"/>
              </a:solidFill>
            </a:endParaRPr>
          </a:p>
          <a:p>
            <a:r>
              <a:rPr lang="en-US" altLang="en-US" sz="2600" dirty="0">
                <a:solidFill>
                  <a:srgbClr val="000000"/>
                </a:solidFill>
              </a:rPr>
              <a:t>Student (</a:t>
            </a:r>
            <a:r>
              <a:rPr lang="en-US" altLang="en-US" sz="2600" u="sng" dirty="0">
                <a:solidFill>
                  <a:srgbClr val="000000"/>
                </a:solidFill>
              </a:rPr>
              <a:t>Protest</a:t>
            </a:r>
            <a:r>
              <a:rPr lang="en-US" altLang="en-US" sz="2600" dirty="0">
                <a:solidFill>
                  <a:srgbClr val="000000"/>
                </a:solidFill>
              </a:rPr>
              <a:t>)(</a:t>
            </a:r>
            <a:r>
              <a:rPr lang="en-US" altLang="en-US" sz="2600" u="sng" dirty="0">
                <a:solidFill>
                  <a:srgbClr val="000000"/>
                </a:solidFill>
              </a:rPr>
              <a:t>demonstration</a:t>
            </a:r>
            <a:r>
              <a:rPr lang="en-US" altLang="en-US" sz="2600" dirty="0">
                <a:solidFill>
                  <a:srgbClr val="000000"/>
                </a:solidFill>
              </a:rPr>
              <a:t>); Over 500,000 (</a:t>
            </a:r>
            <a:r>
              <a:rPr lang="en-US" altLang="en-US" sz="2600" u="sng" dirty="0">
                <a:solidFill>
                  <a:srgbClr val="000000"/>
                </a:solidFill>
              </a:rPr>
              <a:t>draft</a:t>
            </a:r>
            <a:r>
              <a:rPr lang="en-US" altLang="en-US" sz="2600" dirty="0">
                <a:solidFill>
                  <a:srgbClr val="000000"/>
                </a:solidFill>
              </a:rPr>
              <a:t>)</a:t>
            </a:r>
            <a:r>
              <a:rPr lang="en-US" altLang="en-US" sz="2600" dirty="0" err="1">
                <a:solidFill>
                  <a:srgbClr val="000000"/>
                </a:solidFill>
              </a:rPr>
              <a:t>ees</a:t>
            </a:r>
            <a:r>
              <a:rPr lang="en-US" altLang="en-US" sz="2600" dirty="0">
                <a:solidFill>
                  <a:srgbClr val="000000"/>
                </a:solidFill>
              </a:rPr>
              <a:t> (</a:t>
            </a:r>
            <a:r>
              <a:rPr lang="en-US" altLang="en-US" sz="2600" u="sng" dirty="0">
                <a:solidFill>
                  <a:srgbClr val="000000"/>
                </a:solidFill>
              </a:rPr>
              <a:t>conscription</a:t>
            </a:r>
            <a:r>
              <a:rPr lang="en-US" altLang="en-US" sz="2600" dirty="0">
                <a:solidFill>
                  <a:srgbClr val="000000"/>
                </a:solidFill>
              </a:rPr>
              <a:t>) refused to go to war. 1970 Kent State Massacre. </a:t>
            </a:r>
          </a:p>
          <a:p>
            <a:r>
              <a:rPr lang="en-US" altLang="en-US" sz="2600" dirty="0">
                <a:solidFill>
                  <a:srgbClr val="FF0000"/>
                </a:solidFill>
              </a:rPr>
              <a:t>Supporters of the war known as “Hawks” people opposed came to be known as “Doves”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49F22-829A-4F65-AFC4-6A3D956E3A13}"/>
              </a:ext>
            </a:extLst>
          </p:cNvPr>
          <p:cNvSpPr txBox="1"/>
          <p:nvPr/>
        </p:nvSpPr>
        <p:spPr>
          <a:xfrm>
            <a:off x="399678" y="6203513"/>
            <a:ext cx="54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Vietnam Protest </a:t>
            </a:r>
            <a:r>
              <a:rPr lang="en-US" dirty="0">
                <a:hlinkClick r:id="rId5"/>
              </a:rPr>
              <a:t>https://www.youtube.com/watch?v=G3slnPIh_oU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97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7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84937-D264-44E3-B2AB-CB54FA46A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4"/>
          <a:stretch/>
        </p:blipFill>
        <p:spPr>
          <a:xfrm>
            <a:off x="2367579" y="0"/>
            <a:ext cx="7436178" cy="68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03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747F5-24F2-4495-BB61-411689C66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01" r="9097" b="-2"/>
          <a:stretch/>
        </p:blipFill>
        <p:spPr>
          <a:xfrm>
            <a:off x="8472668" y="27165"/>
            <a:ext cx="3719331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A31C2-6160-414D-B909-56563229D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477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57784-40F9-4B21-8D4A-9F0403A06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36" r="-1" b="18789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C7FB3-1645-479D-85D8-33C0EABAA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4" y="7583"/>
            <a:ext cx="4922338" cy="1325563"/>
          </a:xfrm>
        </p:spPr>
        <p:txBody>
          <a:bodyPr>
            <a:noAutofit/>
          </a:bodyPr>
          <a:lstStyle/>
          <a:p>
            <a:pPr algn="ctr"/>
            <a:r>
              <a:rPr lang="en-US" sz="5000" u="sng" dirty="0"/>
              <a:t>War Under Nixon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4AEFD-FBDC-49F4-9332-4914E54F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8" y="1307350"/>
            <a:ext cx="5645416" cy="4950377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1968 Nixon elected on promise of “peace with honor”.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Adopted (</a:t>
            </a:r>
            <a:r>
              <a:rPr lang="en-US" sz="2600" u="sng" dirty="0">
                <a:solidFill>
                  <a:srgbClr val="FF0000"/>
                </a:solidFill>
              </a:rPr>
              <a:t>Vietnamization</a:t>
            </a:r>
            <a:r>
              <a:rPr lang="en-US" sz="2600" dirty="0">
                <a:solidFill>
                  <a:srgbClr val="FF0000"/>
                </a:solidFill>
              </a:rPr>
              <a:t>), </a:t>
            </a:r>
            <a:r>
              <a:rPr lang="en-US" sz="2600" dirty="0"/>
              <a:t>increased bombing and diplomacy.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Under Vietnamization the South Vietnam army would be trained by U.S. troops and would gradually take over the brunt of the fighting; allowing the end of (</a:t>
            </a:r>
            <a:r>
              <a:rPr lang="en-US" sz="2600" u="sng" dirty="0">
                <a:solidFill>
                  <a:srgbClr val="FF0000"/>
                </a:solidFill>
              </a:rPr>
              <a:t>deployment</a:t>
            </a:r>
            <a:r>
              <a:rPr lang="en-US" sz="2600" dirty="0">
                <a:solidFill>
                  <a:srgbClr val="FF0000"/>
                </a:solidFill>
              </a:rPr>
              <a:t>) of U.S. forces.  </a:t>
            </a:r>
          </a:p>
          <a:p>
            <a:r>
              <a:rPr lang="en-US" sz="2600" dirty="0">
                <a:solidFill>
                  <a:srgbClr val="FF0000"/>
                </a:solidFill>
              </a:rPr>
              <a:t>Looked to (</a:t>
            </a:r>
            <a:r>
              <a:rPr lang="en-US" sz="2600" u="sng" dirty="0">
                <a:solidFill>
                  <a:srgbClr val="FF0000"/>
                </a:solidFill>
              </a:rPr>
              <a:t>silent majority</a:t>
            </a:r>
            <a:r>
              <a:rPr lang="en-US" sz="2600" dirty="0">
                <a:solidFill>
                  <a:srgbClr val="FF0000"/>
                </a:solidFill>
              </a:rPr>
              <a:t>) </a:t>
            </a:r>
            <a:r>
              <a:rPr lang="en-US" sz="2600" dirty="0"/>
              <a:t>those who don’t openly support the war nor condemn it; </a:t>
            </a:r>
            <a:r>
              <a:rPr lang="en-US" sz="2600" dirty="0">
                <a:solidFill>
                  <a:srgbClr val="FF0000"/>
                </a:solidFill>
              </a:rPr>
              <a:t>to support the war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1E153-4733-4092-8D73-6E049F1B0E97}"/>
              </a:ext>
            </a:extLst>
          </p:cNvPr>
          <p:cNvSpPr txBox="1"/>
          <p:nvPr/>
        </p:nvSpPr>
        <p:spPr>
          <a:xfrm>
            <a:off x="64315" y="6092574"/>
            <a:ext cx="509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u="sng" dirty="0"/>
              <a:t>History Brief Vietnam War </a:t>
            </a:r>
            <a:r>
              <a:rPr lang="en-US" dirty="0">
                <a:hlinkClick r:id="rId5"/>
              </a:rPr>
              <a:t>https://www.youtube.com/watch?v=XPJ8qoQ3MhE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77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D59AE-0682-4B5D-977C-375AB4CA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2" y="336939"/>
            <a:ext cx="5371174" cy="1389404"/>
          </a:xfrm>
        </p:spPr>
        <p:txBody>
          <a:bodyPr anchor="b">
            <a:noAutofit/>
          </a:bodyPr>
          <a:lstStyle/>
          <a:p>
            <a:pPr algn="ctr"/>
            <a:r>
              <a:rPr lang="en-US" sz="6000" u="sng" dirty="0"/>
              <a:t>Nixon’s Domestic Policy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7D82D-D53F-4094-A2AB-73F2FDD4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28" y="2190915"/>
            <a:ext cx="4741495" cy="3100557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Protected First Amendment Rights in 1969 (</a:t>
            </a:r>
            <a:r>
              <a:rPr lang="en-US" u="sng" dirty="0">
                <a:solidFill>
                  <a:srgbClr val="FF0000"/>
                </a:solidFill>
              </a:rPr>
              <a:t>Tinker v. Des Moines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students were suspended for wearing armbands protesting the war. 1972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man, holding, photo&#10;&#10;Description automatically generated">
            <a:extLst>
              <a:ext uri="{FF2B5EF4-FFF2-40B4-BE49-F238E27FC236}">
                <a16:creationId xmlns:a16="http://schemas.microsoft.com/office/drawing/2014/main" id="{23E37330-D357-417C-8C9D-699001025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6" r="18616" b="-1"/>
          <a:stretch/>
        </p:blipFill>
        <p:spPr>
          <a:xfrm>
            <a:off x="5814278" y="587829"/>
            <a:ext cx="562801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22F-FAB1-47A0-A0B1-512A545C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" y="1"/>
            <a:ext cx="6096000" cy="804334"/>
          </a:xfrm>
        </p:spPr>
        <p:txBody>
          <a:bodyPr>
            <a:normAutofit/>
          </a:bodyPr>
          <a:lstStyle/>
          <a:p>
            <a:pPr algn="ctr"/>
            <a:r>
              <a:rPr lang="en-US" altLang="en-US" sz="5000" u="sng" dirty="0"/>
              <a:t>American Withdrawal</a:t>
            </a:r>
            <a:endParaRPr lang="en-US" sz="5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3BFFB0-EE4A-4F9B-88C5-269EE725D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r="-4" b="-4"/>
          <a:stretch/>
        </p:blipFill>
        <p:spPr bwMode="auto"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163859">
                    <a:alpha val="3450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6E7A8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5B9E2-5F6D-414E-8F8D-171654205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569" y="1085712"/>
            <a:ext cx="6373568" cy="5687228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800" dirty="0">
                <a:hlinkClick r:id="rId3"/>
              </a:rPr>
              <a:t>https://www.youtube.com/watch?v=hz276uryS4s</a:t>
            </a:r>
            <a:r>
              <a:rPr lang="en-US" sz="1800" dirty="0"/>
              <a:t> </a:t>
            </a:r>
            <a:endParaRPr lang="en-US" altLang="en-US" sz="1800" dirty="0"/>
          </a:p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(</a:t>
            </a:r>
            <a:r>
              <a:rPr lang="en-US" altLang="en-US" sz="3200" u="sng" dirty="0">
                <a:solidFill>
                  <a:srgbClr val="FF0000"/>
                </a:solidFill>
              </a:rPr>
              <a:t>Fall of Saigon</a:t>
            </a:r>
            <a:r>
              <a:rPr lang="en-US" altLang="en-US" sz="3200" dirty="0">
                <a:solidFill>
                  <a:srgbClr val="FF0000"/>
                </a:solidFill>
              </a:rPr>
              <a:t>) </a:t>
            </a:r>
            <a:r>
              <a:rPr lang="en-US" altLang="en-US" sz="3200" dirty="0"/>
              <a:t>- the capture of Saigon, the </a:t>
            </a:r>
            <a:r>
              <a:rPr lang="en-US" altLang="en-US" sz="3200" dirty="0">
                <a:solidFill>
                  <a:srgbClr val="FF0000"/>
                </a:solidFill>
              </a:rPr>
              <a:t>capital of South Vietnam</a:t>
            </a:r>
            <a:r>
              <a:rPr lang="en-US" altLang="en-US" sz="3200" dirty="0"/>
              <a:t>, on April 30, 1975. </a:t>
            </a:r>
            <a:r>
              <a:rPr lang="en-US" altLang="en-US" sz="3200" dirty="0">
                <a:solidFill>
                  <a:srgbClr val="FF0000"/>
                </a:solidFill>
              </a:rPr>
              <a:t>Marked the end of the Vietnam War</a:t>
            </a:r>
          </a:p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War Powers Act federal law intended to check the president's power to commit the United States to an armed conflict without the consent of Congress.</a:t>
            </a:r>
          </a:p>
          <a:p>
            <a:pPr>
              <a:defRPr/>
            </a:pPr>
            <a:r>
              <a:rPr lang="en-US" altLang="en-US" sz="3200" dirty="0"/>
              <a:t>Countered the Gulf of Tonkin Resolution. </a:t>
            </a:r>
          </a:p>
          <a:p>
            <a:endParaRPr lang="en-US" sz="1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9409EA0-720A-44CE-90B4-9BB715662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r="7878" b="-3"/>
          <a:stretch/>
        </p:blipFill>
        <p:spPr bwMode="auto"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163859">
                    <a:alpha val="3450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6E7A89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776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D8408B-08C5-4E2A-AC68-54511CC8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     </a:t>
            </a:r>
            <a:r>
              <a:rPr lang="en-US" sz="6000" u="sng" dirty="0">
                <a:solidFill>
                  <a:srgbClr val="FFFFFF"/>
                </a:solidFill>
              </a:rPr>
              <a:t>Kennedy’s Domestic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3BB9D-6621-409E-8257-9F4FB07A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494450"/>
            <a:ext cx="4973787" cy="4172568"/>
          </a:xfrm>
        </p:spPr>
        <p:txBody>
          <a:bodyPr>
            <a:normAutofit/>
          </a:bodyPr>
          <a:lstStyle/>
          <a:p>
            <a:r>
              <a:rPr lang="en-US" altLang="en-US" sz="2600" dirty="0">
                <a:solidFill>
                  <a:srgbClr val="FF0000"/>
                </a:solidFill>
              </a:rPr>
              <a:t>New Frontier - increase aid to education</a:t>
            </a:r>
            <a:r>
              <a:rPr lang="en-US" altLang="en-US" sz="2600" dirty="0"/>
              <a:t>, provide health insurance, and </a:t>
            </a:r>
            <a:r>
              <a:rPr lang="en-US" altLang="en-US" sz="2600" dirty="0">
                <a:solidFill>
                  <a:srgbClr val="FF0000"/>
                </a:solidFill>
              </a:rPr>
              <a:t>help achieve Civil Rights . </a:t>
            </a:r>
          </a:p>
          <a:p>
            <a:r>
              <a:rPr lang="en-US" altLang="en-US" sz="2600" dirty="0">
                <a:solidFill>
                  <a:srgbClr val="FF0000"/>
                </a:solidFill>
              </a:rPr>
              <a:t>Peace Corps organization that sends  American volunteers to perform humanitarian services </a:t>
            </a:r>
            <a:r>
              <a:rPr lang="en-US" altLang="en-US" sz="2600" dirty="0"/>
              <a:t>in </a:t>
            </a:r>
            <a:r>
              <a:rPr lang="en-US" altLang="en-US" sz="2600" u="sng" dirty="0"/>
              <a:t>developing nations </a:t>
            </a:r>
            <a:r>
              <a:rPr lang="en-US" altLang="en-US" sz="2600" dirty="0"/>
              <a:t>such as Africa, Asia, and Latin America. Kennedys program is still active today. </a:t>
            </a:r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35144-7BFC-425B-95BE-E930F38A8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"/>
          <a:stretch/>
        </p:blipFill>
        <p:spPr>
          <a:xfrm>
            <a:off x="6098892" y="2492376"/>
            <a:ext cx="5883610" cy="41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80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EBD42-E5D8-40A5-8847-CF3D09B48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8" b="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85292-021E-456A-94CB-D004BBF1F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11" r="-3" b="16377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18882E8C-6F5C-4CA0-A8A5-B98731458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8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08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4D101-D706-473F-9C7A-2B90200F8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1997" b="-4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C7A8A-3A53-4288-BEC4-B88DC2902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239" r="17518" b="1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5CC26-1127-4A6A-AAB6-1C909E2A4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4001" r="-5" b="9817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14476-85D5-44AA-8782-95AE73CE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740" y="58779"/>
            <a:ext cx="5458090" cy="1280923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>
                <a:solidFill>
                  <a:srgbClr val="000000"/>
                </a:solidFill>
              </a:rPr>
              <a:t>Youth Culture and the Sixties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E65A6-9F1D-416A-9C18-E6F2E0918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740" y="1609355"/>
            <a:ext cx="5876240" cy="5307424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Youth(Counter) culture was affected by rock music and Motown Sound </a:t>
            </a:r>
            <a:r>
              <a:rPr lang="en-US" sz="3200" dirty="0">
                <a:solidFill>
                  <a:srgbClr val="000000"/>
                </a:solidFill>
              </a:rPr>
              <a:t>(The Beatles, Elvis Presley, Jimmy Hendrix and the Supremes)</a:t>
            </a:r>
          </a:p>
          <a:p>
            <a:r>
              <a:rPr lang="en-US" sz="3200" dirty="0">
                <a:solidFill>
                  <a:srgbClr val="000000"/>
                </a:solidFill>
              </a:rPr>
              <a:t>Woodstock</a:t>
            </a:r>
          </a:p>
          <a:p>
            <a:r>
              <a:rPr lang="en-US" sz="3200" dirty="0">
                <a:solidFill>
                  <a:srgbClr val="FF0000"/>
                </a:solidFill>
              </a:rPr>
              <a:t>Experimented openly with drugs and sex.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Adopted new fashions and became symbols of new culture </a:t>
            </a:r>
            <a:r>
              <a:rPr lang="en-US" sz="3200" dirty="0">
                <a:solidFill>
                  <a:srgbClr val="000000"/>
                </a:solidFill>
              </a:rPr>
              <a:t>(Hippies) </a:t>
            </a:r>
          </a:p>
          <a:p>
            <a:r>
              <a:rPr lang="en-US" sz="1300" dirty="0">
                <a:hlinkClick r:id="rId6"/>
              </a:rPr>
              <a:t>https://</a:t>
            </a:r>
            <a:r>
              <a:rPr lang="en-US" sz="1300">
                <a:hlinkClick r:id="rId6"/>
              </a:rPr>
              <a:t>www.youtube.com/watch?v=1f7_aSkfnoY</a:t>
            </a:r>
            <a:r>
              <a:rPr lang="en-US" sz="1300"/>
              <a:t>    War on Drugs</a:t>
            </a:r>
            <a:endParaRPr lang="en-US" sz="13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901E07-C597-4FFC-BDAE-2C9CAE2B9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r="-3" b="7510"/>
          <a:stretch/>
        </p:blipFill>
        <p:spPr>
          <a:xfrm>
            <a:off x="5528930" y="3272588"/>
            <a:ext cx="6663049" cy="3585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A5BAC4-7E26-4200-8CA6-76396CACD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7" r="1" b="11043"/>
          <a:stretch/>
        </p:blipFill>
        <p:spPr>
          <a:xfrm>
            <a:off x="20" y="9"/>
            <a:ext cx="8047968" cy="4093526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3CE7C-D3CA-42CF-BC15-BA4F4669A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26"/>
          <a:stretch/>
        </p:blipFill>
        <p:spPr>
          <a:xfrm>
            <a:off x="1" y="4093535"/>
            <a:ext cx="5528908" cy="2764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B8C0FB-7C88-46F1-8700-D909A2E4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009" y="0"/>
            <a:ext cx="4143991" cy="32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52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CD2B9-806D-4592-865F-F648B3F1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26</a:t>
            </a:r>
            <a:r>
              <a:rPr lang="en-US" sz="4800" b="1" baseline="30000" dirty="0">
                <a:solidFill>
                  <a:schemeClr val="bg1"/>
                </a:solidFill>
              </a:rPr>
              <a:t>th</a:t>
            </a:r>
            <a:r>
              <a:rPr lang="en-US" sz="4800" b="1" dirty="0">
                <a:solidFill>
                  <a:schemeClr val="bg1"/>
                </a:solidFill>
              </a:rPr>
              <a:t> Amendment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C65E9-3B48-4BD2-A35E-0C151E5C8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08" y="2382862"/>
            <a:ext cx="4385732" cy="439007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During Vietnam War </a:t>
            </a:r>
            <a:r>
              <a:rPr lang="en-US" sz="3200" dirty="0">
                <a:solidFill>
                  <a:srgbClr val="FF0000"/>
                </a:solidFill>
              </a:rPr>
              <a:t>18 year-olds were drafted for the war </a:t>
            </a:r>
            <a:r>
              <a:rPr lang="en-US" sz="3200" dirty="0">
                <a:solidFill>
                  <a:schemeClr val="bg1"/>
                </a:solidFill>
              </a:rPr>
              <a:t>to fight and die </a:t>
            </a:r>
            <a:r>
              <a:rPr lang="en-US" sz="3200" dirty="0">
                <a:solidFill>
                  <a:srgbClr val="FF0000"/>
                </a:solidFill>
              </a:rPr>
              <a:t>but</a:t>
            </a:r>
            <a:r>
              <a:rPr lang="en-US" sz="3200" dirty="0">
                <a:solidFill>
                  <a:schemeClr val="bg1"/>
                </a:solidFill>
              </a:rPr>
              <a:t> told they were </a:t>
            </a:r>
            <a:r>
              <a:rPr lang="en-US" sz="3200" dirty="0">
                <a:solidFill>
                  <a:srgbClr val="FF0000"/>
                </a:solidFill>
              </a:rPr>
              <a:t>not old enough to vote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  <a:p>
            <a:r>
              <a:rPr lang="en-US" sz="3200" dirty="0">
                <a:solidFill>
                  <a:schemeClr val="bg1"/>
                </a:solidFill>
              </a:rPr>
              <a:t>1971 </a:t>
            </a:r>
            <a:r>
              <a:rPr lang="en-US" sz="3200" dirty="0">
                <a:solidFill>
                  <a:srgbClr val="FF0000"/>
                </a:solidFill>
              </a:rPr>
              <a:t>26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 amendment </a:t>
            </a:r>
            <a:r>
              <a:rPr lang="en-US" sz="3200" u="sng" dirty="0">
                <a:solidFill>
                  <a:srgbClr val="FF0000"/>
                </a:solidFill>
              </a:rPr>
              <a:t>ratified</a:t>
            </a:r>
            <a:r>
              <a:rPr lang="en-US" sz="3200" dirty="0">
                <a:solidFill>
                  <a:srgbClr val="FF0000"/>
                </a:solidFill>
              </a:rPr>
              <a:t> lowering voting age to 18.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34E31-006D-428D-9349-F44A972A4962}"/>
              </a:ext>
            </a:extLst>
          </p:cNvPr>
          <p:cNvSpPr txBox="1"/>
          <p:nvPr/>
        </p:nvSpPr>
        <p:spPr>
          <a:xfrm>
            <a:off x="5931186" y="6018027"/>
            <a:ext cx="498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https://www.youtube.com/watch?v=PD14okrChfo</a:t>
            </a:r>
            <a:endParaRPr lang="en-US" dirty="0"/>
          </a:p>
        </p:txBody>
      </p:sp>
      <p:pic>
        <p:nvPicPr>
          <p:cNvPr id="7170" name="Picture 2" descr="Constitutional Accountability Center">
            <a:extLst>
              <a:ext uri="{FF2B5EF4-FFF2-40B4-BE49-F238E27FC236}">
                <a16:creationId xmlns:a16="http://schemas.microsoft.com/office/drawing/2014/main" id="{9D06CF03-C927-4A97-9FB3-973520C7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49" y="643466"/>
            <a:ext cx="7005068" cy="480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394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557213" indent="-21431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308B8D-5D94-4AE8-B966-FEA4B30CAD94}" type="slidenum">
              <a:rPr lang="en-US" altLang="en-US" sz="900">
                <a:solidFill>
                  <a:srgbClr val="898989"/>
                </a:solidFill>
                <a:latin typeface="Gill Sans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900">
              <a:solidFill>
                <a:srgbClr val="898989"/>
              </a:solidFill>
              <a:latin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073">
            <a:off x="1878013" y="1219202"/>
            <a:ext cx="3695700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68570">
            <a:off x="5181600" y="2917031"/>
            <a:ext cx="1676400" cy="800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5400"/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80273"/>
            <a:ext cx="4343400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0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5333"/>
          <a:stretch/>
        </p:blipFill>
        <p:spPr>
          <a:xfrm>
            <a:off x="0" y="-1622"/>
            <a:ext cx="12192000" cy="68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35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6EBA3-9F71-49B3-ACD5-416160C89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73" t="13077" r="6228" b="11249"/>
          <a:stretch/>
        </p:blipFill>
        <p:spPr>
          <a:xfrm>
            <a:off x="4976036" y="0"/>
            <a:ext cx="7215963" cy="3508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146" name="Picture 2" descr="Women's Day—See Colorized Vintage Photos of Suffrage Marches ...">
            <a:extLst>
              <a:ext uri="{FF2B5EF4-FFF2-40B4-BE49-F238E27FC236}">
                <a16:creationId xmlns:a16="http://schemas.microsoft.com/office/drawing/2014/main" id="{6BF7FA8D-6FCD-42ED-8315-72D9A551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" r="-2" b="34228"/>
          <a:stretch/>
        </p:blipFill>
        <p:spPr bwMode="auto">
          <a:xfrm>
            <a:off x="4976037" y="3429000"/>
            <a:ext cx="7215963" cy="342900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31A01-B76E-4730-85F8-72ECF9CF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3" y="350874"/>
            <a:ext cx="5624602" cy="1547999"/>
          </a:xfrm>
        </p:spPr>
        <p:txBody>
          <a:bodyPr>
            <a:noAutofit/>
          </a:bodyPr>
          <a:lstStyle/>
          <a:p>
            <a:pPr algn="ctr"/>
            <a:r>
              <a:rPr lang="en-US" sz="5000" u="sng" dirty="0"/>
              <a:t>Origins (Civil Rights Legislation)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4B8AE-F41B-44FA-8B20-E76151A34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667" y="2203704"/>
            <a:ext cx="5754837" cy="451331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13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Amendment – abolished slavery</a:t>
            </a:r>
          </a:p>
          <a:p>
            <a:r>
              <a:rPr lang="en-US" dirty="0">
                <a:solidFill>
                  <a:srgbClr val="FF0000"/>
                </a:solidFill>
              </a:rPr>
              <a:t>14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Amendment </a:t>
            </a:r>
            <a:r>
              <a:rPr lang="en-US" dirty="0"/>
              <a:t>– granted </a:t>
            </a:r>
            <a:r>
              <a:rPr lang="en-US" dirty="0">
                <a:solidFill>
                  <a:srgbClr val="FF0000"/>
                </a:solidFill>
              </a:rPr>
              <a:t>citizenship </a:t>
            </a:r>
            <a:r>
              <a:rPr lang="en-US" dirty="0"/>
              <a:t>to those born in the U.S. and </a:t>
            </a:r>
            <a:r>
              <a:rPr lang="en-US" dirty="0">
                <a:solidFill>
                  <a:srgbClr val="FF0000"/>
                </a:solidFill>
              </a:rPr>
              <a:t>promises equal protection under the law</a:t>
            </a:r>
          </a:p>
          <a:p>
            <a:r>
              <a:rPr lang="en-US" dirty="0">
                <a:solidFill>
                  <a:srgbClr val="FF0000"/>
                </a:solidFill>
              </a:rPr>
              <a:t>15th Amendment – Right to vote can’t be denied because of race </a:t>
            </a:r>
          </a:p>
          <a:p>
            <a:r>
              <a:rPr lang="en-US" dirty="0"/>
              <a:t> (Minorities) faced disfranchisement (</a:t>
            </a:r>
            <a:r>
              <a:rPr lang="en-US" u="sng" dirty="0"/>
              <a:t>Poll taxes</a:t>
            </a:r>
            <a:r>
              <a:rPr lang="en-US" dirty="0"/>
              <a:t>, </a:t>
            </a:r>
            <a:r>
              <a:rPr lang="en-US" u="sng" dirty="0"/>
              <a:t>Literacy tests</a:t>
            </a:r>
            <a:r>
              <a:rPr lang="en-US" dirty="0"/>
              <a:t>, Violence)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19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Amendment </a:t>
            </a:r>
            <a:r>
              <a:rPr lang="en-US" dirty="0"/>
              <a:t>– (</a:t>
            </a:r>
            <a:r>
              <a:rPr lang="en-US" u="sng" dirty="0"/>
              <a:t>Suffrage Movement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Granted women the right to vote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7149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3FD67-30F2-4AB4-B816-47131844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02" y="159814"/>
            <a:ext cx="4860620" cy="1726343"/>
          </a:xfrm>
        </p:spPr>
        <p:txBody>
          <a:bodyPr anchor="b">
            <a:noAutofit/>
          </a:bodyPr>
          <a:lstStyle/>
          <a:p>
            <a:r>
              <a:rPr lang="en-US" altLang="en-US" sz="6000" u="sng" dirty="0"/>
              <a:t>Reaction and Discrimination</a:t>
            </a:r>
            <a:endParaRPr lang="en-US" sz="6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E621-E292-4596-92C5-D71DF079F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31101"/>
            <a:ext cx="5627102" cy="2689963"/>
          </a:xfrm>
        </p:spPr>
        <p:txBody>
          <a:bodyPr anchor="ctr">
            <a:no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Jim Crow Laws – Southern race (</a:t>
            </a:r>
            <a:r>
              <a:rPr lang="en-US" altLang="en-US" sz="3200" u="sng" dirty="0">
                <a:solidFill>
                  <a:srgbClr val="FF0000"/>
                </a:solidFill>
              </a:rPr>
              <a:t>segregation</a:t>
            </a:r>
            <a:r>
              <a:rPr lang="en-US" altLang="en-US" sz="3200" dirty="0">
                <a:solidFill>
                  <a:srgbClr val="FF0000"/>
                </a:solidFill>
              </a:rPr>
              <a:t> laws) that encouraged discrimination against African-Americans.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CAEA68C-4D06-49CD-A04D-6AD2440F3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 r="1" b="1133"/>
          <a:stretch/>
        </p:blipFill>
        <p:spPr bwMode="auto">
          <a:xfrm>
            <a:off x="5987738" y="650494"/>
            <a:ext cx="5628018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57E2B-8088-499F-9381-03C4E6AAC6BA}"/>
              </a:ext>
            </a:extLst>
          </p:cNvPr>
          <p:cNvSpPr txBox="1"/>
          <p:nvPr/>
        </p:nvSpPr>
        <p:spPr>
          <a:xfrm>
            <a:off x="534916" y="5235216"/>
            <a:ext cx="51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https://www.youtube.com/watch?v=nje1U7jJOHI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28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E69D9-248A-4B68-82A8-2B8E0573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1" b="71"/>
          <a:stretch/>
        </p:blipFill>
        <p:spPr>
          <a:xfrm>
            <a:off x="477012" y="480060"/>
            <a:ext cx="11237975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68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BD825-F1A7-4692-A629-8C484D38F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50" y="2010224"/>
            <a:ext cx="7329376" cy="484777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Great Migration – allowed for the spread of African American culture.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NAACP (</a:t>
            </a:r>
            <a:r>
              <a:rPr lang="en-US" altLang="en-US" sz="3200" u="sng" dirty="0">
                <a:solidFill>
                  <a:srgbClr val="FF0000"/>
                </a:solidFill>
              </a:rPr>
              <a:t>W.E.B. DuBois</a:t>
            </a:r>
            <a:r>
              <a:rPr lang="en-US" altLang="en-US" sz="3200" dirty="0">
                <a:solidFill>
                  <a:srgbClr val="FF0000"/>
                </a:solidFill>
              </a:rPr>
              <a:t>)</a:t>
            </a:r>
            <a:r>
              <a:rPr lang="en-US" altLang="en-US" sz="3200" dirty="0"/>
              <a:t>- Fought for equal rights of African Americans and minorities</a:t>
            </a:r>
          </a:p>
          <a:p>
            <a:r>
              <a:rPr lang="en-US" altLang="en-US" sz="3200" dirty="0"/>
              <a:t>World War II – </a:t>
            </a:r>
            <a:r>
              <a:rPr lang="en-US" altLang="en-US" sz="3200" dirty="0">
                <a:solidFill>
                  <a:srgbClr val="FF0000"/>
                </a:solidFill>
              </a:rPr>
              <a:t>Contribution of African Americans in WWII and previous wars led to recognition of achievements</a:t>
            </a:r>
            <a:r>
              <a:rPr lang="en-US" altLang="en-US" sz="3200" dirty="0"/>
              <a:t>. 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3C29C-A1DF-40F5-92A8-B507A1736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033" y="89307"/>
            <a:ext cx="4471818" cy="28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033B2-76DB-4876-BDCA-C8E7DF28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98" y="3030943"/>
            <a:ext cx="4082901" cy="373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C5018F-C45A-41A7-AE3D-B9033C20FED2}"/>
              </a:ext>
            </a:extLst>
          </p:cNvPr>
          <p:cNvSpPr/>
          <p:nvPr/>
        </p:nvSpPr>
        <p:spPr>
          <a:xfrm>
            <a:off x="705430" y="0"/>
            <a:ext cx="6347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u="sng" dirty="0"/>
              <a:t>Influences on Civil Rights Movement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0554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0B3F99-B713-4E21-8DE7-21A7C024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96" y="4353877"/>
            <a:ext cx="5109005" cy="1777829"/>
          </a:xfrm>
        </p:spPr>
        <p:txBody>
          <a:bodyPr>
            <a:noAutofit/>
          </a:bodyPr>
          <a:lstStyle/>
          <a:p>
            <a:pPr algn="ctr"/>
            <a:r>
              <a:rPr lang="en-US" sz="7000" b="1" u="sng" dirty="0"/>
              <a:t>JFK Assassination</a:t>
            </a:r>
          </a:p>
        </p:txBody>
      </p:sp>
      <p:pic>
        <p:nvPicPr>
          <p:cNvPr id="2050" name="Picture 2" descr="Lee Harvey Oswald assassination. : ColorizedHistory">
            <a:extLst>
              <a:ext uri="{FF2B5EF4-FFF2-40B4-BE49-F238E27FC236}">
                <a16:creationId xmlns:a16="http://schemas.microsoft.com/office/drawing/2014/main" id="{04DF2E05-5F02-44E8-8F47-912203A60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 r="-2" b="37400"/>
          <a:stretch/>
        </p:blipFill>
        <p:spPr bwMode="auto">
          <a:xfrm>
            <a:off x="20" y="10"/>
            <a:ext cx="5997616" cy="4169787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12608-A690-4651-9B7B-6350662DF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1" r="-2" b="46060"/>
          <a:stretch/>
        </p:blipFill>
        <p:spPr>
          <a:xfrm>
            <a:off x="6056872" y="83735"/>
            <a:ext cx="6015565" cy="381327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D71F4-0EAD-40FD-B2DE-F0491ABC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91" y="4182530"/>
            <a:ext cx="6778796" cy="2591735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John F. Kennedy was assassinated </a:t>
            </a:r>
            <a:r>
              <a:rPr lang="en-US" sz="2400" dirty="0"/>
              <a:t>in Dallas, Texas on November 22</a:t>
            </a:r>
            <a:r>
              <a:rPr lang="en-US" sz="2400" baseline="30000" dirty="0"/>
              <a:t>nd</a:t>
            </a:r>
            <a:r>
              <a:rPr lang="en-US" sz="2400" dirty="0"/>
              <a:t>, 1963.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Lee Harvey Oswald was the lone assassin accused</a:t>
            </a:r>
            <a:r>
              <a:rPr lang="en-US" sz="2400" dirty="0"/>
              <a:t>; Oswald didn’t even make it to the County prison as </a:t>
            </a:r>
            <a:r>
              <a:rPr lang="en-US" sz="2400" dirty="0">
                <a:solidFill>
                  <a:srgbClr val="FF0000"/>
                </a:solidFill>
              </a:rPr>
              <a:t>Oswald himself was assassinated by Jack Ruby.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Warren Court confirmed the assassination by Oswald</a:t>
            </a:r>
            <a:r>
              <a:rPr lang="en-US" sz="2400" dirty="0"/>
              <a:t> with the “</a:t>
            </a:r>
            <a:r>
              <a:rPr lang="en-US" sz="2400" dirty="0">
                <a:solidFill>
                  <a:srgbClr val="FF0000"/>
                </a:solidFill>
              </a:rPr>
              <a:t>magic bullet theory</a:t>
            </a:r>
            <a:r>
              <a:rPr lang="en-US" sz="2400" dirty="0"/>
              <a:t>”.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CB8E2-4C08-404C-A8FB-3926A6F12D48}"/>
              </a:ext>
            </a:extLst>
          </p:cNvPr>
          <p:cNvSpPr txBox="1"/>
          <p:nvPr/>
        </p:nvSpPr>
        <p:spPr>
          <a:xfrm>
            <a:off x="177533" y="6315653"/>
            <a:ext cx="492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https://www.youtube.com/watch?v=PfSXkfV_mhA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41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22DB-F946-4364-9A0D-36475BE4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20"/>
            <a:ext cx="5979225" cy="915051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Truman Years 1945-1953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2DECD-6018-4EA0-A089-26575C463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39271"/>
            <a:ext cx="5902032" cy="5165865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1947 – Jackie Robinson brakes color barrier </a:t>
            </a:r>
            <a:r>
              <a:rPr lang="en-US" sz="3200" dirty="0"/>
              <a:t>and joins the major leagues.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1948 – Executive Order 9981 abolished racial discrimination in the United States Armed Forces</a:t>
            </a:r>
            <a:r>
              <a:rPr lang="en-US" sz="3200" dirty="0"/>
              <a:t> and eventually led to the 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u="sng" dirty="0">
                <a:solidFill>
                  <a:srgbClr val="FF0000"/>
                </a:solidFill>
              </a:rPr>
              <a:t>desegregation</a:t>
            </a:r>
            <a:r>
              <a:rPr lang="en-US" sz="3200" dirty="0">
                <a:solidFill>
                  <a:srgbClr val="FF0000"/>
                </a:solidFill>
              </a:rPr>
              <a:t>) in the services.</a:t>
            </a:r>
          </a:p>
          <a:p>
            <a:r>
              <a:rPr lang="en-US" sz="3200" dirty="0"/>
              <a:t>Truman proposed civil rights legislation, but it did not pass, but set precedent for later civil rights legislation. </a:t>
            </a:r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88565-EC96-4D0F-A9F4-0F255CCC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709" y="3522204"/>
            <a:ext cx="5768238" cy="32584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DFE05-77A0-4709-89B7-7A8B7B991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0" r="7417"/>
          <a:stretch/>
        </p:blipFill>
        <p:spPr>
          <a:xfrm>
            <a:off x="9317619" y="185901"/>
            <a:ext cx="2685327" cy="3055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D543AC-A7EB-445F-B92A-5FE640F22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4" r="8642"/>
          <a:stretch/>
        </p:blipFill>
        <p:spPr>
          <a:xfrm>
            <a:off x="6212772" y="77383"/>
            <a:ext cx="2768734" cy="2899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F341D6-F3C1-490A-81FC-1E0C25FCCE5F}"/>
              </a:ext>
            </a:extLst>
          </p:cNvPr>
          <p:cNvSpPr txBox="1"/>
          <p:nvPr/>
        </p:nvSpPr>
        <p:spPr>
          <a:xfrm>
            <a:off x="111766" y="6105136"/>
            <a:ext cx="5810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https://www.youtube.com/watch?v=gpv5pAE8AdM&amp;list=PLTKFI7ZRAYPpekawu7B_hy5NfAwF2HsUC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3CA01-0926-4D7B-BA0B-13B27AECA26D}"/>
              </a:ext>
            </a:extLst>
          </p:cNvPr>
          <p:cNvSpPr txBox="1"/>
          <p:nvPr/>
        </p:nvSpPr>
        <p:spPr>
          <a:xfrm>
            <a:off x="6212677" y="2967335"/>
            <a:ext cx="278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https://www.youtube.com/watch?v=jqa_ztWy40I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bg1"/>
                </a:solidFill>
              </a:rPr>
              <a:t> History of braking MLB barrier</a:t>
            </a:r>
          </a:p>
        </p:txBody>
      </p:sp>
    </p:spTree>
    <p:extLst>
      <p:ext uri="{BB962C8B-B14F-4D97-AF65-F5344CB8AC3E}">
        <p14:creationId xmlns:p14="http://schemas.microsoft.com/office/powerpoint/2010/main" val="350117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7674-CB22-4A89-9081-5D20C7CD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29884"/>
            <a:ext cx="6831954" cy="1096331"/>
          </a:xfrm>
        </p:spPr>
        <p:txBody>
          <a:bodyPr>
            <a:noAutofit/>
          </a:bodyPr>
          <a:lstStyle/>
          <a:p>
            <a:pPr algn="ctr"/>
            <a:r>
              <a:rPr lang="en-US" sz="5300" u="sng" dirty="0">
                <a:solidFill>
                  <a:srgbClr val="303030"/>
                </a:solidFill>
              </a:rPr>
              <a:t>Overturning Segregation</a:t>
            </a:r>
            <a:endParaRPr lang="en-US" sz="5300" dirty="0">
              <a:solidFill>
                <a:srgbClr val="30303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8A7AB-9DFB-4EB3-BA7F-3034550D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79" y="334564"/>
            <a:ext cx="6697276" cy="46414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1E27-0614-4D78-AEF9-05D82E80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3027" y="93328"/>
            <a:ext cx="5054294" cy="5195011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dirty="0"/>
              <a:t>1950 - </a:t>
            </a:r>
            <a:r>
              <a:rPr lang="en-US" sz="3200" dirty="0" err="1"/>
              <a:t>Sweatt</a:t>
            </a:r>
            <a:r>
              <a:rPr lang="en-US" sz="3200" dirty="0"/>
              <a:t> v. Painter - Separate law school for AA’s at the University of Texas was unequal. </a:t>
            </a:r>
          </a:p>
          <a:p>
            <a:r>
              <a:rPr lang="en-US" sz="3200" dirty="0"/>
              <a:t>1953- </a:t>
            </a:r>
            <a:r>
              <a:rPr lang="en-US" sz="3200" dirty="0">
                <a:solidFill>
                  <a:srgbClr val="FF0000"/>
                </a:solidFill>
              </a:rPr>
              <a:t>Brown v. Board of Education</a:t>
            </a:r>
            <a:r>
              <a:rPr lang="en-US" sz="3200" dirty="0"/>
              <a:t> – </a:t>
            </a:r>
            <a:r>
              <a:rPr lang="en-US" sz="3200" dirty="0">
                <a:solidFill>
                  <a:srgbClr val="FF0000"/>
                </a:solidFill>
              </a:rPr>
              <a:t>Overturned Plessy v. Ferguson and ruled that “separate but equal” schools were unconstitutional.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>
                <a:solidFill>
                  <a:srgbClr val="FF0000"/>
                </a:solidFill>
              </a:rPr>
              <a:t>- Key turning point in Civil Rights movement.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Thurgood Marshall attorney for Brown worked for NAACP. </a:t>
            </a:r>
          </a:p>
          <a:p>
            <a:endParaRPr 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4E15D-2775-4380-815E-745CE7DAFF01}"/>
              </a:ext>
            </a:extLst>
          </p:cNvPr>
          <p:cNvSpPr txBox="1"/>
          <p:nvPr/>
        </p:nvSpPr>
        <p:spPr>
          <a:xfrm>
            <a:off x="6831955" y="5235244"/>
            <a:ext cx="4912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1889 - Plessy v. Ferguson – upheld segregation (Separate but equal is ok)</a:t>
            </a:r>
          </a:p>
        </p:txBody>
      </p:sp>
    </p:spTree>
    <p:extLst>
      <p:ext uri="{BB962C8B-B14F-4D97-AF65-F5344CB8AC3E}">
        <p14:creationId xmlns:p14="http://schemas.microsoft.com/office/powerpoint/2010/main" val="1700927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4D6A-59F9-4CBF-B994-9875B3E7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5" y="321176"/>
            <a:ext cx="6204984" cy="1012259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/>
              <a:t>(Little Rock Crisis)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7149B-2FC8-4C3A-8149-B65D1C335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76" y="1207362"/>
            <a:ext cx="6950884" cy="4916991"/>
          </a:xfrm>
        </p:spPr>
        <p:txBody>
          <a:bodyPr>
            <a:normAutofit fontScale="92500"/>
          </a:bodyPr>
          <a:lstStyle/>
          <a:p>
            <a:r>
              <a:rPr lang="en-US" altLang="en-US" sz="3200" dirty="0"/>
              <a:t>1957 </a:t>
            </a:r>
            <a:r>
              <a:rPr lang="en-US" altLang="en-US" sz="3200" dirty="0">
                <a:solidFill>
                  <a:srgbClr val="FF0000"/>
                </a:solidFill>
              </a:rPr>
              <a:t>- Group of nine African-American students that was integrated to an all white school.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Governor (</a:t>
            </a:r>
            <a:r>
              <a:rPr lang="en-US" altLang="en-US" sz="3200" u="sng" dirty="0">
                <a:solidFill>
                  <a:srgbClr val="FF0000"/>
                </a:solidFill>
              </a:rPr>
              <a:t>Orval Faubus</a:t>
            </a:r>
            <a:r>
              <a:rPr lang="en-US" altLang="en-US" sz="3200" dirty="0">
                <a:solidFill>
                  <a:srgbClr val="FF0000"/>
                </a:solidFill>
              </a:rPr>
              <a:t>) </a:t>
            </a:r>
            <a:r>
              <a:rPr lang="en-US" altLang="en-US" sz="3200" dirty="0"/>
              <a:t>in favor of segregation </a:t>
            </a:r>
            <a:r>
              <a:rPr lang="en-US" altLang="en-US" sz="3200" dirty="0">
                <a:solidFill>
                  <a:srgbClr val="FF0000"/>
                </a:solidFill>
              </a:rPr>
              <a:t>ordered Arkansas National Guard to blockade the school, and refused to protect the students </a:t>
            </a:r>
            <a:r>
              <a:rPr lang="en-US" altLang="en-US" sz="3200" dirty="0"/>
              <a:t>from angry mobs.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President Eisenhower responded to ensure federal law will be followed by sending troops to </a:t>
            </a:r>
            <a:r>
              <a:rPr lang="en-US" altLang="en-US" sz="3200" u="sng" dirty="0">
                <a:solidFill>
                  <a:srgbClr val="FF0000"/>
                </a:solidFill>
              </a:rPr>
              <a:t>enforce Federal Law!</a:t>
            </a:r>
          </a:p>
          <a:p>
            <a:r>
              <a:rPr lang="en-US" sz="2000" dirty="0">
                <a:hlinkClick r:id="rId2"/>
              </a:rPr>
              <a:t>https://www.youtube.com/watch?v=oodolEmUg2g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7AD34-C6F6-4AF2-847A-04452D05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21" y="3753293"/>
            <a:ext cx="4454963" cy="28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53F748A-7074-4478-834B-D4B8C7F69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22" y="214087"/>
            <a:ext cx="4454963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48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27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A550-976D-4A5A-BE2D-C38EF3F6A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117" y="259664"/>
            <a:ext cx="10515600" cy="754074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chemeClr val="tx2"/>
                </a:solidFill>
              </a:rPr>
              <a:t>Checking Understanding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C6D94-F939-4DA3-B2F2-3D4D1896B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83" y="1013738"/>
            <a:ext cx="11261652" cy="210944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chemeClr val="tx2"/>
                </a:solidFill>
              </a:rPr>
              <a:t>What significant changes to segregation in schooling occurred during the 1950s?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94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ACC7871-6C73-416C-9D6A-3798DB360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4" r="-2" b="6394"/>
          <a:stretch/>
        </p:blipFill>
        <p:spPr bwMode="auto">
          <a:xfrm>
            <a:off x="6083786" y="-168318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BE2FE8-7485-4504-A125-BA538D00F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2881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764C7-EA9D-4F51-AD8B-E1809599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57" y="0"/>
            <a:ext cx="5438513" cy="1116419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>
                <a:solidFill>
                  <a:srgbClr val="000000"/>
                </a:solidFill>
              </a:rPr>
              <a:t>The Fight Begins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EA1EA-BABD-40AC-A1D3-1854E5F0C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11" y="1116418"/>
            <a:ext cx="5939589" cy="5586133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Montgomery Bus Boycott</a:t>
            </a:r>
            <a:r>
              <a:rPr lang="en-US" sz="3200" dirty="0">
                <a:solidFill>
                  <a:srgbClr val="000000"/>
                </a:solidFill>
              </a:rPr>
              <a:t> 1955 – </a:t>
            </a:r>
            <a:r>
              <a:rPr lang="en-US" sz="3200" dirty="0">
                <a:solidFill>
                  <a:srgbClr val="FF0000"/>
                </a:solidFill>
              </a:rPr>
              <a:t>Cause: Rosa Parks (NAACP member) arrested </a:t>
            </a:r>
            <a:r>
              <a:rPr lang="en-US" sz="3200" dirty="0">
                <a:solidFill>
                  <a:srgbClr val="000000"/>
                </a:solidFill>
              </a:rPr>
              <a:t>for refusing to surrender her seat to a white passenger.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Lead by MLK Jr. Effect: </a:t>
            </a:r>
            <a:r>
              <a:rPr lang="en-US" sz="3200" dirty="0">
                <a:solidFill>
                  <a:srgbClr val="FF0000"/>
                </a:solidFill>
              </a:rPr>
              <a:t>Shows African Americans can unite successfully to oppose segregation. </a:t>
            </a:r>
          </a:p>
          <a:p>
            <a:r>
              <a:rPr lang="en-US" sz="2000" dirty="0">
                <a:solidFill>
                  <a:srgbClr val="000000"/>
                </a:solidFill>
                <a:hlinkClick r:id="rId4"/>
              </a:rPr>
              <a:t>https://www.youtube.com/watch?v=SZsOZSrcjfw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82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4AA-0332-4C26-90BC-E70AF08A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7" y="20963"/>
            <a:ext cx="6387102" cy="1112995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/>
              <a:t>March to 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B41D7-24FF-4EB6-BFA1-A5FE173AD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84" y="1133957"/>
            <a:ext cx="7115714" cy="5543289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Civil Rights Act 1957 – Gave federal courts the power to register African American voters</a:t>
            </a:r>
            <a:r>
              <a:rPr lang="en-US" sz="3200" dirty="0"/>
              <a:t>. Set the pattern for later civil rights legislation. </a:t>
            </a:r>
          </a:p>
          <a:p>
            <a:r>
              <a:rPr lang="en-US" sz="3200" dirty="0"/>
              <a:t>Congressional Bloc of Southern Democrats – </a:t>
            </a:r>
            <a:r>
              <a:rPr lang="en-US" sz="3200" dirty="0">
                <a:solidFill>
                  <a:srgbClr val="FF0000"/>
                </a:solidFill>
              </a:rPr>
              <a:t>throughout the 50’s and 60’s Southern Democrats banded together to obstruct federal legislation of civil rights laws. 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01FF4-B6CF-4135-9599-D343546A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501" y="3544027"/>
            <a:ext cx="4486349" cy="3133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30CD0-D401-4C56-B4C2-06756B91B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501" y="123243"/>
            <a:ext cx="4486349" cy="31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5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5CA92-6700-4BDC-9727-05AE1C2C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216" y="761302"/>
            <a:ext cx="3058621" cy="1457002"/>
          </a:xfrm>
        </p:spPr>
        <p:txBody>
          <a:bodyPr anchor="b">
            <a:noAutofit/>
          </a:bodyPr>
          <a:lstStyle/>
          <a:p>
            <a:pPr algn="ctr"/>
            <a:r>
              <a:rPr lang="en-US" altLang="en-US" sz="6000" u="sng" dirty="0"/>
              <a:t>March to Equality</a:t>
            </a:r>
            <a:endParaRPr lang="en-US" sz="60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8285-5F4C-49AC-9728-7B4A71FC8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1" y="2581721"/>
            <a:ext cx="4813143" cy="4276268"/>
          </a:xfrm>
        </p:spPr>
        <p:txBody>
          <a:bodyPr anchor="t">
            <a:normAutofit fontScale="85000" lnSpcReduction="10000"/>
          </a:bodyPr>
          <a:lstStyle/>
          <a:p>
            <a:pPr>
              <a:defRPr/>
            </a:pPr>
            <a:r>
              <a:rPr lang="en-US" altLang="en-US" sz="3200" u="sng" dirty="0">
                <a:solidFill>
                  <a:srgbClr val="FF0000"/>
                </a:solidFill>
              </a:rPr>
              <a:t>Sit-ins</a:t>
            </a:r>
            <a:r>
              <a:rPr lang="en-US" altLang="en-US" sz="3200" dirty="0">
                <a:solidFill>
                  <a:srgbClr val="FF0000"/>
                </a:solidFill>
              </a:rPr>
              <a:t> movement where sitting in all white restaurants until they were served </a:t>
            </a:r>
            <a:r>
              <a:rPr lang="en-US" altLang="en-US" sz="3200" dirty="0"/>
              <a:t>participants were punched, kicked, beaten, burned with cigarettes, and hot coffee not fighting back. </a:t>
            </a:r>
          </a:p>
          <a:p>
            <a:pPr>
              <a:defRPr/>
            </a:pPr>
            <a:r>
              <a:rPr lang="en-US" altLang="en-US" sz="3200" u="sng" dirty="0">
                <a:solidFill>
                  <a:srgbClr val="FF0000"/>
                </a:solidFill>
              </a:rPr>
              <a:t>(Freedom Riders) </a:t>
            </a:r>
            <a:r>
              <a:rPr lang="en-US" altLang="en-US" sz="3200" dirty="0">
                <a:solidFill>
                  <a:srgbClr val="FF0000"/>
                </a:solidFill>
              </a:rPr>
              <a:t>– interracial groups who traveled to the south to protest the South’s refusal to integrate bus terminals. </a:t>
            </a:r>
            <a:r>
              <a:rPr lang="en-US" altLang="en-US" sz="3200" dirty="0"/>
              <a:t>Faced violence and death</a:t>
            </a:r>
          </a:p>
          <a:p>
            <a:endParaRPr lang="en-US" sz="17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45FB1F2-E416-4C2D-B0A1-6B4FCFC06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2" b="4565"/>
          <a:stretch/>
        </p:blipFill>
        <p:spPr bwMode="auto">
          <a:xfrm>
            <a:off x="4992452" y="-10"/>
            <a:ext cx="3679912" cy="3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9" r="2129" b="3281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E5C58-9D80-403B-A2AE-B7D1E004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r="-4" b="-4"/>
          <a:stretch/>
        </p:blipFill>
        <p:spPr bwMode="auto">
          <a:xfrm>
            <a:off x="8672365" y="9"/>
            <a:ext cx="3519636" cy="342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VIDEO: The Heinous 1961 KKK Attack on the Freedom Riders from ...">
            <a:extLst>
              <a:ext uri="{FF2B5EF4-FFF2-40B4-BE49-F238E27FC236}">
                <a16:creationId xmlns:a16="http://schemas.microsoft.com/office/drawing/2014/main" id="{90BDB583-1237-4EEC-8B7B-C032903F3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" r="-2" b="386"/>
          <a:stretch/>
        </p:blipFill>
        <p:spPr bwMode="auto">
          <a:xfrm>
            <a:off x="4992453" y="3429000"/>
            <a:ext cx="719954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04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79" t="23656" r="6100" b="25591"/>
          <a:stretch/>
        </p:blipFill>
        <p:spPr>
          <a:xfrm>
            <a:off x="0" y="0"/>
            <a:ext cx="6194324" cy="4095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24" y="0"/>
            <a:ext cx="5997676" cy="40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7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308B8D-5D94-4AE8-B966-FEA4B30CAD94}" type="slidenum">
              <a:rPr lang="en-US" altLang="en-US" sz="1200">
                <a:solidFill>
                  <a:srgbClr val="898989"/>
                </a:solidFill>
                <a:latin typeface="Gill Sans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073">
            <a:off x="472017" y="482601"/>
            <a:ext cx="4927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 rot="568570">
            <a:off x="4876800" y="2746375"/>
            <a:ext cx="2235200" cy="1066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7200"/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97364"/>
            <a:ext cx="57912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20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713AE-0F3C-4238-AC57-12F609EC46F4}"/>
              </a:ext>
            </a:extLst>
          </p:cNvPr>
          <p:cNvSpPr txBox="1"/>
          <p:nvPr/>
        </p:nvSpPr>
        <p:spPr>
          <a:xfrm>
            <a:off x="350874" y="6220047"/>
            <a:ext cx="1052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President Johnson being sworn in on Air Force One as the former First Lady Jackie Kennedy stands at attention moments after President Kennedy was assassinated.  </a:t>
            </a:r>
          </a:p>
        </p:txBody>
      </p:sp>
    </p:spTree>
    <p:extLst>
      <p:ext uri="{BB962C8B-B14F-4D97-AF65-F5344CB8AC3E}">
        <p14:creationId xmlns:p14="http://schemas.microsoft.com/office/powerpoint/2010/main" val="243127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824"/>
          <a:stretch/>
        </p:blipFill>
        <p:spPr>
          <a:xfrm>
            <a:off x="0" y="0"/>
            <a:ext cx="12191999" cy="689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93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B599-C482-4140-9824-43116499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7" y="20963"/>
            <a:ext cx="7028712" cy="1201781"/>
          </a:xfrm>
        </p:spPr>
        <p:txBody>
          <a:bodyPr>
            <a:noAutofit/>
          </a:bodyPr>
          <a:lstStyle/>
          <a:p>
            <a:pPr algn="ctr"/>
            <a:r>
              <a:rPr lang="en-US" altLang="en-US" sz="6000" u="sng" dirty="0"/>
              <a:t>Political Organizations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DCC97-2AFF-497C-8706-E113A1E0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33" y="1096344"/>
            <a:ext cx="7285893" cy="5602167"/>
          </a:xfrm>
        </p:spPr>
        <p:txBody>
          <a:bodyPr anchor="t">
            <a:normAutofit lnSpcReduction="10000"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CORE </a:t>
            </a:r>
            <a:r>
              <a:rPr lang="en-US" altLang="en-US" sz="3200" dirty="0"/>
              <a:t>(Congress of Racial Equality) – </a:t>
            </a:r>
            <a:r>
              <a:rPr lang="en-US" altLang="en-US" sz="3200" dirty="0">
                <a:solidFill>
                  <a:srgbClr val="FF0000"/>
                </a:solidFill>
              </a:rPr>
              <a:t>Organized sit-ins </a:t>
            </a:r>
            <a:r>
              <a:rPr lang="en-US" altLang="en-US" sz="3200" dirty="0"/>
              <a:t>and worked on </a:t>
            </a:r>
            <a:r>
              <a:rPr lang="en-US" altLang="en-US" sz="3200" dirty="0">
                <a:solidFill>
                  <a:srgbClr val="FF0000"/>
                </a:solidFill>
              </a:rPr>
              <a:t>desegregating public accommodations </a:t>
            </a:r>
            <a:r>
              <a:rPr lang="en-US" altLang="en-US" sz="3200" dirty="0"/>
              <a:t>in the North. (</a:t>
            </a:r>
            <a:r>
              <a:rPr lang="en-US" altLang="en-US" sz="3200" dirty="0">
                <a:solidFill>
                  <a:srgbClr val="FF0000"/>
                </a:solidFill>
              </a:rPr>
              <a:t>Participated in the Freedom Rides</a:t>
            </a:r>
            <a:r>
              <a:rPr lang="en-US" altLang="en-US" sz="3200" dirty="0"/>
              <a:t>).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SNCC</a:t>
            </a:r>
            <a:r>
              <a:rPr lang="en-US" altLang="en-US" sz="3200" dirty="0"/>
              <a:t>  (Student Nonviolent Coordinating Committee) -  </a:t>
            </a:r>
            <a:r>
              <a:rPr lang="en-US" altLang="en-US" sz="3200" dirty="0">
                <a:solidFill>
                  <a:srgbClr val="FF0000"/>
                </a:solidFill>
              </a:rPr>
              <a:t>Coordinated student sit-ins </a:t>
            </a:r>
            <a:r>
              <a:rPr lang="en-US" altLang="en-US" sz="3200" dirty="0"/>
              <a:t>and led the charge against segregation and discrimination in the U.S.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SCLC</a:t>
            </a:r>
            <a:r>
              <a:rPr lang="en-US" altLang="en-US" sz="3200" dirty="0"/>
              <a:t> (Southern Christian Leadership Conference) - </a:t>
            </a:r>
            <a:r>
              <a:rPr lang="en-US" altLang="en-US" sz="3200" dirty="0">
                <a:solidFill>
                  <a:srgbClr val="FF0000"/>
                </a:solidFill>
              </a:rPr>
              <a:t>sought to attack inequality and injustice with the use of </a:t>
            </a:r>
            <a:r>
              <a:rPr lang="en-US" altLang="en-US" sz="3200" u="sng" dirty="0">
                <a:solidFill>
                  <a:srgbClr val="FF0000"/>
                </a:solidFill>
              </a:rPr>
              <a:t>nonviolent direct action </a:t>
            </a:r>
            <a:r>
              <a:rPr lang="en-US" altLang="en-US" sz="3200" dirty="0"/>
              <a:t>(Led by MLK Jr.). 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3494-225C-413A-99D2-49098AA1D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6" b="27242"/>
          <a:stretch>
            <a:fillRect/>
          </a:stretch>
        </p:blipFill>
        <p:spPr bwMode="auto">
          <a:xfrm>
            <a:off x="7646081" y="119412"/>
            <a:ext cx="4410286" cy="31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4216" b="27242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96EA7A0-33F6-4014-AE7A-9E6BEC09C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80" y="3570272"/>
            <a:ext cx="4410286" cy="313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20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F2117-04B6-49DD-AB72-E025AE4A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25" y="79375"/>
            <a:ext cx="5452533" cy="1135737"/>
          </a:xfrm>
        </p:spPr>
        <p:txBody>
          <a:bodyPr>
            <a:noAutofit/>
          </a:bodyPr>
          <a:lstStyle/>
          <a:p>
            <a:r>
              <a:rPr lang="en-US" sz="4600" b="1" u="sng" dirty="0"/>
              <a:t>March on Washington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4F09D-9608-4F22-A469-9AFAE563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24" y="1012323"/>
            <a:ext cx="5452533" cy="5302530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1963 Dr. King and other civil rights leaders organized the March on Washington to pressure Congress members to pass Civil Rights legislation. </a:t>
            </a:r>
          </a:p>
          <a:p>
            <a:r>
              <a:rPr lang="en-US" sz="3000" dirty="0"/>
              <a:t>250,000 people attended the march making it the largest human rights demonstration in U.S. history. </a:t>
            </a:r>
          </a:p>
          <a:p>
            <a:r>
              <a:rPr lang="en-US" sz="3000" dirty="0"/>
              <a:t>King and other civil rights leaders met with President Kennedy to discuss proposed legislation.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1268" name="Picture 4" descr="Let's Not Call Marriage Equality the Civil Rights Movement of Our Time">
            <a:extLst>
              <a:ext uri="{FF2B5EF4-FFF2-40B4-BE49-F238E27FC236}">
                <a16:creationId xmlns:a16="http://schemas.microsoft.com/office/drawing/2014/main" id="{ECC42C21-29F1-47FD-9091-91BB04267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" r="2" b="1591"/>
          <a:stretch/>
        </p:blipFill>
        <p:spPr bwMode="auto">
          <a:xfrm>
            <a:off x="6412117" y="-2"/>
            <a:ext cx="57798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appy Martin Luther King day, Reddit. Here's a great photo from ...">
            <a:extLst>
              <a:ext uri="{FF2B5EF4-FFF2-40B4-BE49-F238E27FC236}">
                <a16:creationId xmlns:a16="http://schemas.microsoft.com/office/drawing/2014/main" id="{81815956-14F0-40F0-A4EA-21BA98C07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r="2" b="2"/>
          <a:stretch/>
        </p:blipFill>
        <p:spPr bwMode="auto">
          <a:xfrm>
            <a:off x="6412116" y="3429002"/>
            <a:ext cx="5779884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EF55DC-9FDA-4848-B6C3-A2D532A4446D}"/>
              </a:ext>
            </a:extLst>
          </p:cNvPr>
          <p:cNvSpPr txBox="1"/>
          <p:nvPr/>
        </p:nvSpPr>
        <p:spPr>
          <a:xfrm>
            <a:off x="765729" y="6369207"/>
            <a:ext cx="488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https://www.youtube.com/watch?v=qjL1E3R9dF4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390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5155-FB7A-4EAE-AD00-40A8D142B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552"/>
            <a:ext cx="6418229" cy="1325563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Black Panther and Black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BF75-4D30-492C-B9E5-5930BD2B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45" y="1649238"/>
            <a:ext cx="5422308" cy="520876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400" dirty="0">
                <a:hlinkClick r:id="rId2"/>
              </a:rPr>
              <a:t>https://www.youtube.com/watch?v=h36wbRHInhs</a:t>
            </a:r>
            <a:endParaRPr lang="en-US" sz="1400" dirty="0"/>
          </a:p>
          <a:p>
            <a:r>
              <a:rPr lang="en-US" sz="3200" dirty="0">
                <a:solidFill>
                  <a:srgbClr val="FF0000"/>
                </a:solidFill>
              </a:rPr>
              <a:t>Group of African American activists founded in Oakland, California by Huey Newton and Bobby Seale</a:t>
            </a:r>
            <a:r>
              <a:rPr lang="en-US" sz="3200" dirty="0"/>
              <a:t>. </a:t>
            </a:r>
            <a:r>
              <a:rPr lang="en-US" sz="3200" dirty="0">
                <a:solidFill>
                  <a:srgbClr val="FF0000"/>
                </a:solidFill>
              </a:rPr>
              <a:t>Demanded reparations, greater opportunity and benefits for African Americans.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Black Power – believed African Americans should use their votes </a:t>
            </a:r>
            <a:r>
              <a:rPr lang="en-US" sz="3200" dirty="0"/>
              <a:t>to win concessions, </a:t>
            </a:r>
            <a:r>
              <a:rPr lang="en-US" sz="3200" dirty="0">
                <a:solidFill>
                  <a:srgbClr val="FF0000"/>
                </a:solidFill>
              </a:rPr>
              <a:t>control their own communities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patronize their own businesses to free themselves from the domination of whites. </a:t>
            </a:r>
          </a:p>
          <a:p>
            <a:endParaRPr lang="en-US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F7DED-4F39-401B-AC09-1C9248C02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2264" b="-5"/>
          <a:stretch/>
        </p:blipFill>
        <p:spPr>
          <a:xfrm>
            <a:off x="5196840" y="2548254"/>
            <a:ext cx="3726025" cy="3517266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B18F5-97F9-474B-92F8-561F2C6C6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513" t="-14617" r="2" b="-6597"/>
          <a:stretch/>
        </p:blipFill>
        <p:spPr>
          <a:xfrm>
            <a:off x="7619713" y="-552892"/>
            <a:ext cx="4575206" cy="4484712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D9379-0770-46C1-BF65-52B7A0576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299" t="-5376" r="-4" b="13277"/>
          <a:stretch/>
        </p:blipFill>
        <p:spPr>
          <a:xfrm>
            <a:off x="8559209" y="3520440"/>
            <a:ext cx="3632791" cy="3337573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5677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B734-A87B-42F3-A228-30AD08D1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69013" cy="1155620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Martin Luther King Jr.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4E868-715D-4520-A7B7-790CF08A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5619"/>
            <a:ext cx="7208874" cy="560668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Emerged as the leader of Civil Rights Movement. </a:t>
            </a:r>
            <a:r>
              <a:rPr lang="en-US" sz="3200" dirty="0"/>
              <a:t>Like </a:t>
            </a:r>
            <a:r>
              <a:rPr lang="en-US" sz="3200" dirty="0" err="1"/>
              <a:t>Ghandi</a:t>
            </a:r>
            <a:r>
              <a:rPr lang="en-US" sz="3200" dirty="0"/>
              <a:t> before him he </a:t>
            </a:r>
            <a:r>
              <a:rPr lang="en-US" sz="3200" dirty="0">
                <a:solidFill>
                  <a:srgbClr val="FF0000"/>
                </a:solidFill>
              </a:rPr>
              <a:t>believed in (</a:t>
            </a:r>
            <a:r>
              <a:rPr lang="en-US" sz="3200" u="sng" dirty="0">
                <a:solidFill>
                  <a:srgbClr val="FF0000"/>
                </a:solidFill>
              </a:rPr>
              <a:t>non-violent</a:t>
            </a:r>
            <a:r>
              <a:rPr lang="en-US" sz="3200" dirty="0">
                <a:solidFill>
                  <a:srgbClr val="FF0000"/>
                </a:solidFill>
              </a:rPr>
              <a:t>) passive resistance to unjust laws could change the attitudes of oppressors. </a:t>
            </a:r>
          </a:p>
          <a:p>
            <a:r>
              <a:rPr lang="en-US" sz="3200" dirty="0"/>
              <a:t>He preached 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u="sng" dirty="0">
                <a:solidFill>
                  <a:srgbClr val="FF0000"/>
                </a:solidFill>
              </a:rPr>
              <a:t>civil-disobedience</a:t>
            </a:r>
            <a:r>
              <a:rPr lang="en-US" sz="3200" dirty="0">
                <a:solidFill>
                  <a:srgbClr val="FF0000"/>
                </a:solidFill>
              </a:rPr>
              <a:t>), </a:t>
            </a:r>
            <a:r>
              <a:rPr lang="en-US" sz="3200" dirty="0"/>
              <a:t>if the government were to pass an unjust law people should oppose it using non-violent tactics such as peaceful marches, boycotts, picketing, and demonstrations.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Television revealed the violence used on peaceful protesters </a:t>
            </a:r>
            <a:r>
              <a:rPr lang="en-US" sz="3200" dirty="0"/>
              <a:t>in Birmingham, Alabama. King was arrested and wrote his </a:t>
            </a:r>
            <a:r>
              <a:rPr lang="en-US" sz="3200" dirty="0">
                <a:solidFill>
                  <a:srgbClr val="FF0000"/>
                </a:solidFill>
              </a:rPr>
              <a:t>“Letter from a Birmingham Jail” explaining why African Americans can no longer patiently wait for Constitutional rights</a:t>
            </a:r>
            <a:r>
              <a:rPr lang="en-US" sz="3200" dirty="0"/>
              <a:t>. 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3BB37-A1F7-47C7-9022-F4E9EF5FF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59" r="-4" b="3290"/>
          <a:stretch/>
        </p:blipFill>
        <p:spPr>
          <a:xfrm>
            <a:off x="7006856" y="0"/>
            <a:ext cx="5185145" cy="3777028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F0730-EF1B-438E-9B52-7B175BCB8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912" r="4071" b="-4"/>
          <a:stretch/>
        </p:blipFill>
        <p:spPr>
          <a:xfrm>
            <a:off x="7666075" y="3700130"/>
            <a:ext cx="4525926" cy="315786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1272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0DEC8-4DF2-40AD-91EC-0C215D15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rgbClr val="FF0000"/>
                </a:solidFill>
              </a:rPr>
              <a:t>Malcolm 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1F47B-1BAE-4055-AFA6-2018034BB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7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0E2B-FDCD-480C-98C5-542951E9C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917725"/>
            <a:ext cx="4281890" cy="35114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Leading black Muslim, questioned King’s use of non-violence, believed you should meet violence with violence. </a:t>
            </a:r>
            <a:r>
              <a:rPr lang="en-US" sz="3200" dirty="0">
                <a:solidFill>
                  <a:srgbClr val="FFFFFF"/>
                </a:solidFill>
              </a:rPr>
              <a:t>Assassinated in 1965.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5BB6A-7D99-4BDB-BA8C-3129150F96B7}"/>
              </a:ext>
            </a:extLst>
          </p:cNvPr>
          <p:cNvSpPr txBox="1"/>
          <p:nvPr/>
        </p:nvSpPr>
        <p:spPr>
          <a:xfrm>
            <a:off x="7861610" y="5174166"/>
            <a:ext cx="3806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Malcom X and MLK Debate</a:t>
            </a:r>
            <a:endParaRPr lang="en-US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https://www.youtube.com/watch?v=h4PqLKWuwyU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31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5BA75-3255-4449-B0FC-1F2628A9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83" y="4724629"/>
            <a:ext cx="7410681" cy="173736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Civil Rights Act of 1964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A6635-A2E4-4CB7-9BA1-0889D2099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0" y="106326"/>
            <a:ext cx="5973513" cy="441251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Passed under President Johnson; </a:t>
            </a:r>
            <a:r>
              <a:rPr lang="en-US" sz="3200" dirty="0">
                <a:solidFill>
                  <a:srgbClr val="FF0000"/>
                </a:solidFill>
              </a:rPr>
              <a:t>prohibited discrimination based on race, color, religion, or ethnic origin in hotels restaurants, and all places of employment doing business with the federal government. </a:t>
            </a:r>
          </a:p>
          <a:p>
            <a:r>
              <a:rPr lang="en-US" sz="3200" dirty="0"/>
              <a:t>Cut off federal aid to school districts with segregated schools. 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92C67-13BC-44E1-8536-910673B6A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1" t="-1" b="-6635"/>
          <a:stretch/>
        </p:blipFill>
        <p:spPr>
          <a:xfrm>
            <a:off x="5789744" y="9"/>
            <a:ext cx="6402258" cy="4724609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8915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F908-31A2-4E0F-8EA4-DE72792A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141552"/>
            <a:ext cx="5972105" cy="1325563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Struggle for Voting Rights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14817-FED2-4851-BCB0-DDEA3442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5" r="-19649" b="5754"/>
          <a:stretch/>
        </p:blipFill>
        <p:spPr>
          <a:xfrm>
            <a:off x="6113572" y="1"/>
            <a:ext cx="5972102" cy="2753832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4ADD7-7005-4D99-8137-037651581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02053"/>
            <a:ext cx="6355998" cy="5155945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3200" dirty="0"/>
              <a:t>1964 </a:t>
            </a:r>
            <a:r>
              <a:rPr lang="en-US" sz="3200" dirty="0">
                <a:solidFill>
                  <a:srgbClr val="FF0000"/>
                </a:solidFill>
              </a:rPr>
              <a:t>24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 Amendment - eliminating poll taxes</a:t>
            </a:r>
          </a:p>
          <a:p>
            <a:r>
              <a:rPr lang="en-US" sz="3200" dirty="0">
                <a:hlinkClick r:id="rId3"/>
              </a:rPr>
              <a:t>https://www.youtube.com/watch?v=x6t7vVTxaic</a:t>
            </a:r>
            <a:r>
              <a:rPr lang="en-US" sz="3200" dirty="0"/>
              <a:t>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1965 Selma Marches </a:t>
            </a:r>
            <a:r>
              <a:rPr lang="en-US" sz="3200" dirty="0"/>
              <a:t>– Dr. King went to Selma, Alabama to organize a </a:t>
            </a:r>
            <a:r>
              <a:rPr lang="en-US" sz="3200" dirty="0">
                <a:solidFill>
                  <a:srgbClr val="FF0000"/>
                </a:solidFill>
              </a:rPr>
              <a:t>march demanding the right to vote for African Americans.</a:t>
            </a:r>
            <a:r>
              <a:rPr lang="en-US" sz="3200" dirty="0"/>
              <a:t> When demonstrators were attacked President Johnson introduced a voting rights bill.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Voting Rights Act of 1965 – ended poll taxes, suspended literacy tests which prevented many African Americans from voting. 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E3807-A95B-45E6-89B9-DB75202BF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98" t="7284" r="-2575" b="22903"/>
          <a:stretch/>
        </p:blipFill>
        <p:spPr>
          <a:xfrm>
            <a:off x="7006857" y="2753833"/>
            <a:ext cx="5316278" cy="4104168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7966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5A380-3DB3-4F3F-986D-4E664BFE3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" r="2" b="3"/>
          <a:stretch/>
        </p:blipFill>
        <p:spPr>
          <a:xfrm>
            <a:off x="6587330" y="1690688"/>
            <a:ext cx="5604670" cy="2501838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B131C-7570-4F8C-A5C4-C52CA3F14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73" r="-2" b="23561"/>
          <a:stretch/>
        </p:blipFill>
        <p:spPr>
          <a:xfrm>
            <a:off x="4791075" y="4306186"/>
            <a:ext cx="7400925" cy="255181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67797-A828-48F4-A538-67ABC70E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u="sng" dirty="0">
                <a:solidFill>
                  <a:schemeClr val="bg1"/>
                </a:solidFill>
              </a:rPr>
              <a:t>The Ghettos Erupt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FA1E2-8214-406D-8CF5-9B18A8BA7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3" y="1690688"/>
            <a:ext cx="5826202" cy="5166359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Many African Americans were confined to decaying inner city life</a:t>
            </a:r>
            <a:r>
              <a:rPr lang="en-US" sz="3200" dirty="0"/>
              <a:t>. Land lords and city officials failed to keep up with living standards resulting in three summers of riots. </a:t>
            </a:r>
          </a:p>
          <a:p>
            <a:r>
              <a:rPr lang="en-US" sz="3200" dirty="0"/>
              <a:t>1968 </a:t>
            </a:r>
            <a:r>
              <a:rPr lang="en-US" sz="3200" dirty="0">
                <a:solidFill>
                  <a:srgbClr val="FF0000"/>
                </a:solidFill>
              </a:rPr>
              <a:t>Martin Luther King Jr. was assassinated sparking race riots across the nation. </a:t>
            </a:r>
            <a:r>
              <a:rPr lang="en-US" sz="3200" dirty="0"/>
              <a:t>Costing dozens of deaths and hundreds of millions of dollars in damage.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Investigation showed lack of jobs, urban poverty, and white racism were at the cause of the riots</a:t>
            </a:r>
            <a:r>
              <a:rPr lang="en-US" sz="3200" dirty="0"/>
              <a:t>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228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5B397-0E94-429C-BCCF-FD079063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06" y="307547"/>
            <a:ext cx="6689617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/>
              <a:t>Women’s Liberation (Feminist)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56648-B8E2-47F3-99D6-116DB90CA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615541"/>
            <a:ext cx="7174247" cy="460237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</a:t>
            </a:r>
          </a:p>
          <a:p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Dissatisfaction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dissatisfied with their roles as housewives and sought freedom to express themselves. </a:t>
            </a:r>
          </a:p>
          <a:p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 Revolution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Sex ed. Classes, birth control, and rejection of being treated as a sex object. </a:t>
            </a:r>
          </a:p>
          <a:p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on Civil Rights Movement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Many 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 took the same techniques to promote their rights. </a:t>
            </a:r>
          </a:p>
          <a:p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Leadership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New highly educated and talented women provided leadership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(Betty Friedan and Gloria Steinem).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B41A1CB-6A5A-4A4A-9479-2881745B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53" y="80935"/>
            <a:ext cx="4450498" cy="21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C69DC-C84B-461A-AB5B-6BD039BF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353" y="4827181"/>
            <a:ext cx="4450498" cy="1949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7E675-7E6D-4E1C-8C57-2234F7002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353" y="2211572"/>
            <a:ext cx="4450498" cy="2615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49812-9841-4121-9C82-A98A77BA861F}"/>
              </a:ext>
            </a:extLst>
          </p:cNvPr>
          <p:cNvSpPr txBox="1"/>
          <p:nvPr/>
        </p:nvSpPr>
        <p:spPr>
          <a:xfrm>
            <a:off x="1413871" y="6352158"/>
            <a:ext cx="596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https://www.youtube.com/watch?v=VnJ9GHZ1dl0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707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74C8B-929B-4E9E-AB51-6B59EEC2F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793"/>
            <a:ext cx="6095998" cy="1135737"/>
          </a:xfrm>
        </p:spPr>
        <p:txBody>
          <a:bodyPr>
            <a:noAutofit/>
          </a:bodyPr>
          <a:lstStyle/>
          <a:p>
            <a:pPr algn="ctr"/>
            <a:r>
              <a:rPr lang="en-US" altLang="en-US" sz="5000" u="sng" dirty="0"/>
              <a:t>Johnsons </a:t>
            </a:r>
            <a:r>
              <a:rPr lang="en-US" altLang="en-US" sz="5000" u="sng" dirty="0">
                <a:solidFill>
                  <a:srgbClr val="FF0000"/>
                </a:solidFill>
              </a:rPr>
              <a:t>Great Society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62EB8-AD03-4704-8631-B19CA86F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29934"/>
            <a:ext cx="5967663" cy="538491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Vice President Lyndon B. Johnson </a:t>
            </a:r>
            <a:r>
              <a:rPr lang="en-US" sz="2400" dirty="0">
                <a:solidFill>
                  <a:srgbClr val="FF0000"/>
                </a:solidFill>
              </a:rPr>
              <a:t>assumed presidency after Kennedys assassination. 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Johnson</a:t>
            </a:r>
            <a:r>
              <a:rPr lang="en-US" altLang="en-US" sz="2400" dirty="0"/>
              <a:t> designed federal legislation to improve American quality  of life, Johnson </a:t>
            </a:r>
            <a:r>
              <a:rPr lang="en-US" altLang="en-US" sz="2400" dirty="0">
                <a:solidFill>
                  <a:srgbClr val="FF0000"/>
                </a:solidFill>
              </a:rPr>
              <a:t>passed new Civil Rights legislation passing the (</a:t>
            </a:r>
            <a:r>
              <a:rPr lang="en-US" altLang="en-US" sz="2400" u="sng" dirty="0">
                <a:solidFill>
                  <a:srgbClr val="FF0000"/>
                </a:solidFill>
              </a:rPr>
              <a:t>Civil Rights Act of 1964</a:t>
            </a:r>
            <a:r>
              <a:rPr lang="en-US" altLang="en-US" sz="2400" dirty="0">
                <a:solidFill>
                  <a:srgbClr val="FF0000"/>
                </a:solidFill>
              </a:rPr>
              <a:t>), (</a:t>
            </a:r>
            <a:r>
              <a:rPr lang="en-US" altLang="en-US" sz="2400" u="sng" dirty="0">
                <a:solidFill>
                  <a:srgbClr val="FF0000"/>
                </a:solidFill>
              </a:rPr>
              <a:t>Voting Right Acts of 1965</a:t>
            </a:r>
            <a:r>
              <a:rPr lang="en-US" altLang="en-US" sz="2400" dirty="0">
                <a:solidFill>
                  <a:srgbClr val="FF0000"/>
                </a:solidFill>
              </a:rPr>
              <a:t>), Economic Opportunity Act, and</a:t>
            </a:r>
            <a:r>
              <a:rPr lang="en-US" altLang="en-US" sz="2400" u="sng" dirty="0">
                <a:solidFill>
                  <a:srgbClr val="FF0000"/>
                </a:solidFill>
              </a:rPr>
              <a:t> (Affirmative Action)</a:t>
            </a:r>
            <a:r>
              <a:rPr lang="en-US" altLang="en-US" sz="2400" dirty="0">
                <a:solidFill>
                  <a:srgbClr val="FF0000"/>
                </a:solidFill>
              </a:rPr>
              <a:t> assisting (</a:t>
            </a:r>
            <a:r>
              <a:rPr lang="en-US" altLang="en-US" sz="2400" u="sng" dirty="0">
                <a:solidFill>
                  <a:srgbClr val="FF0000"/>
                </a:solidFill>
              </a:rPr>
              <a:t>minorities</a:t>
            </a:r>
            <a:r>
              <a:rPr lang="en-US" altLang="en-US" sz="2400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en-US" sz="2400" dirty="0"/>
              <a:t>Johnsons </a:t>
            </a:r>
            <a:r>
              <a:rPr lang="en-US" altLang="en-US" sz="2400" dirty="0">
                <a:solidFill>
                  <a:srgbClr val="FF0000"/>
                </a:solidFill>
              </a:rPr>
              <a:t>“Great Society” planned to wage a “</a:t>
            </a:r>
            <a:r>
              <a:rPr lang="en-US" altLang="en-US" sz="2400" b="1" dirty="0">
                <a:solidFill>
                  <a:srgbClr val="FF0000"/>
                </a:solidFill>
              </a:rPr>
              <a:t>War on Poverty</a:t>
            </a:r>
            <a:r>
              <a:rPr lang="en-US" altLang="en-US" sz="2400" dirty="0">
                <a:solidFill>
                  <a:srgbClr val="FF0000"/>
                </a:solidFill>
              </a:rPr>
              <a:t>”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creating the Job Corps </a:t>
            </a:r>
            <a:r>
              <a:rPr lang="en-US" altLang="en-US" sz="2400" dirty="0"/>
              <a:t>: train underprivileged youth and Peace Corps: help depressed areas. </a:t>
            </a:r>
            <a:r>
              <a:rPr lang="en-US" altLang="en-US" sz="2400" dirty="0">
                <a:solidFill>
                  <a:srgbClr val="FF0000"/>
                </a:solidFill>
              </a:rPr>
              <a:t>Gave aid to cities, created a new cabinet position </a:t>
            </a:r>
            <a:r>
              <a:rPr lang="en-US" altLang="en-US" sz="2400" dirty="0"/>
              <a:t>to help the nation's cities as people were moving out of cities to suburbs. 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Medicare Act of 1965 – Extended healthcare and insurance for people over 65.</a:t>
            </a:r>
          </a:p>
          <a:p>
            <a:endParaRPr lang="en-US" sz="1600" dirty="0"/>
          </a:p>
        </p:txBody>
      </p:sp>
      <p:pic>
        <p:nvPicPr>
          <p:cNvPr id="3074" name="Picture 2" descr="Lyndon B. Johnson meeting with civil rights leaders Rev. Martin ...">
            <a:extLst>
              <a:ext uri="{FF2B5EF4-FFF2-40B4-BE49-F238E27FC236}">
                <a16:creationId xmlns:a16="http://schemas.microsoft.com/office/drawing/2014/main" id="{ADFDDC59-72A8-47E8-BD81-0088D5FAF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5" r="2" b="2"/>
          <a:stretch/>
        </p:blipFill>
        <p:spPr bwMode="auto">
          <a:xfrm>
            <a:off x="6095998" y="160870"/>
            <a:ext cx="5967661" cy="310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B799F3-5300-4011-B4EB-6286D9E44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-545"/>
          <a:stretch/>
        </p:blipFill>
        <p:spPr bwMode="auto">
          <a:xfrm>
            <a:off x="6109564" y="3392011"/>
            <a:ext cx="5967662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47628-9432-40AD-A8E8-2D7CA2FBB549}"/>
              </a:ext>
            </a:extLst>
          </p:cNvPr>
          <p:cNvSpPr txBox="1"/>
          <p:nvPr/>
        </p:nvSpPr>
        <p:spPr>
          <a:xfrm>
            <a:off x="440360" y="6358892"/>
            <a:ext cx="533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https://www.youtube.com/watch?v=kx0K637mBVE</a:t>
            </a:r>
            <a:r>
              <a:rPr 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164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5A5F1D7-F0D0-4687-9BD3-CA6A0714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D4725-D95D-4813-A9C0-2814D4C3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27" y="911357"/>
            <a:ext cx="5124673" cy="1035781"/>
          </a:xfrm>
        </p:spPr>
        <p:txBody>
          <a:bodyPr anchor="ctr">
            <a:noAutofit/>
          </a:bodyPr>
          <a:lstStyle/>
          <a:p>
            <a:pPr algn="ctr"/>
            <a:r>
              <a:rPr lang="en-US" sz="4500" b="1" u="sng" dirty="0"/>
              <a:t>Achievement of Feminist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AA7F3-552A-40B3-B095-9D08AF137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157968"/>
            <a:ext cx="6230867" cy="4274928"/>
          </a:xfrm>
        </p:spPr>
        <p:txBody>
          <a:bodyPr anchor="ctr">
            <a:normAutofit fontScale="925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Betty Friedan wrote </a:t>
            </a:r>
            <a:r>
              <a:rPr lang="en-US" sz="2400" i="1" dirty="0">
                <a:solidFill>
                  <a:srgbClr val="FF0000"/>
                </a:solidFill>
              </a:rPr>
              <a:t>The Feminine Mystique</a:t>
            </a:r>
            <a:r>
              <a:rPr lang="en-US" sz="2400" i="1" dirty="0"/>
              <a:t>, </a:t>
            </a:r>
            <a:r>
              <a:rPr lang="en-US" sz="2400" dirty="0"/>
              <a:t>her book galvanized women and wrote that women were as capable as men; </a:t>
            </a:r>
            <a:r>
              <a:rPr lang="en-US" sz="2400" dirty="0">
                <a:solidFill>
                  <a:srgbClr val="FF0000"/>
                </a:solidFill>
              </a:rPr>
              <a:t>helped form National Organization of Women (NOW)</a:t>
            </a:r>
          </a:p>
          <a:p>
            <a:r>
              <a:rPr lang="en-US" sz="2400" dirty="0"/>
              <a:t>Women saw greater education and employment opportunities as well as new attitudes.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Roe v. Wade – Gave women the right to privacy and end their pregnancy in the first three months.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Title IX – banned sex discrimination in educational institutions. </a:t>
            </a:r>
            <a:r>
              <a:rPr lang="en-US" sz="2400" dirty="0"/>
              <a:t>Promoted gender equality and led to more women competing in sports and leading to higher education opportunities. </a:t>
            </a:r>
          </a:p>
          <a:p>
            <a:endParaRPr lang="en-US" sz="1700" dirty="0"/>
          </a:p>
        </p:txBody>
      </p:sp>
      <p:pic>
        <p:nvPicPr>
          <p:cNvPr id="9" name="Picture 2" descr="Image result for woman attacked boston marathon">
            <a:extLst>
              <a:ext uri="{FF2B5EF4-FFF2-40B4-BE49-F238E27FC236}">
                <a16:creationId xmlns:a16="http://schemas.microsoft.com/office/drawing/2014/main" id="{3714D777-5C5D-4FA3-B345-4AD9BD922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4" b="4"/>
          <a:stretch/>
        </p:blipFill>
        <p:spPr bwMode="auto">
          <a:xfrm>
            <a:off x="6230867" y="650054"/>
            <a:ext cx="5577310" cy="29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BC395-1183-4F9C-A5D4-C89664A2D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62" r="4" b="4"/>
          <a:stretch/>
        </p:blipFill>
        <p:spPr>
          <a:xfrm>
            <a:off x="6400801" y="3753710"/>
            <a:ext cx="5156200" cy="267919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D8D4B12-0B55-4E57-97B9-8E7C08003568}"/>
              </a:ext>
            </a:extLst>
          </p:cNvPr>
          <p:cNvSpPr txBox="1"/>
          <p:nvPr/>
        </p:nvSpPr>
        <p:spPr>
          <a:xfrm>
            <a:off x="6991583" y="3269906"/>
            <a:ext cx="4565417" cy="2679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https://www.youtube.com/watch?v=fOGXvBAmTsY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93D6C-2CA9-41DF-A63D-A4FEB9ABD397}"/>
              </a:ext>
            </a:extLst>
          </p:cNvPr>
          <p:cNvSpPr txBox="1"/>
          <p:nvPr/>
        </p:nvSpPr>
        <p:spPr>
          <a:xfrm>
            <a:off x="6788383" y="280722"/>
            <a:ext cx="465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Boston Marathon (First Women Runner)</a:t>
            </a:r>
          </a:p>
        </p:txBody>
      </p:sp>
    </p:spTree>
    <p:extLst>
      <p:ext uri="{BB962C8B-B14F-4D97-AF65-F5344CB8AC3E}">
        <p14:creationId xmlns:p14="http://schemas.microsoft.com/office/powerpoint/2010/main" val="874250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AC04C2-7228-46E0-B977-95BB8C51C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C808F-1FC1-4A2E-B01B-76812119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CFE68EA-4FC5-4C75-90E1-184E465FB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27A6CF9-A4EF-4E3C-9BB9-CE9E1B2B1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3F6BCD4-4B29-4570-86DD-C063D0A71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98776EA-E610-4021-B218-9F405372B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D8448F1-3976-4285-B6F0-2B679F0AD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E12B694-C60D-430E-A9A1-E531B8CF4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62150B2-8E09-4106-A3B4-D04A65F19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ED1904E-7B40-4203-A4F2-64086596B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107C6D6-7CCD-45C1-9F72-CCF3DBD2F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35DBC124-02A4-4147-A227-8AACC3112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A046586-2FEC-449F-80AC-2A700A742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35E19B7-E89C-447B-A2C5-6B0B9E2BF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A227A78E-EFBE-4DEA-80DF-C449D1F03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2E64BBD-72C4-4DCC-8ECE-3A1934C60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ACC5732-AB88-454E-8058-13C8C4603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031E1C6-5224-4679-925E-ADD051DA1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B568F1B-8844-4ABD-AEE9-24E3ED5A8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2540ED86-90CE-4D49-84DF-E52E95341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2B709B38-34E6-4418-817C-C6852373D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C4DCC7CA-1427-4272-9997-7FA64B397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066B0F1-E8C5-4219-A992-9769BCD8C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504ED0C-6A4A-48BD-B467-0AD542E2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3C832-2C59-46DE-BB5E-92AD2D784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0" r="-2" b="22061"/>
          <a:stretch/>
        </p:blipFill>
        <p:spPr>
          <a:xfrm>
            <a:off x="7550167" y="10"/>
            <a:ext cx="4641833" cy="3429217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22">
            <a:extLst>
              <a:ext uri="{FF2B5EF4-FFF2-40B4-BE49-F238E27FC236}">
                <a16:creationId xmlns:a16="http://schemas.microsoft.com/office/drawing/2014/main" id="{F4366B6B-9464-4F48-BFFE-BF288234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01C424-7227-4039-8615-710FEBBEF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31F8E-3C32-4C98-952A-9F1AA62A0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05" y="987927"/>
            <a:ext cx="5767566" cy="70037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500" u="sng" dirty="0">
                <a:solidFill>
                  <a:srgbClr val="FF0000"/>
                </a:solidFill>
              </a:rPr>
              <a:t>Affirmative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B447-0751-4109-B21A-7DB0D8C9D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4" y="1688301"/>
            <a:ext cx="5934994" cy="3857980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President Johnson signed an Executive Order </a:t>
            </a:r>
            <a:r>
              <a:rPr lang="en-US" sz="3200" dirty="0">
                <a:solidFill>
                  <a:srgbClr val="FFFFFF"/>
                </a:solidFill>
              </a:rPr>
              <a:t>requiring employers with federal contracts to make positive steps </a:t>
            </a:r>
            <a:r>
              <a:rPr lang="en-US" sz="3200" dirty="0">
                <a:solidFill>
                  <a:srgbClr val="FF0000"/>
                </a:solidFill>
              </a:rPr>
              <a:t>to raise the number of minority employees to correct past imbalances.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Later women were added.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Also increased minorities representation in colleges, professions and many businesses.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Critics challenged the program as a form of </a:t>
            </a:r>
            <a:r>
              <a:rPr lang="en-US" sz="3200" dirty="0">
                <a:solidFill>
                  <a:srgbClr val="FF0000"/>
                </a:solidFill>
              </a:rPr>
              <a:t>reverse discrimination </a:t>
            </a:r>
            <a:r>
              <a:rPr lang="en-US" sz="3200" i="1" dirty="0">
                <a:solidFill>
                  <a:srgbClr val="FF0000"/>
                </a:solidFill>
              </a:rPr>
              <a:t>Regents of University of California v. Bakke. 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8E6A5-FE4D-4DA6-89B5-5EF03BDE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5" r="5018"/>
          <a:stretch/>
        </p:blipFill>
        <p:spPr>
          <a:xfrm>
            <a:off x="7549862" y="3428999"/>
            <a:ext cx="4641833" cy="3429227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E7D59-D005-47FC-8ADF-C5B7A34FE6D5}"/>
              </a:ext>
            </a:extLst>
          </p:cNvPr>
          <p:cNvSpPr txBox="1"/>
          <p:nvPr/>
        </p:nvSpPr>
        <p:spPr>
          <a:xfrm>
            <a:off x="1477965" y="6126163"/>
            <a:ext cx="50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https://www.youtube.com/watch?v=DDOyTQPOCjg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05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DA12-8022-485C-8275-565E4075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17" y="2202162"/>
            <a:ext cx="3498979" cy="2453676"/>
          </a:xfrm>
        </p:spPr>
        <p:txBody>
          <a:bodyPr>
            <a:noAutofit/>
          </a:bodyPr>
          <a:lstStyle/>
          <a:p>
            <a:pPr algn="ctr"/>
            <a:r>
              <a:rPr lang="en-US" sz="5200" u="sng" dirty="0">
                <a:solidFill>
                  <a:srgbClr val="FF0000"/>
                </a:solidFill>
              </a:rPr>
              <a:t>Equal Rights Amendment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61774-980B-4AA1-B99F-57FBA9407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2" r="3" b="814"/>
          <a:stretch/>
        </p:blipFill>
        <p:spPr>
          <a:xfrm>
            <a:off x="4587333" y="120197"/>
            <a:ext cx="3059586" cy="2867552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E818A-91F0-4B8E-ADD4-A9B25C19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0" t="11381" r="3940" b="13458"/>
          <a:stretch/>
        </p:blipFill>
        <p:spPr>
          <a:xfrm>
            <a:off x="7731341" y="276225"/>
            <a:ext cx="4402206" cy="2711524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734EB-E089-4F2A-95C3-493E2AF00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503" y="3208338"/>
            <a:ext cx="7639334" cy="3879776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First proposed by Alice Paul in 1923</a:t>
            </a:r>
            <a:r>
              <a:rPr lang="en-US" sz="3200" dirty="0"/>
              <a:t> to congress, for 50yrs the amendment failed to pass.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1972 amendment finally approved by congress but failed to be ratified by states.</a:t>
            </a:r>
            <a:r>
              <a:rPr lang="en-US" sz="3200" dirty="0"/>
              <a:t> Has been reintroduced into every Congress since.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Phyllis Schlafly outspoken critic of the Women’s Liberation Movement</a:t>
            </a:r>
            <a:r>
              <a:rPr lang="en-US" sz="3200" dirty="0"/>
              <a:t>; believed it would reduce the rights of wives and harm family life. Ex. Unisex restrooms and women to serve combat roles.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65371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C2B91-ABCF-4AF1-BD48-3D269CBF6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9879" r="6958" b="21449"/>
          <a:stretch/>
        </p:blipFill>
        <p:spPr bwMode="auto">
          <a:xfrm>
            <a:off x="6592186" y="1690688"/>
            <a:ext cx="5599814" cy="2583600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DFD0DF-4571-4775-92C5-E2282468E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586" t="1220" r="-3" b="11719"/>
          <a:stretch/>
        </p:blipFill>
        <p:spPr>
          <a:xfrm>
            <a:off x="4795285" y="4391247"/>
            <a:ext cx="7396716" cy="2466752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41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449BD-4627-45FD-9D09-F9C5F0C6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6000" u="sng" dirty="0">
                <a:solidFill>
                  <a:schemeClr val="bg1"/>
                </a:solidFill>
              </a:rPr>
              <a:t>Chicano Movement</a:t>
            </a:r>
            <a:endParaRPr lang="en-US" sz="6000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299E5-846B-4195-8167-1A6D5960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096000" cy="5167311"/>
          </a:xfrm>
        </p:spPr>
        <p:txBody>
          <a:bodyPr anchor="t">
            <a:normAutofit fontScale="85000" lnSpcReduction="20000"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Mexican Americans (Chicanos) faced discrimination, racism, and exploitation. Movements main focus issues such as farm workers’ voting and political rights.</a:t>
            </a:r>
          </a:p>
          <a:p>
            <a:r>
              <a:rPr lang="en-US" altLang="en-US" sz="3200" dirty="0"/>
              <a:t>Hector Perez Garcia – Organized the GI Forum and advocated for fair treatment of Mexican American veterans. (Big deal with Valley Vets)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Dolores Huerta – helped Cesar Chavez form United Farm Workers; was awarded “Medal of Freedom” </a:t>
            </a:r>
            <a:r>
              <a:rPr lang="en-US" sz="3200" dirty="0"/>
              <a:t>in 2012 by President Obama for her efforts to expand civil rights, women's rights, environmental protection, and immigration policy.  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80245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31D5A-6E9D-4BC1-B3C6-41F88359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017" y="306909"/>
            <a:ext cx="6204984" cy="1012259"/>
          </a:xfrm>
        </p:spPr>
        <p:txBody>
          <a:bodyPr>
            <a:normAutofit/>
          </a:bodyPr>
          <a:lstStyle/>
          <a:p>
            <a:pPr algn="ctr"/>
            <a:r>
              <a:rPr lang="en-US" altLang="en-US" sz="6000" u="sng" dirty="0">
                <a:solidFill>
                  <a:srgbClr val="FF0000"/>
                </a:solidFill>
              </a:rPr>
              <a:t>Cesar Chavez</a:t>
            </a:r>
            <a:endParaRPr lang="en-US" sz="60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FE2F-E9FB-4F3B-A871-9B9A3C45C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78" y="1164831"/>
            <a:ext cx="6982782" cy="4959522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Started a group (</a:t>
            </a:r>
            <a:r>
              <a:rPr lang="en-US" altLang="en-US" sz="3200" dirty="0">
                <a:solidFill>
                  <a:srgbClr val="FF0000"/>
                </a:solidFill>
              </a:rPr>
              <a:t>United Farm Workers</a:t>
            </a:r>
            <a:r>
              <a:rPr lang="en-US" altLang="en-US" sz="3200" dirty="0"/>
              <a:t>) to </a:t>
            </a:r>
            <a:r>
              <a:rPr lang="en-US" altLang="en-US" sz="3200" dirty="0">
                <a:solidFill>
                  <a:srgbClr val="FF0000"/>
                </a:solidFill>
              </a:rPr>
              <a:t>support farm workers’ rights in California; demanded higher wages and better working conditions. </a:t>
            </a:r>
            <a:r>
              <a:rPr lang="en-US" altLang="en-US" sz="3200" dirty="0"/>
              <a:t>Used nonviolence protests to achieve his goals, strikes, pilgrimages, and fasts.</a:t>
            </a:r>
          </a:p>
          <a:p>
            <a:pPr marL="0" indent="0">
              <a:buNone/>
            </a:pPr>
            <a:endParaRPr lang="en-US" sz="3200" dirty="0">
              <a:hlinkClick r:id="rId2"/>
            </a:endParaRP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https://www.youtube.com/watch?v=Wznw9TA2jXk</a:t>
            </a:r>
            <a:endParaRPr lang="en-US" altLang="en-US" sz="24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BFA2B0-D8D4-4048-A5F5-092164B62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25" y="74429"/>
            <a:ext cx="4508125" cy="31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05B5-D3D6-4815-BC3C-B189FC077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96" y="3327991"/>
            <a:ext cx="3424861" cy="34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3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88401" cy="46966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9274" y="6059241"/>
            <a:ext cx="799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https://www.youtube.com/watch?v=xU-zQBvgn-k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845"/>
          <a:stretch/>
        </p:blipFill>
        <p:spPr>
          <a:xfrm>
            <a:off x="5288401" y="0"/>
            <a:ext cx="6903599" cy="4696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862945"/>
            <a:ext cx="1016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LULAC – League of United Latin American Citizens founded 1929 in Corpus Christi Texas by World War I veterans. Fought for Latino Civil Rights</a:t>
            </a:r>
          </a:p>
        </p:txBody>
      </p:sp>
    </p:spTree>
    <p:extLst>
      <p:ext uri="{BB962C8B-B14F-4D97-AF65-F5344CB8AC3E}">
        <p14:creationId xmlns:p14="http://schemas.microsoft.com/office/powerpoint/2010/main" val="4150706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557213" indent="-214313">
              <a:spcBef>
                <a:spcPct val="20000"/>
              </a:spcBef>
              <a:buFont typeface="Arial" pitchFamily="34" charset="0"/>
              <a:buChar char="–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>
              <a:spcBef>
                <a:spcPct val="20000"/>
              </a:spcBef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308B8D-5D94-4AE8-B966-FEA4B30CAD94}" type="slidenum">
              <a:rPr lang="en-US" altLang="en-US" sz="900">
                <a:solidFill>
                  <a:srgbClr val="898989"/>
                </a:solidFill>
                <a:latin typeface="Gill Sans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900">
              <a:solidFill>
                <a:srgbClr val="898989"/>
              </a:solidFill>
              <a:latin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1073">
            <a:off x="1878013" y="1219202"/>
            <a:ext cx="3695700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68570">
            <a:off x="5181600" y="2917031"/>
            <a:ext cx="1676400" cy="800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5400"/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80273"/>
            <a:ext cx="4343400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7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6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B2486-3F0C-4F23-B29D-A26462E3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5000" b="1" dirty="0">
                <a:solidFill>
                  <a:schemeClr val="bg1"/>
                </a:solidFill>
              </a:rPr>
              <a:t>Chicano Mural Movement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9E9ED-0DCE-4C91-B489-2DE8871B8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" r="-1" b="-1"/>
          <a:stretch/>
        </p:blipFill>
        <p:spPr>
          <a:xfrm>
            <a:off x="74428" y="95693"/>
            <a:ext cx="5878360" cy="4202632"/>
          </a:xfrm>
          <a:prstGeom prst="rect">
            <a:avLst/>
          </a:prstGeom>
        </p:spPr>
      </p:pic>
      <p:pic>
        <p:nvPicPr>
          <p:cNvPr id="9218" name="Picture 2" descr="Wall mural in Mi Tierra. - Picture of Mi Tierra Cafe &amp; Bakery, San ...">
            <a:extLst>
              <a:ext uri="{FF2B5EF4-FFF2-40B4-BE49-F238E27FC236}">
                <a16:creationId xmlns:a16="http://schemas.microsoft.com/office/drawing/2014/main" id="{160BD622-6BF9-4D33-A22B-C04802FA6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 b="-1"/>
          <a:stretch/>
        </p:blipFill>
        <p:spPr bwMode="auto">
          <a:xfrm>
            <a:off x="6096000" y="95693"/>
            <a:ext cx="6021572" cy="42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A9C8A-DA89-4453-8AB9-5E5362E6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874" y="4462043"/>
            <a:ext cx="7092228" cy="1844257"/>
          </a:xfrm>
        </p:spPr>
        <p:txBody>
          <a:bodyPr anchor="ctr">
            <a:no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Mexican-American artists began painting murals </a:t>
            </a:r>
            <a:r>
              <a:rPr lang="en-US" sz="2200" dirty="0">
                <a:solidFill>
                  <a:schemeClr val="bg1"/>
                </a:solidFill>
              </a:rPr>
              <a:t>in neighborhoods throughout the Southwest </a:t>
            </a:r>
            <a:r>
              <a:rPr lang="en-US" sz="2200" dirty="0">
                <a:solidFill>
                  <a:srgbClr val="FF0000"/>
                </a:solidFill>
              </a:rPr>
              <a:t>expressing their appreciation for their culture.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Provided a visual presence for people who lacked representation in public life</a:t>
            </a:r>
            <a:r>
              <a:rPr lang="en-US" sz="2200" dirty="0">
                <a:solidFill>
                  <a:schemeClr val="bg1"/>
                </a:solidFill>
              </a:rPr>
              <a:t>; with few voices in city councils and school boards.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0DE12-9BCA-48E5-9C4A-EEAC1FFCDA04}"/>
              </a:ext>
            </a:extLst>
          </p:cNvPr>
          <p:cNvSpPr txBox="1"/>
          <p:nvPr/>
        </p:nvSpPr>
        <p:spPr>
          <a:xfrm>
            <a:off x="233868" y="3800544"/>
            <a:ext cx="5559480" cy="46752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https://www.youtube.com/watch?v=tQToB2fx-MY</a:t>
            </a:r>
            <a:r>
              <a:rPr lang="en-US" sz="1200" dirty="0">
                <a:solidFill>
                  <a:srgbClr val="FFFFFF"/>
                </a:solidFill>
              </a:rPr>
              <a:t>  Chicano Murals in Los Angeles</a:t>
            </a:r>
          </a:p>
        </p:txBody>
      </p:sp>
    </p:spTree>
    <p:extLst>
      <p:ext uri="{BB962C8B-B14F-4D97-AF65-F5344CB8AC3E}">
        <p14:creationId xmlns:p14="http://schemas.microsoft.com/office/powerpoint/2010/main" val="22610752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5E7666-E015-4E9B-9373-B468B88D1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4" r="-1" b="-1"/>
          <a:stretch/>
        </p:blipFill>
        <p:spPr>
          <a:xfrm>
            <a:off x="20" y="3579"/>
            <a:ext cx="12188932" cy="68544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34DA3-8F1F-4269-86EA-AD63E552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American Indian Movement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DF1B9-25F4-4124-B613-04194ACA4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" r="7183" b="1"/>
          <a:stretch/>
        </p:blipFill>
        <p:spPr>
          <a:xfrm>
            <a:off x="6392460" y="95390"/>
            <a:ext cx="5611698" cy="2774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2F96C-2D53-4B93-9A3B-B66F503FF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350" y="3040912"/>
            <a:ext cx="6102351" cy="3813509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dirty="0"/>
              <a:t>Federal funding on reservations switched to State funding which led to a </a:t>
            </a:r>
            <a:r>
              <a:rPr lang="en-US" sz="3200" dirty="0">
                <a:solidFill>
                  <a:srgbClr val="FF0000"/>
                </a:solidFill>
              </a:rPr>
              <a:t>lack in sufficient services</a:t>
            </a:r>
            <a:r>
              <a:rPr lang="en-US" sz="3200" dirty="0"/>
              <a:t>. </a:t>
            </a:r>
          </a:p>
          <a:p>
            <a:r>
              <a:rPr lang="en-US" sz="3200" dirty="0"/>
              <a:t>Under slogan </a:t>
            </a:r>
            <a:r>
              <a:rPr lang="en-US" sz="3200" dirty="0">
                <a:solidFill>
                  <a:srgbClr val="FF0000"/>
                </a:solidFill>
              </a:rPr>
              <a:t>“Red Power” they formed the American Indian Movement. </a:t>
            </a:r>
          </a:p>
          <a:p>
            <a:r>
              <a:rPr lang="en-US" sz="3200" dirty="0"/>
              <a:t>Slogan term </a:t>
            </a:r>
            <a:r>
              <a:rPr lang="en-US" sz="3200" dirty="0">
                <a:solidFill>
                  <a:srgbClr val="FF0000"/>
                </a:solidFill>
              </a:rPr>
              <a:t>“Native American”.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Occupied Alcatraz Island and Wounded Knee, South Dakota to dramatize their plight. </a:t>
            </a:r>
          </a:p>
          <a:p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84927-EDEA-427B-8732-3B588CAC28E8}"/>
              </a:ext>
            </a:extLst>
          </p:cNvPr>
          <p:cNvSpPr txBox="1"/>
          <p:nvPr/>
        </p:nvSpPr>
        <p:spPr>
          <a:xfrm>
            <a:off x="557840" y="5660449"/>
            <a:ext cx="498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History of Native American Struggle</a:t>
            </a:r>
          </a:p>
          <a:p>
            <a:r>
              <a:rPr lang="en-US" dirty="0">
                <a:hlinkClick r:id="rId4"/>
              </a:rPr>
              <a:t>https://www.youtube.com/watch?v=aS2zavkC47w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48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89757-50BD-4A0F-A9F4-24103B24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16" y="47820"/>
            <a:ext cx="5815358" cy="1071117"/>
          </a:xfrm>
        </p:spPr>
        <p:txBody>
          <a:bodyPr>
            <a:normAutofit/>
          </a:bodyPr>
          <a:lstStyle/>
          <a:p>
            <a:pPr algn="ctr"/>
            <a:r>
              <a:rPr lang="en-US" sz="5000" b="1" u="sng" dirty="0"/>
              <a:t>Johnson’s Presidency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D9E1-E86B-4645-9094-1B96487F6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72" y="984361"/>
            <a:ext cx="5803068" cy="51517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Johnson won in a landslide election in 1964 against Barry Goldwater </a:t>
            </a:r>
            <a:r>
              <a:rPr lang="en-US" dirty="0"/>
              <a:t>as Americans saw him as an extremist that might lead America into a nuclear war with the Soviets. </a:t>
            </a:r>
          </a:p>
          <a:p>
            <a:r>
              <a:rPr lang="en-US" dirty="0"/>
              <a:t>Johnson’s </a:t>
            </a:r>
            <a:r>
              <a:rPr lang="en-US" dirty="0">
                <a:solidFill>
                  <a:srgbClr val="FF0000"/>
                </a:solidFill>
              </a:rPr>
              <a:t>“Great Society”</a:t>
            </a:r>
            <a:r>
              <a:rPr lang="en-US" dirty="0"/>
              <a:t> turned out to be a failure as the </a:t>
            </a:r>
            <a:r>
              <a:rPr lang="en-US" dirty="0">
                <a:solidFill>
                  <a:srgbClr val="FF0000"/>
                </a:solidFill>
              </a:rPr>
              <a:t>growing cost of the Vietnam War caused him to withdraw funding.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unpopular war of Vietnam caused Johnson not to run for re-election in 1968</a:t>
            </a:r>
          </a:p>
          <a:p>
            <a:endParaRPr lang="en-US" sz="19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Opinion | Why Lyndon Johnson Dropped Out - The New York Times">
            <a:extLst>
              <a:ext uri="{FF2B5EF4-FFF2-40B4-BE49-F238E27FC236}">
                <a16:creationId xmlns:a16="http://schemas.microsoft.com/office/drawing/2014/main" id="{BFF5F70A-36B1-4E8D-B8F1-53975D55E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8295" y="723577"/>
            <a:ext cx="2779294" cy="229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earing a uniform&#10;&#10;Description generated with very high confidence">
            <a:extLst>
              <a:ext uri="{FF2B5EF4-FFF2-40B4-BE49-F238E27FC236}">
                <a16:creationId xmlns:a16="http://schemas.microsoft.com/office/drawing/2014/main" id="{8B2D7DCC-82A9-4DEA-A4D7-6CA00D74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269" y="723576"/>
            <a:ext cx="2685215" cy="2296349"/>
          </a:xfrm>
          <a:prstGeom prst="rect">
            <a:avLst/>
          </a:prstGeom>
        </p:spPr>
      </p:pic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0236CC47-9D7F-4CDF-B360-B668AED5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898" y="3561347"/>
            <a:ext cx="6101008" cy="3280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5C85BA-9553-4713-B5D8-BC9047BDD40C}"/>
              </a:ext>
            </a:extLst>
          </p:cNvPr>
          <p:cNvSpPr txBox="1"/>
          <p:nvPr/>
        </p:nvSpPr>
        <p:spPr>
          <a:xfrm>
            <a:off x="187485" y="6073191"/>
            <a:ext cx="60037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 Johnson anti-Goldwater commercial </a:t>
            </a:r>
            <a:endParaRPr lang="en-US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https://www.youtube.com/watch?v=dDTBnsqxZ3k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18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EC7C8-2C36-4247-85A6-2943BA2C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702" y="765970"/>
            <a:ext cx="5638994" cy="1424446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Changes From the Courts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17233-E26C-486D-AFD5-4512AC92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" r="1695" b="3571"/>
          <a:stretch/>
        </p:blipFill>
        <p:spPr>
          <a:xfrm>
            <a:off x="66158" y="133057"/>
            <a:ext cx="4464094" cy="36202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C90E344-80B0-4594-AF1F-F428F7CF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" y="3970569"/>
            <a:ext cx="4464094" cy="27543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6888A-67F9-4E2F-923C-7AB30636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2725205"/>
            <a:ext cx="7034121" cy="3654553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1947 </a:t>
            </a:r>
            <a:r>
              <a:rPr lang="en-US" sz="3200" dirty="0">
                <a:solidFill>
                  <a:srgbClr val="FF0000"/>
                </a:solidFill>
              </a:rPr>
              <a:t>Mendez v. Westminster School District </a:t>
            </a:r>
            <a:r>
              <a:rPr lang="en-US" sz="3200" dirty="0">
                <a:solidFill>
                  <a:srgbClr val="FFFFFF"/>
                </a:solidFill>
              </a:rPr>
              <a:t>– Challenged California's rule of segregation in schools</a:t>
            </a:r>
            <a:r>
              <a:rPr lang="en-US" sz="3200" dirty="0">
                <a:solidFill>
                  <a:srgbClr val="FF0000"/>
                </a:solidFill>
              </a:rPr>
              <a:t>. Ruled it was illegal to segregate students based on race without specific state laws.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1948 </a:t>
            </a:r>
            <a:r>
              <a:rPr lang="en-US" sz="3200" dirty="0">
                <a:solidFill>
                  <a:srgbClr val="FF0000"/>
                </a:solidFill>
              </a:rPr>
              <a:t>Delgado v. Bastrop ISD </a:t>
            </a:r>
            <a:r>
              <a:rPr lang="en-US" sz="3200" dirty="0">
                <a:solidFill>
                  <a:srgbClr val="FFFFFF"/>
                </a:solidFill>
              </a:rPr>
              <a:t>– In Texas court </a:t>
            </a:r>
            <a:r>
              <a:rPr lang="en-US" sz="3200" dirty="0">
                <a:solidFill>
                  <a:srgbClr val="FF0000"/>
                </a:solidFill>
              </a:rPr>
              <a:t>ruled that segregation of Mexican-American children was illegal.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1954 </a:t>
            </a:r>
            <a:r>
              <a:rPr lang="en-US" sz="3200" dirty="0">
                <a:solidFill>
                  <a:srgbClr val="FF0000"/>
                </a:solidFill>
              </a:rPr>
              <a:t>Hernandez v. Texas </a:t>
            </a:r>
            <a:r>
              <a:rPr lang="en-US" sz="3200" dirty="0">
                <a:solidFill>
                  <a:srgbClr val="FFFFFF"/>
                </a:solidFill>
              </a:rPr>
              <a:t>– Hernandez was accused of murder and convicted by an all white jury. Violated his 14</a:t>
            </a:r>
            <a:r>
              <a:rPr lang="en-US" sz="3200" baseline="30000" dirty="0">
                <a:solidFill>
                  <a:srgbClr val="FFFFFF"/>
                </a:solidFill>
              </a:rPr>
              <a:t>th</a:t>
            </a:r>
            <a:r>
              <a:rPr lang="en-US" sz="3200" dirty="0">
                <a:solidFill>
                  <a:srgbClr val="FFFFFF"/>
                </a:solidFill>
              </a:rPr>
              <a:t> amendment “equal protection under the law”. </a:t>
            </a:r>
            <a:r>
              <a:rPr lang="en-US" sz="3200" dirty="0">
                <a:solidFill>
                  <a:srgbClr val="FF0000"/>
                </a:solidFill>
              </a:rPr>
              <a:t>Ruled Mexican-Americans had the right to be tried by other Mexican Americans.   </a:t>
            </a:r>
          </a:p>
          <a:p>
            <a:endParaRPr lang="en-US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66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695" r="-2" b="1175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242" name="Picture 2" descr="Arkansas troops block &quot;Little Rock Nine&quot; from entering segregated ...">
            <a:extLst>
              <a:ext uri="{FF2B5EF4-FFF2-40B4-BE49-F238E27FC236}">
                <a16:creationId xmlns:a16="http://schemas.microsoft.com/office/drawing/2014/main" id="{1993D269-8437-4C5E-A180-BE9CE9D6A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 bwMode="auto">
          <a:xfrm>
            <a:off x="4883025" y="349299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67" y="178108"/>
            <a:ext cx="4892040" cy="2025596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Changes From </a:t>
            </a:r>
            <a:br>
              <a:rPr lang="en-US" sz="6000" u="sng" dirty="0"/>
            </a:br>
            <a:r>
              <a:rPr lang="en-US" sz="6000" u="sng" dirty="0"/>
              <a:t>the Courts</a:t>
            </a:r>
            <a:endParaRPr lang="en-US" sz="60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034" y="2212848"/>
            <a:ext cx="5866099" cy="4275800"/>
          </a:xfrm>
        </p:spPr>
        <p:txBody>
          <a:bodyPr>
            <a:normAutofit fontScale="77500" lnSpcReduction="20000"/>
          </a:bodyPr>
          <a:lstStyle/>
          <a:p>
            <a:r>
              <a:rPr lang="en-US" sz="3900" dirty="0"/>
              <a:t>1950 </a:t>
            </a:r>
            <a:r>
              <a:rPr lang="en-US" sz="3900" dirty="0" err="1"/>
              <a:t>Sweatt</a:t>
            </a:r>
            <a:r>
              <a:rPr lang="en-US" sz="3900" dirty="0"/>
              <a:t> v. Painter NAACP won a case arguing that separate law school for African Americans at the University of Texas was unequal due to differences in facilities and isolation from experienced lawyers. </a:t>
            </a:r>
          </a:p>
          <a:p>
            <a:r>
              <a:rPr lang="en-US" sz="3900" dirty="0"/>
              <a:t>1953- Brown v. Board of Education (Warren Court) – Overturned Plessy v. Ferguson and ruled that “separate but equal” schools were unconstitutional.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3D292-C5FE-48FA-8D88-9E90C188A47E}"/>
              </a:ext>
            </a:extLst>
          </p:cNvPr>
          <p:cNvSpPr txBox="1"/>
          <p:nvPr/>
        </p:nvSpPr>
        <p:spPr>
          <a:xfrm>
            <a:off x="118655" y="6303982"/>
            <a:ext cx="513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4"/>
              </a:rPr>
              <a:t>https://www.youtube.com/watch?v=TTGHLdr-iak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406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0E75-C80B-4192-A904-E236D14E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5" y="20963"/>
            <a:ext cx="7534655" cy="1123627"/>
          </a:xfrm>
        </p:spPr>
        <p:txBody>
          <a:bodyPr>
            <a:noAutofit/>
          </a:bodyPr>
          <a:lstStyle/>
          <a:p>
            <a:pPr algn="ctr"/>
            <a:r>
              <a:rPr lang="en-US" sz="5500" u="sng" dirty="0"/>
              <a:t>Changes From the Courts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40745-9014-440F-B55D-B84EA2B0B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5" y="1144590"/>
            <a:ext cx="7517160" cy="5692438"/>
          </a:xfrm>
        </p:spPr>
        <p:txBody>
          <a:bodyPr anchor="t">
            <a:normAutofit fontScale="92500" lnSpcReduction="10000"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Edgewood ISD v. Kirby</a:t>
            </a:r>
            <a:r>
              <a:rPr lang="en-US" altLang="en-US" sz="3200" dirty="0"/>
              <a:t> – State funding of a dominate Mexican American school district resulted in a </a:t>
            </a:r>
            <a:r>
              <a:rPr lang="en-US" altLang="en-US" sz="3200" dirty="0">
                <a:solidFill>
                  <a:srgbClr val="FF0000"/>
                </a:solidFill>
              </a:rPr>
              <a:t>major difference in poor and rich districts violating Texas Constitution which promised a fair and efficient school system. </a:t>
            </a:r>
          </a:p>
          <a:p>
            <a:r>
              <a:rPr lang="en-US" altLang="en-US" sz="3200" dirty="0"/>
              <a:t>White v. </a:t>
            </a:r>
            <a:r>
              <a:rPr lang="en-US" altLang="en-US" sz="3200" dirty="0" err="1"/>
              <a:t>Regester</a:t>
            </a:r>
            <a:r>
              <a:rPr lang="en-US" altLang="en-US" sz="3200" dirty="0"/>
              <a:t> – Ruled school districts had to be made smaller to ensure representation of minorities on school boards. </a:t>
            </a:r>
          </a:p>
          <a:p>
            <a:r>
              <a:rPr lang="en-US" altLang="en-US" sz="3200" dirty="0">
                <a:solidFill>
                  <a:srgbClr val="FF0000"/>
                </a:solidFill>
              </a:rPr>
              <a:t>Miranda v. Arizona - Detained criminal suspects, prior to police questioning, must be informed of their constitutional right to an attorney and against self-incrimination. (5</a:t>
            </a:r>
            <a:r>
              <a:rPr lang="en-US" altLang="en-US" sz="3200" baseline="30000" dirty="0">
                <a:solidFill>
                  <a:srgbClr val="FF0000"/>
                </a:solidFill>
              </a:rPr>
              <a:t>th</a:t>
            </a:r>
            <a:r>
              <a:rPr lang="en-US" altLang="en-US" sz="3200" dirty="0">
                <a:solidFill>
                  <a:srgbClr val="FF0000"/>
                </a:solidFill>
              </a:rPr>
              <a:t> Amendment)</a:t>
            </a:r>
          </a:p>
          <a:p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BA56B-5C9E-4D62-B74C-5A8AB1E1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597" y="255989"/>
            <a:ext cx="4406723" cy="30082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85C487B2-D9C5-4E16-8971-664B2AB7B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597" y="3589449"/>
            <a:ext cx="4406722" cy="309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40404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511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5682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B855A-6732-475C-A56B-D45EC106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4" y="4628822"/>
            <a:ext cx="6594189" cy="102855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7000" u="sng" dirty="0">
                <a:solidFill>
                  <a:srgbClr val="FFFFFF"/>
                </a:solidFill>
                <a:latin typeface="Cochin" charset="0"/>
              </a:rPr>
              <a:t>(Vietnam War</a:t>
            </a:r>
            <a:r>
              <a:rPr lang="en-US" altLang="en-US" u="sng" dirty="0">
                <a:solidFill>
                  <a:srgbClr val="FFFFFF"/>
                </a:solidFill>
                <a:latin typeface="Cochin" charset="0"/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6C1C9-62B0-4F70-82F8-27D5FBF0F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r="2306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52CA9-1611-4271-88D8-17714EA39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0254" y="424430"/>
            <a:ext cx="4619451" cy="6024496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Eisenhower stressed the (</a:t>
            </a:r>
            <a:r>
              <a:rPr lang="en-US" u="sng" dirty="0">
                <a:solidFill>
                  <a:srgbClr val="FF0000"/>
                </a:solidFill>
              </a:rPr>
              <a:t>Domino theory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– if Vietnam fell so to would Laos, Cambodia, and all of Asia 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After 1954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u="sng" dirty="0">
                <a:solidFill>
                  <a:srgbClr val="FF0000"/>
                </a:solidFill>
              </a:rPr>
              <a:t>Geneva Conference</a:t>
            </a:r>
            <a:r>
              <a:rPr lang="en-US" dirty="0">
                <a:solidFill>
                  <a:srgbClr val="FF0000"/>
                </a:solidFill>
              </a:rPr>
              <a:t>), the U.S. replaced France as South Vietnams main supporter.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Kennedy felt that a successful democracy would help other developing countries in Asia (</a:t>
            </a:r>
            <a:r>
              <a:rPr lang="en-US" u="sng" dirty="0">
                <a:solidFill>
                  <a:srgbClr val="FF0000"/>
                </a:solidFill>
              </a:rPr>
              <a:t>South East Asia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>
                <a:solidFill>
                  <a:srgbClr val="FFFFFF"/>
                </a:solidFill>
              </a:rPr>
              <a:t>Africa, and Latin    America.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85A6A-9149-42EE-9C49-6A46C2D5CAF4}"/>
              </a:ext>
            </a:extLst>
          </p:cNvPr>
          <p:cNvSpPr txBox="1"/>
          <p:nvPr/>
        </p:nvSpPr>
        <p:spPr>
          <a:xfrm>
            <a:off x="485203" y="5505215"/>
            <a:ext cx="697505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3200" dirty="0">
                <a:hlinkClick r:id="rId3"/>
              </a:rPr>
              <a:t>Causes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hlinkClick r:id="rId3"/>
              </a:rPr>
              <a:t>https://www.youtube.com/watch?v=Fd8wKKfN7sM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20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outh east asia">
            <a:extLst>
              <a:ext uri="{FF2B5EF4-FFF2-40B4-BE49-F238E27FC236}">
                <a16:creationId xmlns:a16="http://schemas.microsoft.com/office/drawing/2014/main" id="{47ACA2B3-9F9C-47B1-95E5-8DECB612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564E5E-24C0-4187-BE11-7E31980D22F3}"/>
              </a:ext>
            </a:extLst>
          </p:cNvPr>
          <p:cNvSpPr/>
          <p:nvPr/>
        </p:nvSpPr>
        <p:spPr>
          <a:xfrm>
            <a:off x="978196" y="1063255"/>
            <a:ext cx="3848985" cy="37639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4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3694</Words>
  <Application>Microsoft Office PowerPoint</Application>
  <PresentationFormat>Widescreen</PresentationFormat>
  <Paragraphs>237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Calibri Light</vt:lpstr>
      <vt:lpstr>Cochin</vt:lpstr>
      <vt:lpstr>Gill Sans</vt:lpstr>
      <vt:lpstr>Times New Roman</vt:lpstr>
      <vt:lpstr>Office Theme</vt:lpstr>
      <vt:lpstr>The 60’s, Vietnam and the Civil Rights Movement</vt:lpstr>
      <vt:lpstr>John F. Kennedy</vt:lpstr>
      <vt:lpstr>     Kennedy’s Domestic Policy</vt:lpstr>
      <vt:lpstr>JFK Assassination</vt:lpstr>
      <vt:lpstr>PowerPoint Presentation</vt:lpstr>
      <vt:lpstr>Johnsons Great Society</vt:lpstr>
      <vt:lpstr>Johnson’s Presidency</vt:lpstr>
      <vt:lpstr>(Vietnam War)</vt:lpstr>
      <vt:lpstr>PowerPoint Presentation</vt:lpstr>
      <vt:lpstr>America in Vietnam (Involvement)</vt:lpstr>
      <vt:lpstr>PowerPoint Presentation</vt:lpstr>
      <vt:lpstr>PowerPoint Presentation</vt:lpstr>
      <vt:lpstr>Vietnam War Under Johnson</vt:lpstr>
      <vt:lpstr>Roy Benavidez </vt:lpstr>
      <vt:lpstr>PowerPoint Presentation</vt:lpstr>
      <vt:lpstr>Increasing Difficulties (Setbacks) in Vietnam</vt:lpstr>
      <vt:lpstr>PowerPoint Presentation</vt:lpstr>
      <vt:lpstr>PowerPoint Presentation</vt:lpstr>
      <vt:lpstr>PowerPoint Presentation</vt:lpstr>
      <vt:lpstr>Ho Chi Minh Trail</vt:lpstr>
      <vt:lpstr>Tet Offensive</vt:lpstr>
      <vt:lpstr>PowerPoint Presentation</vt:lpstr>
      <vt:lpstr>Loss of Trust</vt:lpstr>
      <vt:lpstr>PowerPoint Presentation</vt:lpstr>
      <vt:lpstr>Opposition of War at Home</vt:lpstr>
      <vt:lpstr>PowerPoint Presentation</vt:lpstr>
      <vt:lpstr>War Under Nixon</vt:lpstr>
      <vt:lpstr>Nixon’s Domestic Policy</vt:lpstr>
      <vt:lpstr>American Withdrawal</vt:lpstr>
      <vt:lpstr>PowerPoint Presentation</vt:lpstr>
      <vt:lpstr>Youth Culture and the Sixties</vt:lpstr>
      <vt:lpstr>PowerPoint Presentation</vt:lpstr>
      <vt:lpstr>26th Amendment</vt:lpstr>
      <vt:lpstr>PowerPoint Presentation</vt:lpstr>
      <vt:lpstr>PowerPoint Presentation</vt:lpstr>
      <vt:lpstr>Origins (Civil Rights Legislation)</vt:lpstr>
      <vt:lpstr>Reaction and Discrimination</vt:lpstr>
      <vt:lpstr>PowerPoint Presentation</vt:lpstr>
      <vt:lpstr>PowerPoint Presentation</vt:lpstr>
      <vt:lpstr>Truman Years 1945-1953</vt:lpstr>
      <vt:lpstr>Overturning Segregation</vt:lpstr>
      <vt:lpstr>(Little Rock Crisis)</vt:lpstr>
      <vt:lpstr>PowerPoint Presentation</vt:lpstr>
      <vt:lpstr>Checking Understanding </vt:lpstr>
      <vt:lpstr>The Fight Begins </vt:lpstr>
      <vt:lpstr>March to Equality</vt:lpstr>
      <vt:lpstr>March to Equality</vt:lpstr>
      <vt:lpstr>PowerPoint Presentation</vt:lpstr>
      <vt:lpstr>PowerPoint Presentation</vt:lpstr>
      <vt:lpstr>PowerPoint Presentation</vt:lpstr>
      <vt:lpstr>Political Organizations</vt:lpstr>
      <vt:lpstr>March on Washington </vt:lpstr>
      <vt:lpstr>Black Panther and Black Power</vt:lpstr>
      <vt:lpstr>Martin Luther King Jr. </vt:lpstr>
      <vt:lpstr>Malcolm X</vt:lpstr>
      <vt:lpstr>Civil Rights Act of 1964</vt:lpstr>
      <vt:lpstr>Struggle for Voting Rights</vt:lpstr>
      <vt:lpstr>The Ghettos Erupt</vt:lpstr>
      <vt:lpstr>Women’s Liberation (Feminist) Movement</vt:lpstr>
      <vt:lpstr>Achievement of Feminist Movement</vt:lpstr>
      <vt:lpstr>Affirmative Action</vt:lpstr>
      <vt:lpstr>Equal Rights Amendment</vt:lpstr>
      <vt:lpstr>Chicano Movement</vt:lpstr>
      <vt:lpstr>Cesar Chavez</vt:lpstr>
      <vt:lpstr>PowerPoint Presentation</vt:lpstr>
      <vt:lpstr>PowerPoint Presentation</vt:lpstr>
      <vt:lpstr>PowerPoint Presentation</vt:lpstr>
      <vt:lpstr>Chicano Mural Movement </vt:lpstr>
      <vt:lpstr>American Indian Movement </vt:lpstr>
      <vt:lpstr>Changes From the Courts</vt:lpstr>
      <vt:lpstr>Changes From  the Courts</vt:lpstr>
      <vt:lpstr>Changes From the Courts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60’s, Vietnam and the Civil Rights Movement</dc:title>
  <dc:creator>User</dc:creator>
  <cp:lastModifiedBy>User</cp:lastModifiedBy>
  <cp:revision>6</cp:revision>
  <dcterms:created xsi:type="dcterms:W3CDTF">2020-03-29T18:08:58Z</dcterms:created>
  <dcterms:modified xsi:type="dcterms:W3CDTF">2020-03-30T16:34:58Z</dcterms:modified>
</cp:coreProperties>
</file>